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handoutMasterIdLst>
    <p:handoutMasterId r:id="rId51"/>
  </p:handoutMasterIdLst>
  <p:sldIdLst>
    <p:sldId id="257" r:id="rId2"/>
    <p:sldId id="258" r:id="rId3"/>
    <p:sldId id="259" r:id="rId4"/>
    <p:sldId id="319" r:id="rId5"/>
    <p:sldId id="261" r:id="rId6"/>
    <p:sldId id="263" r:id="rId7"/>
    <p:sldId id="264" r:id="rId8"/>
    <p:sldId id="320" r:id="rId9"/>
    <p:sldId id="266" r:id="rId10"/>
    <p:sldId id="315" r:id="rId11"/>
    <p:sldId id="316" r:id="rId12"/>
    <p:sldId id="321" r:id="rId13"/>
    <p:sldId id="318" r:id="rId14"/>
    <p:sldId id="267" r:id="rId15"/>
    <p:sldId id="323" r:id="rId16"/>
    <p:sldId id="324" r:id="rId17"/>
    <p:sldId id="270" r:id="rId18"/>
    <p:sldId id="271" r:id="rId19"/>
    <p:sldId id="325" r:id="rId20"/>
    <p:sldId id="326" r:id="rId21"/>
    <p:sldId id="274" r:id="rId22"/>
    <p:sldId id="275" r:id="rId23"/>
    <p:sldId id="327" r:id="rId24"/>
    <p:sldId id="328" r:id="rId25"/>
    <p:sldId id="278" r:id="rId26"/>
    <p:sldId id="279" r:id="rId27"/>
    <p:sldId id="329" r:id="rId28"/>
    <p:sldId id="330" r:id="rId29"/>
    <p:sldId id="282" r:id="rId30"/>
    <p:sldId id="283" r:id="rId31"/>
    <p:sldId id="331" r:id="rId32"/>
    <p:sldId id="332" r:id="rId33"/>
    <p:sldId id="286" r:id="rId34"/>
    <p:sldId id="287" r:id="rId35"/>
    <p:sldId id="333" r:id="rId36"/>
    <p:sldId id="334" r:id="rId37"/>
    <p:sldId id="290" r:id="rId38"/>
    <p:sldId id="291" r:id="rId39"/>
    <p:sldId id="335" r:id="rId40"/>
    <p:sldId id="336" r:id="rId41"/>
    <p:sldId id="294" r:id="rId42"/>
    <p:sldId id="295" r:id="rId43"/>
    <p:sldId id="337" r:id="rId44"/>
    <p:sldId id="338" r:id="rId45"/>
    <p:sldId id="298" r:id="rId46"/>
    <p:sldId id="299" r:id="rId47"/>
    <p:sldId id="339" r:id="rId48"/>
    <p:sldId id="340" r:id="rId49"/>
    <p:sldId id="302" r:id="rId5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NSPCC" panose="020B0604020202020204" pitchFamily="2" charset="0"/>
      <p:regular r:id="rId56"/>
      <p:bold r:id="rId57"/>
    </p:embeddedFont>
  </p:embeddedFont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B3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9" autoAdjust="0"/>
    <p:restoredTop sz="86376" autoAdjust="0"/>
  </p:normalViewPr>
  <p:slideViewPr>
    <p:cSldViewPr>
      <p:cViewPr>
        <p:scale>
          <a:sx n="81" d="100"/>
          <a:sy n="81" d="100"/>
        </p:scale>
        <p:origin x="-125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7275B73-F0B6-4E99-8481-80B19EE70D34}" type="datetimeFigureOut">
              <a:rPr lang="en-GB"/>
              <a:pPr>
                <a:defRPr/>
              </a:pPr>
              <a:t>02/08/2016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5D1992D-E936-466C-AE41-713C70602C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5729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3277E-1763-4F51-AEC8-7CE0604626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3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BEE326-2E97-49A6-9445-978C9F6B5C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987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9CA3B-4129-442C-975E-943E98BA0C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6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88A8A-CC0C-4691-B6B4-A7B2886E1B6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422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FF1A3-9ECD-4F86-869F-0CD83DE0EF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162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A695C-2656-460F-94C6-BFFFAC2A88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405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A57B-51EF-4EC1-9D4B-3A7F1D171A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216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03726-A2A0-4FC6-96E8-1FAB0234E0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926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1E03B-8B68-4904-8CD5-942339B84B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248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B6D5B-D00C-4E1F-A5A2-9B275EA3EE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425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E5EB2-1361-434F-A4DD-24491D8A70E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3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8437124-12AB-4A9B-8788-E38839AF0F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AB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60800"/>
            <a:ext cx="8915400" cy="144463"/>
          </a:xfrm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solidFill>
                  <a:schemeClr val="bg1"/>
                </a:solidFill>
                <a:latin typeface="NSPCC" panose="020B0604020202020204" pitchFamily="2" charset="0"/>
              </a:rPr>
              <a:t>Number </a:t>
            </a:r>
            <a:r>
              <a:rPr lang="en-GB" b="1" dirty="0" smtClean="0">
                <a:solidFill>
                  <a:schemeClr val="bg1"/>
                </a:solidFill>
                <a:latin typeface="NSPCC" panose="020B0604020202020204" pitchFamily="2" charset="0"/>
              </a:rPr>
              <a:t>Day</a:t>
            </a:r>
            <a:r>
              <a:rPr lang="en-GB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PCC" pitchFamily="2" charset="0"/>
              </a:rPr>
              <a:t/>
            </a:r>
            <a:br>
              <a:rPr lang="en-GB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PCC" pitchFamily="2" charset="0"/>
              </a:rPr>
            </a:br>
            <a:r>
              <a:rPr lang="en-GB" b="1" dirty="0" smtClean="0">
                <a:solidFill>
                  <a:schemeClr val="bg1"/>
                </a:solidFill>
                <a:latin typeface="NSPCC" pitchFamily="2" charset="0"/>
              </a:rPr>
              <a:t>Who Wants To Be A </a:t>
            </a:r>
            <a:r>
              <a:rPr lang="en-GB" b="1" dirty="0" smtClean="0">
                <a:solidFill>
                  <a:schemeClr val="bg1"/>
                </a:solidFill>
                <a:latin typeface="NSPCC" pitchFamily="2" charset="0"/>
              </a:rPr>
              <a:t>Mathionaire</a:t>
            </a:r>
            <a:r>
              <a:rPr lang="en-GB" b="1" dirty="0" smtClean="0">
                <a:solidFill>
                  <a:srgbClr val="00AB39"/>
                </a:solidFill>
                <a:latin typeface="NSPCC" pitchFamily="2" charset="0"/>
              </a:rPr>
              <a:t>?</a:t>
            </a:r>
            <a:r>
              <a:rPr lang="en-GB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PCC" pitchFamily="2" charset="0"/>
              </a:rPr>
              <a:t/>
            </a:r>
            <a:br>
              <a:rPr lang="en-GB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PCC" pitchFamily="2" charset="0"/>
              </a:rPr>
            </a:br>
            <a:r>
              <a:rPr lang="en-GB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PCC" pitchFamily="2" charset="0"/>
              </a:rPr>
              <a:t/>
            </a:r>
            <a:br>
              <a:rPr lang="en-GB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SPCC" pitchFamily="2" charset="0"/>
              </a:rPr>
            </a:br>
            <a:endParaRPr lang="en-US" sz="5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SPCC" pitchFamily="2" charset="0"/>
            </a:endParaRPr>
          </a:p>
        </p:txBody>
      </p:sp>
      <p:sp>
        <p:nvSpPr>
          <p:cNvPr id="2051" name="AutoShape 7" descr="data:image/jpeg;base64,/9j/4AAQSkZJRgABAQAAAQABAAD/2wCEAAkGBxQSEhUQExMUEhQWFxQbFhQWEhcYFhcaFRoZGxcXHBYfHCghGhooGxQYIjEhJiwrLy4uGCAzRDMuNygwLisBCgoKDQ0OGxAQGzQlHyQyNy83NC0vNCw3NzQ3NCsrNy80NywsLDQvLTM3NzQsLi8sKywvLDcsLDU3LDQsLDcsK//AABEIAGAAdQMBIgACEQEDEQH/xAAcAAEAAgMBAQEAAAAAAAAAAAAABgcBBAUIAwL/xAA7EAACAQIDBAgDBQcFAAAAAAABAgMAEQQSIQUTMUEGByIyUWGBkRRxoUJicrHBIyQzUoKS0UOisuHw/8QAGgEBAAMBAQEAAAAAAAAAAAAAAAIDBAUBBv/EACQRAAIBAwMEAwEAAAAAAAAAAAABAgMEERIhMQUTQVEicfDR/9oADAMBAAIRAxEAPwC8aUpQClKUApSsXoDNK+GIxkcffdE/EwX8zXzh2nC5sk0THwWRSfYGgNulYvWaAUpSgFKUoBSlKAUpSgFKVqbTxyQRPPIbIilj46ch5k2A+dAa+3duRYSPeSnjoqDVnPgB+vAVWe1+meJxBIDbiP8AkjY5rfek43+Vv1rg7Z2y+KlaeU2J0Vb6IvJB+p5mu70B6OjFOXcndR2uLd5jqB+vtWeU5SeInDrXdWvU7dHZft/o4gwZa8gRmv8AayEk/wBR1NasiLzUEeYB+lWPiummyoMR8EzdoHKz5GaNW4WMnAa+1c3rJ6PpEq4qIWDEK4HDXusPyqDoyW5VcdNnThrzn2cjo5iMcuuEZiB/psS0fmMp4elqsLo90p3z/DYiM4bEgfwyTlfndCbX0F7cePG164z7dXZmxosUse8YrFZM2XM8p4lrHQXJ9LVow7Xj23gWmjTc4vDnNlDXKkajK1hdWA0PIjyq6KlFcnSoU6tKkpatXnH8LLBrNRboF0k+MhIcjfRELJ94HuvblccfMGpTVqeTbCanFSXDFKUoSFKUoBSlKAVXvW1tCyw4UHvlnb5JYKP7mv8A01YVVL1ov+/KCOEEdvV5b/8AvKoVHiJjv5uNCTRD92TVj9F5zBsXE4iPvqmLcfijQgf8BVeZudWJ1YYtJIJsG9jqzZTzSQAMPe/vVNJ/I5HTJJV9/KPPXLXW/EnnfiTV/wCMlZujsDSXLmHC8eN7pr7VHU6kn+IscQnwma/dbelL/wAPwvyzX87VIetDaSJHFgI9LZWZRwVVFkX9fSr5v4nbvJqNGWfWDUTAnaWwpMKms0Jug8TG28QeqkrUT6incbSkjAOXcSCUEcCrplDeBuWFvM+FfTov0jbAz7wDMjaSJfvDxH3h/wBVZT9OdnxxviEZd4wuUWO0rkcA2n1JryElgos7mDpJSe6IP0bxfwm2WQHsPNLCw5WYnIfRgvuauoV5qw20GkxiSnvPOjfItIDb616Hn2oisy2dsls5VCyrcA2JHOxB04XpDgss29LXjJvUr8RShgGUhlIBBHAg8DX7qZrFKUoBWDXH2ptKTeDDwIzvbNI4AtGvLUm2dtbA8ACbHQHWweD3rlJoy2QDOXmaQFm1VQLKvDU6aXXx0A+k8qPvJpnbdI+RFVmANrLey6sxckAeQ51AusPAOhw87hu0skfaN2UKxeNWbm2Vm9qs3HRxLCUfLHFbL/Kqg6Dh3dSNeVcfbGymx2zxGxtKUVkYi3bUXUkcgef4qjJZWCi5pd2lKHspsgVjBY+SGUSRsUZT2SPr8x5VqShlLK6lWUkMp4gg2IrEY/Os+MHzWhwe/JOJOsfFlMmWJWt/ECm/zte1RCbEGRmd2ZnYkljqSTzJr8PLaovtRWSVtSL6jU8DUknLk10Y1LuWmcuOCQTEAZmIA8SbVqb8EArw5Go/qxAuSeVzeusiZUC+A/OpOODTOzjSSy8s7vQzB7/H4aK3elDHyWMZ2Psv1FX1lZMSEjsUkDPKp+xYWDKfFmsCD4E+N4D1J7HXLLjiQXJMSrzQCzMfU29BU/lzri1yhSJE7RJ1URHkOZJlX5WPGrILCOjbQ0w+zEG8gzoImkjzsyFGXQOcxUqSLWYm1uVq2odpozBDmjc8FdSubn2TwY+QNbM8SupRgGVgQQeBB4iou+zmaNkkhmIDMBIk/bIRiI33ZNr2Cn562qReSwUrk7Dx+ZMjOHZAv7QC2cG4DFfsPdWDLyINKA5yYc55ElikkGdyqIGyOGN87sSAza2sTYBeFbuCG5zbvBugcglVMQFwAL5c+hsB7V2azQHF2jiTNE+HWKQNIpQ50sqhxYsW4EAG9hx4V2QKVmgIR066DjF/vEFkxAGoOiygcATybwb0NVHiIJIZDFKjRyDirCx+Y8R5ivSZrS2lsuHELkmjSVfBlvb5Hl6VCUEzHcWcKu/DPO7C/GvhjIwygHUDxFXNjOrLBubqZovJZLj/AHA1rRdVGEB7UuIceBdB9VQGodtmGPT60ZZTRSaxopsLAnhpqb8AP8VNti9WeKnhMzFYDa8ccinM589f2Y8NCflVtbF6J4TCWMMCKw+2e0/9xuRXatU1D2dCFquZvJVHVM8uHxc+BmRkYoHynkYyFv5ghxY8OzVm43B7zKQxR0N0cWuLixFjoQRoR/gVs5a/VSSwX04aI6Tnrs9z355GP3cqL7AX+poNlAd2WZT470n6NcV0KV6TNTZ+AWINYlmdszuQMzNYC5sAOCgelYrcpQClKUApSlAKUpQClKUApSlAKUpQClKUApSlAf/Z"/>
          <p:cNvSpPr>
            <a:spLocks noChangeAspect="1" noChangeArrowheads="1"/>
          </p:cNvSpPr>
          <p:nvPr/>
        </p:nvSpPr>
        <p:spPr bwMode="auto">
          <a:xfrm>
            <a:off x="76200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2" name="AutoShape 11" descr="data:image/jpeg;base64,/9j/4AAQSkZJRgABAQAAAQABAAD/2wCEAAkGBxQSEhUQExMUEhQWFxQbFhQWEhcYFhcaFRoZGxcXHBYfHCghGhooGxQYIjEhJiwrLy4uGCAzRDMuNygwLisBCgoKDQ0OGxAQGzQlHyQyNy83NC0vNCw3NzQ3NCsrNy80NywsLDQvLTM3NzQsLi8sKywvLDcsLDU3LDQsLDcsK//AABEIAGAAdQMBIgACEQEDEQH/xAAcAAEAAgMBAQEAAAAAAAAAAAAABgcBBAUIAwL/xAA7EAACAQIDBAgDBQcFAAAAAAABAgMAEQQSIQUTMUEGByIyUWGBkRRxoUJicrHBIyQzUoKS0UOisuHw/8QAGgEBAAMBAQEAAAAAAAAAAAAAAAIDBAUBBv/EACQRAAIBAwMEAwEAAAAAAAAAAAABAgMEERIhMQUTQVEicfDR/9oADAMBAAIRAxEAPwC8aUpQClKUApSsXoDNK+GIxkcffdE/EwX8zXzh2nC5sk0THwWRSfYGgNulYvWaAUpSgFKUoBSlKAUpSgFKVqbTxyQRPPIbIilj46ch5k2A+dAa+3duRYSPeSnjoqDVnPgB+vAVWe1+meJxBIDbiP8AkjY5rfek43+Vv1rg7Z2y+KlaeU2J0Vb6IvJB+p5mu70B6OjFOXcndR2uLd5jqB+vtWeU5SeInDrXdWvU7dHZft/o4gwZa8gRmv8AayEk/wBR1NasiLzUEeYB+lWPiummyoMR8EzdoHKz5GaNW4WMnAa+1c3rJ6PpEq4qIWDEK4HDXusPyqDoyW5VcdNnThrzn2cjo5iMcuuEZiB/psS0fmMp4elqsLo90p3z/DYiM4bEgfwyTlfndCbX0F7cePG164z7dXZmxosUse8YrFZM2XM8p4lrHQXJ9LVow7Xj23gWmjTc4vDnNlDXKkajK1hdWA0PIjyq6KlFcnSoU6tKkpatXnH8LLBrNRboF0k+MhIcjfRELJ94HuvblccfMGpTVqeTbCanFSXDFKUoSFKUoBSlKAVXvW1tCyw4UHvlnb5JYKP7mv8A01YVVL1ov+/KCOEEdvV5b/8AvKoVHiJjv5uNCTRD92TVj9F5zBsXE4iPvqmLcfijQgf8BVeZudWJ1YYtJIJsG9jqzZTzSQAMPe/vVNJ/I5HTJJV9/KPPXLXW/EnnfiTV/wCMlZujsDSXLmHC8eN7pr7VHU6kn+IscQnwma/dbelL/wAPwvyzX87VIetDaSJHFgI9LZWZRwVVFkX9fSr5v4nbvJqNGWfWDUTAnaWwpMKms0Jug8TG28QeqkrUT6incbSkjAOXcSCUEcCrplDeBuWFvM+FfTov0jbAz7wDMjaSJfvDxH3h/wBVZT9OdnxxviEZd4wuUWO0rkcA2n1JryElgos7mDpJSe6IP0bxfwm2WQHsPNLCw5WYnIfRgvuauoV5qw20GkxiSnvPOjfItIDb616Hn2oisy2dsls5VCyrcA2JHOxB04XpDgss29LXjJvUr8RShgGUhlIBBHAg8DX7qZrFKUoBWDXH2ptKTeDDwIzvbNI4AtGvLUm2dtbA8ACbHQHWweD3rlJoy2QDOXmaQFm1VQLKvDU6aXXx0A+k8qPvJpnbdI+RFVmANrLey6sxckAeQ51AusPAOhw87hu0skfaN2UKxeNWbm2Vm9qs3HRxLCUfLHFbL/Kqg6Dh3dSNeVcfbGymx2zxGxtKUVkYi3bUXUkcgef4qjJZWCi5pd2lKHspsgVjBY+SGUSRsUZT2SPr8x5VqShlLK6lWUkMp4gg2IrEY/Os+MHzWhwe/JOJOsfFlMmWJWt/ECm/zte1RCbEGRmd2ZnYkljqSTzJr8PLaovtRWSVtSL6jU8DUknLk10Y1LuWmcuOCQTEAZmIA8SbVqb8EArw5Go/qxAuSeVzeusiZUC+A/OpOODTOzjSSy8s7vQzB7/H4aK3elDHyWMZ2Psv1FX1lZMSEjsUkDPKp+xYWDKfFmsCD4E+N4D1J7HXLLjiQXJMSrzQCzMfU29BU/lzri1yhSJE7RJ1URHkOZJlX5WPGrILCOjbQ0w+zEG8gzoImkjzsyFGXQOcxUqSLWYm1uVq2odpozBDmjc8FdSubn2TwY+QNbM8SupRgGVgQQeBB4iou+zmaNkkhmIDMBIk/bIRiI33ZNr2Cn562qReSwUrk7Dx+ZMjOHZAv7QC2cG4DFfsPdWDLyINKA5yYc55ElikkGdyqIGyOGN87sSAza2sTYBeFbuCG5zbvBugcglVMQFwAL5c+hsB7V2azQHF2jiTNE+HWKQNIpQ50sqhxYsW4EAG9hx4V2QKVmgIR066DjF/vEFkxAGoOiygcATybwb0NVHiIJIZDFKjRyDirCx+Y8R5ivSZrS2lsuHELkmjSVfBlvb5Hl6VCUEzHcWcKu/DPO7C/GvhjIwygHUDxFXNjOrLBubqZovJZLj/AHA1rRdVGEB7UuIceBdB9VQGodtmGPT60ZZTRSaxopsLAnhpqb8AP8VNti9WeKnhMzFYDa8ccinM589f2Y8NCflVtbF6J4TCWMMCKw+2e0/9xuRXatU1D2dCFquZvJVHVM8uHxc+BmRkYoHynkYyFv5ghxY8OzVm43B7zKQxR0N0cWuLixFjoQRoR/gVs5a/VSSwX04aI6Tnrs9z355GP3cqL7AX+poNlAd2WZT470n6NcV0KV6TNTZ+AWINYlmdszuQMzNYC5sAOCgelYrcpQClKUApSlAKUpQClKUApSlAKUpQClKUApSlAf/Z"/>
          <p:cNvSpPr>
            <a:spLocks noChangeAspect="1" noChangeArrowheads="1"/>
          </p:cNvSpPr>
          <p:nvPr/>
        </p:nvSpPr>
        <p:spPr bwMode="auto">
          <a:xfrm>
            <a:off x="381000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205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354013"/>
            <a:ext cx="14335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C:\Users\ssimmino\AppData\Local\Microsoft\Windows\Temporary Internet Files\Content.IE5\38WKM02R\Strapline_White_ForOnlin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324600"/>
            <a:ext cx="49974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  <p:sndAc>
      <p:stSnd>
        <p:snd r:embed="rId2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3900" y="2857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 smtClean="0">
                <a:solidFill>
                  <a:schemeClr val="bg1"/>
                </a:solidFill>
                <a:latin typeface="NSPCC" pitchFamily="2" charset="0"/>
              </a:rPr>
              <a:t>Question 3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What is the volume of a regular rectangular prism with sides 3 x 6 x 5 cm?</a:t>
            </a:r>
            <a:endParaRPr lang="en-US" altLang="en-US" sz="32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75cm</a:t>
            </a:r>
            <a:r>
              <a:rPr lang="en-GB" altLang="en-US" sz="1600" smtClean="0">
                <a:solidFill>
                  <a:schemeClr val="bg1"/>
                </a:solidFill>
                <a:latin typeface="NSPCC" pitchFamily="2" charset="0"/>
              </a:rPr>
              <a:t>3</a:t>
            </a:r>
            <a:endParaRPr lang="en-US" altLang="en-US" sz="16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180cm</a:t>
            </a:r>
            <a:r>
              <a:rPr lang="en-GB" altLang="en-US" sz="1600" smtClean="0">
                <a:solidFill>
                  <a:schemeClr val="bg1"/>
                </a:solidFill>
                <a:latin typeface="NSPCC" pitchFamily="2" charset="0"/>
              </a:rPr>
              <a:t>3</a:t>
            </a:r>
            <a:endParaRPr lang="en-US" altLang="en-US" sz="16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35cm</a:t>
            </a:r>
            <a:r>
              <a:rPr lang="en-US" altLang="en-US" sz="1600" smtClean="0">
                <a:solidFill>
                  <a:schemeClr val="bg1"/>
                </a:solidFill>
                <a:latin typeface="NSPCC" pitchFamily="2" charset="0"/>
              </a:rPr>
              <a:t>3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90cm</a:t>
            </a:r>
            <a:r>
              <a:rPr lang="en-GB" altLang="en-US" sz="1600" smtClean="0">
                <a:solidFill>
                  <a:schemeClr val="bg1"/>
                </a:solidFill>
                <a:latin typeface="NSPCC" pitchFamily="2" charset="0"/>
              </a:rPr>
              <a:t>3</a:t>
            </a:r>
            <a:endParaRPr lang="en-US" altLang="en-US" sz="16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230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0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What is the volume of a regular rectangular prism with sides 3 x 6 x 5 cm?</a:t>
            </a:r>
            <a:endParaRPr lang="en-US" altLang="en-US" sz="32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75cm</a:t>
            </a:r>
            <a:r>
              <a:rPr lang="en-GB" altLang="en-US" sz="1600" smtClean="0">
                <a:solidFill>
                  <a:schemeClr val="bg1"/>
                </a:solidFill>
                <a:latin typeface="NSPCC" pitchFamily="2" charset="0"/>
              </a:rPr>
              <a:t>3</a:t>
            </a:r>
            <a:endParaRPr lang="en-US" altLang="en-US" sz="16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180cm</a:t>
            </a:r>
            <a:r>
              <a:rPr lang="en-GB" altLang="en-US" sz="1600" smtClean="0">
                <a:solidFill>
                  <a:schemeClr val="bg1"/>
                </a:solidFill>
                <a:latin typeface="NSPCC" pitchFamily="2" charset="0"/>
              </a:rPr>
              <a:t>3</a:t>
            </a:r>
            <a:endParaRPr lang="en-US" altLang="en-US" sz="16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35cm</a:t>
            </a:r>
            <a:r>
              <a:rPr lang="en-US" altLang="en-US" sz="1600" smtClean="0">
                <a:solidFill>
                  <a:schemeClr val="bg1"/>
                </a:solidFill>
                <a:latin typeface="NSPCC" pitchFamily="2" charset="0"/>
              </a:rPr>
              <a:t>3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90cm</a:t>
            </a:r>
            <a:r>
              <a:rPr lang="en-GB" altLang="en-US" sz="1600" smtClean="0">
                <a:solidFill>
                  <a:schemeClr val="bg1"/>
                </a:solidFill>
                <a:latin typeface="NSPCC" pitchFamily="2" charset="0"/>
              </a:rPr>
              <a:t>3</a:t>
            </a:r>
            <a:endParaRPr lang="en-US" altLang="en-US" sz="16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2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333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3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smtClean="0">
                <a:solidFill>
                  <a:schemeClr val="bg1"/>
                </a:solidFill>
                <a:latin typeface="NSPCC" pitchFamily="2" charset="0"/>
              </a:rPr>
              <a:t>2000 points</a:t>
            </a:r>
            <a:endParaRPr lang="en-US" altLang="en-US" sz="80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555508" y="548680"/>
            <a:ext cx="7901522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You’re getting the hang </a:t>
            </a:r>
          </a:p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of this!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3900" y="2857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 smtClean="0">
                <a:solidFill>
                  <a:schemeClr val="bg1"/>
                </a:solidFill>
                <a:latin typeface="NSPCC" pitchFamily="2" charset="0"/>
              </a:rPr>
              <a:t>Question 4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A pay-as-you-go mobile phone has a call rate of 60p a minute for the first minute, and then costs 12p a minute after that. How long could you call for a cost of £2.40?</a:t>
            </a:r>
            <a:endParaRPr lang="en-US" altLang="en-US" sz="32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18 mins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5400" b="1" baseline="10000" smtClean="0">
                <a:solidFill>
                  <a:srgbClr val="FF9900"/>
                </a:solidFill>
                <a:latin typeface="NSPCC" pitchFamily="2" charset="0"/>
              </a:rPr>
              <a:t>B 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16 mins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54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20 mins</a:t>
            </a:r>
          </a:p>
          <a:p>
            <a:pPr eaLnBrk="1" hangingPunct="1">
              <a:buFontTx/>
              <a:buNone/>
            </a:pPr>
            <a:r>
              <a:rPr lang="en-US" altLang="en-US" sz="5400" b="1" baseline="10000" smtClean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15  mins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endParaRPr lang="en-US" altLang="en-US" sz="52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640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0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A pay-as-you-go mobile phone has a call rate of 60p a minute for the first minute, and then costs 12p a minute after that. How long could you call for a cost of £2.40?</a:t>
            </a:r>
            <a:endParaRPr lang="en-US" altLang="en-US" sz="32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18 mins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16 mins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20 mins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15  mins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741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1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42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742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smtClean="0">
                <a:solidFill>
                  <a:schemeClr val="bg1"/>
                </a:solidFill>
                <a:latin typeface="NSPCC" pitchFamily="2" charset="0"/>
              </a:rPr>
              <a:t>5000 points</a:t>
            </a:r>
            <a:endParaRPr lang="en-US" altLang="en-US" sz="80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01941" y="779131"/>
            <a:ext cx="70086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Fantastic!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 smtClean="0">
                <a:solidFill>
                  <a:schemeClr val="bg1"/>
                </a:solidFill>
                <a:latin typeface="NSPCC" pitchFamily="2" charset="0"/>
              </a:rPr>
              <a:t>Question 5</a:t>
            </a: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A fair six-sided dice is thrown 300 times. How many times would you expect to roll a six?</a:t>
            </a:r>
            <a:endParaRPr lang="en-US" altLang="en-US" sz="32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6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294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1800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50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  <a:cs typeface="Arial" charset="0"/>
            </a:endParaRP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49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050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 smtClean="0">
                <a:solidFill>
                  <a:schemeClr val="bg1"/>
                </a:solidFill>
                <a:latin typeface="NSPCC" pitchFamily="2" charset="0"/>
              </a:rPr>
              <a:t>Question 1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A fair six-sided dice is thrown 300 times. How many times would you expect to roll a six?</a:t>
            </a:r>
            <a:endParaRPr lang="en-US" altLang="en-US" sz="32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151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  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6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294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1800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50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  <a:cs typeface="Arial" charset="0"/>
            </a:endParaRPr>
          </a:p>
        </p:txBody>
      </p:sp>
      <p:sp>
        <p:nvSpPr>
          <p:cNvPr id="2151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2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2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smtClean="0">
                <a:solidFill>
                  <a:schemeClr val="bg1"/>
                </a:solidFill>
                <a:latin typeface="NSPCC" pitchFamily="2" charset="0"/>
              </a:rPr>
              <a:t>10 000 points</a:t>
            </a:r>
            <a:endParaRPr lang="en-US" altLang="en-US" sz="80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251207" y="779131"/>
            <a:ext cx="65101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Brilliant!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 smtClean="0">
                <a:solidFill>
                  <a:schemeClr val="bg1"/>
                </a:solidFill>
                <a:latin typeface="NSPCC" pitchFamily="2" charset="0"/>
              </a:rPr>
              <a:t>Question 6</a:t>
            </a:r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GB" altLang="en-US" sz="32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When a shape is enlarged by scale factor two, what is the increase in its area?</a:t>
            </a:r>
            <a:r>
              <a:rPr lang="en-GB" altLang="en-US" sz="3200" smtClean="0"/>
              <a:t/>
            </a:r>
            <a:br>
              <a:rPr lang="en-GB" altLang="en-US" sz="3200" smtClean="0"/>
            </a:br>
            <a:endParaRPr lang="en-US" altLang="en-US" sz="32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Twice the area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Half the area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Four times the area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Eight times the area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8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459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Arial" charset="0"/>
                <a:cs typeface="Arial" charset="0"/>
              </a:rPr>
              <a:t/>
            </a:r>
            <a:br>
              <a:rPr lang="en-GB" altLang="en-US" sz="3200" smtClean="0">
                <a:solidFill>
                  <a:schemeClr val="bg1"/>
                </a:solidFill>
                <a:latin typeface="Arial" charset="0"/>
                <a:cs typeface="Arial" charset="0"/>
              </a:rPr>
            </a:br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When a shape is enlarged by scale factor two, what is the increase in its area?</a:t>
            </a:r>
            <a:r>
              <a:rPr lang="en-GB" altLang="en-US" sz="3200" smtClean="0">
                <a:latin typeface="NSPCC" pitchFamily="2" charset="0"/>
              </a:rPr>
              <a:t/>
            </a:r>
            <a:br>
              <a:rPr lang="en-GB" altLang="en-US" sz="3200" smtClean="0">
                <a:latin typeface="NSPCC" pitchFamily="2" charset="0"/>
              </a:rPr>
            </a:br>
            <a:endParaRPr lang="en-US" altLang="en-US" sz="32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Twice the area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Half the area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Four times the area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Eight times the area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561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2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68313" y="27813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smtClean="0">
                <a:solidFill>
                  <a:schemeClr val="bg1"/>
                </a:solidFill>
                <a:latin typeface="NSPCC" pitchFamily="2" charset="0"/>
              </a:rPr>
              <a:t>20 000 points</a:t>
            </a:r>
            <a:endParaRPr lang="en-US" altLang="en-US" sz="80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034005" y="476672"/>
            <a:ext cx="6944530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You’re half way there</a:t>
            </a:r>
          </a:p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now!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23900" y="27813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 smtClean="0">
                <a:solidFill>
                  <a:schemeClr val="bg1"/>
                </a:solidFill>
                <a:latin typeface="NSPCC" pitchFamily="2" charset="0"/>
              </a:rPr>
              <a:t>Question 7</a:t>
            </a:r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Find the ratio of the number of vowels to the number of consonants in the word ‘SPHERICAL’. Give your answer in its simplest form.</a:t>
            </a:r>
            <a:r>
              <a:rPr lang="en-US" altLang="en-US" sz="3200" smtClean="0">
                <a:solidFill>
                  <a:schemeClr val="bg1"/>
                </a:solidFill>
                <a:latin typeface="NSPCC" pitchFamily="2" charset="0"/>
              </a:rPr>
              <a:t>?</a:t>
            </a: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9:3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3:6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2:1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1:2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9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9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Find the ratio of the number of vowels to the number of consonants in the word ‘SPHERICAL’. Give your answer in its simplest form.</a:t>
            </a:r>
            <a:endParaRPr lang="en-US" altLang="en-US" sz="3200" b="1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9:3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3:6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2:1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1:2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2970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971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smtClean="0">
                <a:solidFill>
                  <a:schemeClr val="bg1"/>
                </a:solidFill>
                <a:latin typeface="NSPCC" pitchFamily="2" charset="0"/>
              </a:rPr>
              <a:t>50 000 points</a:t>
            </a:r>
            <a:endParaRPr lang="en-US" altLang="en-US" sz="80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346586" y="779131"/>
            <a:ext cx="631935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Superb!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Which of these numbers is the greatest? 3.501, 3.499, 3.5 or 3.51?</a:t>
            </a:r>
            <a:endParaRPr lang="en-US" altLang="en-US" sz="32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 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3.501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3.499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3.51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 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3.5</a:t>
            </a:r>
          </a:p>
          <a:p>
            <a:pPr eaLnBrk="1" hangingPunct="1">
              <a:buFontTx/>
              <a:buNone/>
            </a:pP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1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 smtClean="0">
                <a:solidFill>
                  <a:schemeClr val="bg1"/>
                </a:solidFill>
                <a:latin typeface="NSPCC" pitchFamily="2" charset="0"/>
              </a:rPr>
              <a:t>Question 8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174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28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Which point lies on the line y = 2x - 1?</a:t>
            </a:r>
            <a:endParaRPr lang="en-US" altLang="en-US" sz="30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(1,1)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(0,0)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(1,2)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(2,1)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7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278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278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28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Which point lies on the line y = 2x - 1?</a:t>
            </a:r>
            <a:endParaRPr lang="en-US" altLang="en-US" sz="3000" b="1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(1,1)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(0,0)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(1,2)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(2,1)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381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1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smtClean="0">
                <a:solidFill>
                  <a:schemeClr val="bg1"/>
                </a:solidFill>
                <a:latin typeface="NSPCC" pitchFamily="2" charset="0"/>
              </a:rPr>
              <a:t>75 000 points</a:t>
            </a:r>
            <a:endParaRPr lang="en-US" altLang="en-US" sz="80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95768" y="779131"/>
            <a:ext cx="76209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Keep going!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 smtClean="0">
                <a:solidFill>
                  <a:schemeClr val="bg1"/>
                </a:solidFill>
                <a:latin typeface="NSPCC" pitchFamily="2" charset="0"/>
              </a:rPr>
              <a:t>Question 9</a:t>
            </a: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6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Which formula for the nth term describes the following number sequence, the first four terms of which are: 3, 7, 11, 15…?</a:t>
            </a:r>
            <a:endParaRPr lang="en-US" altLang="en-US" sz="32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3n + 4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4n - 1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 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4n + 3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3n + 1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688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8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Which formula for the nth term describes the following number sequence, the first four terms of which are: 3, 7, 11, 15…?</a:t>
            </a:r>
            <a:endParaRPr lang="en-US" altLang="en-US" sz="3200" b="1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3n + 4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4n - 1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 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4n + 3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3n + 1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907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908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smtClean="0">
                <a:solidFill>
                  <a:schemeClr val="bg1"/>
                </a:solidFill>
                <a:latin typeface="NSPCC" pitchFamily="2" charset="0"/>
              </a:rPr>
              <a:t>150 000 points</a:t>
            </a:r>
            <a:endParaRPr lang="en-US" altLang="en-US" sz="80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91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09768" y="779131"/>
            <a:ext cx="719299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Incredible!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 smtClean="0">
                <a:solidFill>
                  <a:schemeClr val="bg1"/>
                </a:solidFill>
                <a:latin typeface="NSPCC" pitchFamily="2" charset="0"/>
              </a:rPr>
              <a:t>Question 10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At what speed am I moving, if I cover 24 miles in 45 minutes?</a:t>
            </a:r>
            <a:endParaRPr lang="en-US" altLang="en-US" sz="32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24 mph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28 mph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32 mph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36 mph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97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8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Which of these numbers is the greatest? 3.501, 3.499, 3.5 or 3.51?</a:t>
            </a:r>
            <a:endParaRPr lang="en-US" altLang="en-US" sz="32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3.501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3.499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3.51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 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3.5</a:t>
            </a:r>
          </a:p>
          <a:p>
            <a:pPr eaLnBrk="1" hangingPunct="1">
              <a:buFontTx/>
              <a:buNone/>
            </a:pP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4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8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90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At what speed am I moving, if I cover 24 miles in 45 minutes?</a:t>
            </a:r>
            <a:endParaRPr lang="en-US" altLang="en-US" sz="3200" b="1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24 mph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28 mph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32 mph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36 mph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2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003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2004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smtClean="0">
                <a:solidFill>
                  <a:schemeClr val="bg1"/>
                </a:solidFill>
                <a:latin typeface="NSPCC" pitchFamily="2" charset="0"/>
              </a:rPr>
              <a:t>250 000 points</a:t>
            </a:r>
            <a:endParaRPr lang="en-US" altLang="en-US" sz="80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75355" y="779131"/>
            <a:ext cx="806182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Outstanding!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 smtClean="0">
                <a:solidFill>
                  <a:schemeClr val="bg1"/>
                </a:solidFill>
                <a:latin typeface="NSPCC" pitchFamily="2" charset="0"/>
              </a:rPr>
              <a:t>Question 11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If the price of a £200 TV is reduced by 15% for a sale, then increased by 15%, what is its final price?</a:t>
            </a:r>
            <a:endParaRPr lang="en-US" altLang="en-US" sz="3200" b="1" smtClean="0">
              <a:solidFill>
                <a:schemeClr val="bg1"/>
              </a:solidFill>
              <a:latin typeface="NSPCC" pitchFamily="2" charset="0"/>
              <a:cs typeface="Arial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£200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£175.50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£195.50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£215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07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507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4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If the price of a £200 TV is reduced by 15% for a sale, then increased by 15%, what is its final price??</a:t>
            </a:r>
            <a:endParaRPr lang="en-US" altLang="en-US" sz="3200" b="1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£200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£175.50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£195.50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£215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6089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0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1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4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7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8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099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100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smtClean="0">
                <a:solidFill>
                  <a:schemeClr val="bg1"/>
                </a:solidFill>
                <a:latin typeface="NSPCC" pitchFamily="2" charset="0"/>
              </a:rPr>
              <a:t>500 000 points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14817" y="779131"/>
            <a:ext cx="77829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Sensational!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 smtClean="0">
                <a:solidFill>
                  <a:schemeClr val="bg1"/>
                </a:solidFill>
                <a:latin typeface="NSPCC" pitchFamily="2" charset="0"/>
              </a:rPr>
              <a:t>Final Question! Question 12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Lydia downloads 3 games and 4 music  videos for £15. Sian downloads 4 games and 2 music videos for £15. What is the download price of 1 game and 1 music video?</a:t>
            </a:r>
            <a:endParaRPr lang="en-US" altLang="en-US" sz="3200" b="1" smtClean="0">
              <a:solidFill>
                <a:schemeClr val="bg1"/>
              </a:solidFill>
              <a:latin typeface="NSPCC" pitchFamily="2" charset="0"/>
              <a:cs typeface="Arial" charset="0"/>
            </a:endParaRPr>
          </a:p>
        </p:txBody>
      </p:sp>
      <p:sp>
        <p:nvSpPr>
          <p:cNvPr id="64520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Game £15, video £15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Game £2, video £3.50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Game £4, video £1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Game £3, video £1.50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6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7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917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7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5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5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45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45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0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Lydia downloads 3 games and 4 music  videos for £15. Sian downloads 4 games and 2 music videos for £15. What is the download price of 1 game and 1 music video?</a:t>
            </a:r>
            <a:endParaRPr lang="en-US" altLang="en-US" sz="3200" b="1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Game £15, video £15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Game £2, video £3.50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Game £4, video £1</a:t>
            </a: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Game £3, video £1.50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8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19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9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/>
          <p:cNvSpPr>
            <a:spLocks noChangeArrowheads="1"/>
          </p:cNvSpPr>
          <p:nvPr/>
        </p:nvSpPr>
        <p:spPr bwMode="auto">
          <a:xfrm>
            <a:off x="6223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7000" smtClean="0">
                <a:solidFill>
                  <a:schemeClr val="bg1"/>
                </a:solidFill>
                <a:latin typeface="NSPCC" pitchFamily="2" charset="0"/>
              </a:rPr>
              <a:t>1 000 000 points</a:t>
            </a:r>
            <a:endParaRPr lang="en-US" altLang="en-US" sz="70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j021871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5949950"/>
            <a:ext cx="6826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35521" y="1321659"/>
            <a:ext cx="5761514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8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YOU DID IT!</a:t>
            </a:r>
          </a:p>
        </p:txBody>
      </p:sp>
      <p:pic>
        <p:nvPicPr>
          <p:cNvPr id="51208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50" y="354013"/>
            <a:ext cx="1433513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9" descr="C:\Users\ssimmino\AppData\Local\Microsoft\Windows\Temporary Internet Files\Content.IE5\38WKM02R\Strapline_White_ForOnlin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6324600"/>
            <a:ext cx="4997450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  <p:sndAc>
      <p:stSnd>
        <p:snd r:embed="rId3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smtClean="0">
                <a:solidFill>
                  <a:schemeClr val="bg1"/>
                </a:solidFill>
                <a:latin typeface="NSPCC" pitchFamily="2" charset="0"/>
              </a:rPr>
              <a:t>500 points</a:t>
            </a:r>
            <a:endParaRPr lang="en-US" altLang="en-US" sz="80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70309" y="779131"/>
            <a:ext cx="747191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Great start!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609600" y="2057400"/>
            <a:ext cx="8001000" cy="2743200"/>
          </a:xfrm>
          <a:prstGeom prst="hexagon">
            <a:avLst>
              <a:gd name="adj" fmla="val 713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8000" b="1" smtClean="0">
                <a:solidFill>
                  <a:schemeClr val="bg1"/>
                </a:solidFill>
                <a:latin typeface="NSPCC" pitchFamily="2" charset="0"/>
              </a:rPr>
              <a:t>Question 2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zoom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Each of the angles of a regular quadrilateral is:</a:t>
            </a:r>
            <a:endParaRPr lang="en-US" altLang="en-US" sz="32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12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001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90</a:t>
            </a:r>
            <a:r>
              <a:rPr lang="en-GB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º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60</a:t>
            </a:r>
            <a:r>
              <a:rPr lang="en-GB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º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45</a:t>
            </a:r>
            <a:r>
              <a:rPr lang="en-GB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º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180</a:t>
            </a:r>
            <a:r>
              <a:rPr lang="en-GB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</a:rPr>
              <a:t>º</a:t>
            </a:r>
            <a:endParaRPr lang="en-US" altLang="en-US" sz="540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211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8212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09. Who Correct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533400" y="27432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solidFill>
            <a:srgbClr val="00B0F0"/>
          </a:solidFill>
          <a:ln w="5715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33400" y="37338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533400" y="47244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609600" y="228600"/>
            <a:ext cx="8001000" cy="2362200"/>
          </a:xfrm>
          <a:prstGeom prst="hexagon">
            <a:avLst>
              <a:gd name="adj" fmla="val 8280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33400" y="5715000"/>
            <a:ext cx="8153400" cy="838200"/>
          </a:xfrm>
          <a:prstGeom prst="hexagon">
            <a:avLst>
              <a:gd name="adj" fmla="val 30893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696200" cy="2057400"/>
          </a:xfrm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GB" altLang="en-US" sz="3200" smtClean="0">
                <a:solidFill>
                  <a:schemeClr val="bg1"/>
                </a:solidFill>
                <a:latin typeface="NSPCC" pitchFamily="2" charset="0"/>
                <a:cs typeface="Arial" charset="0"/>
              </a:rPr>
              <a:t>Each of the angles of a regular quadrilateral is:</a:t>
            </a:r>
            <a:endParaRPr lang="en-US" altLang="en-US" sz="32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922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838200" y="2667000"/>
            <a:ext cx="7620000" cy="39624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A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90</a:t>
            </a:r>
            <a:r>
              <a:rPr lang="en-GB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º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B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60</a:t>
            </a:r>
            <a:r>
              <a:rPr lang="en-GB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º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C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US" altLang="en-US" sz="5400" smtClean="0">
                <a:solidFill>
                  <a:schemeClr val="bg1"/>
                </a:solidFill>
                <a:latin typeface="NSPCC" pitchFamily="2" charset="0"/>
              </a:rPr>
              <a:t>45</a:t>
            </a:r>
            <a:r>
              <a:rPr lang="en-GB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º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  <a:p>
            <a:pPr eaLnBrk="1" hangingPunct="1">
              <a:buFontTx/>
              <a:buNone/>
            </a:pPr>
            <a:r>
              <a:rPr lang="en-US" altLang="en-US" sz="4800" b="1" baseline="10000" smtClean="0">
                <a:solidFill>
                  <a:srgbClr val="FF9900"/>
                </a:solidFill>
                <a:latin typeface="NSPCC" pitchFamily="2" charset="0"/>
              </a:rPr>
              <a:t>D </a:t>
            </a:r>
            <a:r>
              <a:rPr lang="en-US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180</a:t>
            </a:r>
            <a:r>
              <a:rPr lang="en-GB" altLang="en-US" sz="5400" smtClean="0">
                <a:latin typeface="NSPCC" pitchFamily="2" charset="0"/>
              </a:rPr>
              <a:t> </a:t>
            </a:r>
            <a:r>
              <a:rPr lang="en-GB" altLang="en-US" sz="5400" smtClean="0">
                <a:solidFill>
                  <a:schemeClr val="bg1"/>
                </a:solidFill>
                <a:latin typeface="NSPCC" pitchFamily="2" charset="0"/>
              </a:rPr>
              <a:t>º</a:t>
            </a:r>
            <a:endParaRPr lang="en-US" altLang="en-US" sz="54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 flipH="1">
            <a:off x="0" y="6172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 flipH="1">
            <a:off x="0" y="51816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0" y="41910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>
            <a:off x="0" y="32004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 flipH="1">
            <a:off x="8686800" y="61722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H="1">
            <a:off x="8686800" y="51816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 flipH="1">
            <a:off x="8686800" y="41910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 flipH="1">
            <a:off x="8686800" y="3200400"/>
            <a:ext cx="457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flipH="1">
            <a:off x="8610600" y="14478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 flipH="1">
            <a:off x="0" y="14478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235" name="AutoShape 1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4572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9236" name="AutoShape 2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86800" y="6324600"/>
            <a:ext cx="457200" cy="533400"/>
          </a:xfrm>
          <a:prstGeom prst="actionButtonBlank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zoom/>
    <p:sndAc>
      <p:stSnd>
        <p:snd r:embed="rId2" name="Tard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09600" y="2514600"/>
            <a:ext cx="8001000" cy="1905000"/>
          </a:xfrm>
          <a:prstGeom prst="hexagon">
            <a:avLst>
              <a:gd name="adj" fmla="val 10267"/>
              <a:gd name="vf" fmla="val 115470"/>
            </a:avLst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GB" altLang="en-US" sz="8000" smtClean="0">
                <a:solidFill>
                  <a:schemeClr val="bg1"/>
                </a:solidFill>
                <a:latin typeface="NSPCC" pitchFamily="2" charset="0"/>
              </a:rPr>
              <a:t>1000 points</a:t>
            </a:r>
            <a:endParaRPr lang="en-US" altLang="en-US" sz="8000" smtClean="0">
              <a:solidFill>
                <a:schemeClr val="bg1"/>
              </a:solidFill>
              <a:latin typeface="NSPCC" pitchFamily="2" charset="0"/>
            </a:endParaRP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H="1">
            <a:off x="0" y="3505200"/>
            <a:ext cx="6096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>
            <a:off x="8610600" y="3505200"/>
            <a:ext cx="5334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28202" y="779131"/>
            <a:ext cx="71561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SPCC" pitchFamily="2" charset="0"/>
              </a:rPr>
              <a:t>Well done! You have…</a:t>
            </a:r>
          </a:p>
        </p:txBody>
      </p:sp>
    </p:spTree>
  </p:cSld>
  <p:clrMapOvr>
    <a:masterClrMapping/>
  </p:clrMapOvr>
  <p:transition>
    <p:zoom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958</Words>
  <Application>Microsoft Office PowerPoint</Application>
  <PresentationFormat>On-screen Show (4:3)</PresentationFormat>
  <Paragraphs>159</Paragraphs>
  <Slides>49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Times New Roman</vt:lpstr>
      <vt:lpstr>Arial</vt:lpstr>
      <vt:lpstr>Calibri</vt:lpstr>
      <vt:lpstr>NSPCC</vt:lpstr>
      <vt:lpstr>Default Design</vt:lpstr>
      <vt:lpstr>Number Day Who Wants To Be A Mathionaire?  </vt:lpstr>
      <vt:lpstr>Question 1</vt:lpstr>
      <vt:lpstr>Which of these numbers is the greatest? 3.501, 3.499, 3.5 or 3.51?</vt:lpstr>
      <vt:lpstr>Which of these numbers is the greatest? 3.501, 3.499, 3.5 or 3.51?</vt:lpstr>
      <vt:lpstr>500 points</vt:lpstr>
      <vt:lpstr>Question 2</vt:lpstr>
      <vt:lpstr>Each of the angles of a regular quadrilateral is:</vt:lpstr>
      <vt:lpstr>Each of the angles of a regular quadrilateral is:</vt:lpstr>
      <vt:lpstr>1000 points</vt:lpstr>
      <vt:lpstr>Question 3</vt:lpstr>
      <vt:lpstr>What is the volume of a regular rectangular prism with sides 3 x 6 x 5 cm?</vt:lpstr>
      <vt:lpstr>What is the volume of a regular rectangular prism with sides 3 x 6 x 5 cm?</vt:lpstr>
      <vt:lpstr>2000 points</vt:lpstr>
      <vt:lpstr>Question 4</vt:lpstr>
      <vt:lpstr>A pay-as-you-go mobile phone has a call rate of 60p a minute for the first minute, and then costs 12p a minute after that. How long could you call for a cost of £2.40?</vt:lpstr>
      <vt:lpstr>A pay-as-you-go mobile phone has a call rate of 60p a minute for the first minute, and then costs 12p a minute after that. How long could you call for a cost of £2.40?</vt:lpstr>
      <vt:lpstr>5000 points</vt:lpstr>
      <vt:lpstr>Question 5</vt:lpstr>
      <vt:lpstr>A fair six-sided dice is thrown 300 times. How many times would you expect to roll a six?</vt:lpstr>
      <vt:lpstr>A fair six-sided dice is thrown 300 times. How many times would you expect to roll a six?</vt:lpstr>
      <vt:lpstr>10 000 points</vt:lpstr>
      <vt:lpstr>Question 6</vt:lpstr>
      <vt:lpstr> When a shape is enlarged by scale factor two, what is the increase in its area? </vt:lpstr>
      <vt:lpstr> When a shape is enlarged by scale factor two, what is the increase in its area? </vt:lpstr>
      <vt:lpstr>20 000 points</vt:lpstr>
      <vt:lpstr>Question 7</vt:lpstr>
      <vt:lpstr>Find the ratio of the number of vowels to the number of consonants in the word ‘SPHERICAL’. Give your answer in its simplest form.?</vt:lpstr>
      <vt:lpstr>Find the ratio of the number of vowels to the number of consonants in the word ‘SPHERICAL’. Give your answer in its simplest form.</vt:lpstr>
      <vt:lpstr>50 000 points</vt:lpstr>
      <vt:lpstr>Question 8</vt:lpstr>
      <vt:lpstr>Which point lies on the line y = 2x - 1?</vt:lpstr>
      <vt:lpstr>Which point lies on the line y = 2x - 1?</vt:lpstr>
      <vt:lpstr>75 000 points</vt:lpstr>
      <vt:lpstr>Question 9</vt:lpstr>
      <vt:lpstr>Which formula for the nth term describes the following number sequence, the first four terms of which are: 3, 7, 11, 15…?</vt:lpstr>
      <vt:lpstr>Which formula for the nth term describes the following number sequence, the first four terms of which are: 3, 7, 11, 15…?</vt:lpstr>
      <vt:lpstr>150 000 points</vt:lpstr>
      <vt:lpstr>Question 10</vt:lpstr>
      <vt:lpstr>At what speed am I moving, if I cover 24 miles in 45 minutes?</vt:lpstr>
      <vt:lpstr>At what speed am I moving, if I cover 24 miles in 45 minutes?</vt:lpstr>
      <vt:lpstr>250 000 points</vt:lpstr>
      <vt:lpstr>Question 11</vt:lpstr>
      <vt:lpstr>If the price of a £200 TV is reduced by 15% for a sale, then increased by 15%, what is its final price?</vt:lpstr>
      <vt:lpstr>If the price of a £200 TV is reduced by 15% for a sale, then increased by 15%, what is its final price??</vt:lpstr>
      <vt:lpstr>500 000 points</vt:lpstr>
      <vt:lpstr>Final Question! Question 12</vt:lpstr>
      <vt:lpstr>Lydia downloads 3 games and 4 music  videos for £15. Sian downloads 4 games and 2 music videos for £15. What is the download price of 1 game and 1 music video?</vt:lpstr>
      <vt:lpstr>Lydia downloads 3 games and 4 music  videos for £15. Sian downloads 4 games and 2 music videos for £15. What is the download price of 1 game and 1 music video?</vt:lpstr>
      <vt:lpstr>1 000 000 points</vt:lpstr>
    </vt:vector>
  </TitlesOfParts>
  <Company>NETLinc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Wants To Be A Millionaire?</dc:title>
  <dc:creator>STNG11</dc:creator>
  <cp:lastModifiedBy>admin</cp:lastModifiedBy>
  <cp:revision>92</cp:revision>
  <cp:lastPrinted>2014-09-30T18:06:41Z</cp:lastPrinted>
  <dcterms:created xsi:type="dcterms:W3CDTF">2003-05-20T13:35:24Z</dcterms:created>
  <dcterms:modified xsi:type="dcterms:W3CDTF">2016-08-02T05:45:18Z</dcterms:modified>
</cp:coreProperties>
</file>