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57" r:id="rId14"/>
    <p:sldId id="258" r:id="rId15"/>
    <p:sldId id="259" r:id="rId16"/>
    <p:sldId id="260" r:id="rId17"/>
    <p:sldId id="261" r:id="rId18"/>
    <p:sldId id="262" r:id="rId19"/>
    <p:sldId id="263" r:id="rId20"/>
    <p:sldId id="264" r:id="rId21"/>
    <p:sldId id="265" r:id="rId22"/>
  </p:sldIdLst>
  <p:sldSz cx="9144000" cy="6858000" type="screen4x3"/>
  <p:notesSz cx="6858000" cy="9144000"/>
  <p:defaultText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3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35" autoAdjust="0"/>
  </p:normalViewPr>
  <p:slideViewPr>
    <p:cSldViewPr snapToGrid="0" snapToObjects="1">
      <p:cViewPr varScale="1">
        <p:scale>
          <a:sx n="58" d="100"/>
          <a:sy n="58" d="100"/>
        </p:scale>
        <p:origin x="-172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B1429-5A77-AE4F-9644-178FF7EF1BE6}" type="datetimeFigureOut">
              <a:rPr lang="en-US" smtClean="0"/>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2C6D6-5FAD-7846-BA53-8A75CE882870}" type="slidenum">
              <a:rPr lang="en-US" smtClean="0"/>
              <a:t>‹#›</a:t>
            </a:fld>
            <a:endParaRPr lang="en-US"/>
          </a:p>
        </p:txBody>
      </p:sp>
    </p:spTree>
    <p:extLst>
      <p:ext uri="{BB962C8B-B14F-4D97-AF65-F5344CB8AC3E}">
        <p14:creationId xmlns:p14="http://schemas.microsoft.com/office/powerpoint/2010/main" val="302717610"/>
      </p:ext>
    </p:extLst>
  </p:cSld>
  <p:clrMap bg1="lt1" tx1="dk1" bg2="lt2" tx2="dk2" accent1="accent1" accent2="accent2" accent3="accent3" accent4="accent4" accent5="accent5" accent6="accent6" hlink="hlink" folHlink="folHlink"/>
  <p:notesStyle>
    <a:lvl1pPr marL="0" algn="l" defTabSz="400827" rtl="0" eaLnBrk="1" latinLnBrk="0" hangingPunct="1">
      <a:defRPr sz="1100" kern="1200">
        <a:solidFill>
          <a:schemeClr val="tx1"/>
        </a:solidFill>
        <a:latin typeface="+mn-lt"/>
        <a:ea typeface="+mn-ea"/>
        <a:cs typeface="+mn-cs"/>
      </a:defRPr>
    </a:lvl1pPr>
    <a:lvl2pPr marL="400827" algn="l" defTabSz="400827" rtl="0" eaLnBrk="1" latinLnBrk="0" hangingPunct="1">
      <a:defRPr sz="1100" kern="1200">
        <a:solidFill>
          <a:schemeClr val="tx1"/>
        </a:solidFill>
        <a:latin typeface="+mn-lt"/>
        <a:ea typeface="+mn-ea"/>
        <a:cs typeface="+mn-cs"/>
      </a:defRPr>
    </a:lvl2pPr>
    <a:lvl3pPr marL="801654" algn="l" defTabSz="400827" rtl="0" eaLnBrk="1" latinLnBrk="0" hangingPunct="1">
      <a:defRPr sz="1100" kern="1200">
        <a:solidFill>
          <a:schemeClr val="tx1"/>
        </a:solidFill>
        <a:latin typeface="+mn-lt"/>
        <a:ea typeface="+mn-ea"/>
        <a:cs typeface="+mn-cs"/>
      </a:defRPr>
    </a:lvl3pPr>
    <a:lvl4pPr marL="1202482" algn="l" defTabSz="400827" rtl="0" eaLnBrk="1" latinLnBrk="0" hangingPunct="1">
      <a:defRPr sz="1100" kern="1200">
        <a:solidFill>
          <a:schemeClr val="tx1"/>
        </a:solidFill>
        <a:latin typeface="+mn-lt"/>
        <a:ea typeface="+mn-ea"/>
        <a:cs typeface="+mn-cs"/>
      </a:defRPr>
    </a:lvl4pPr>
    <a:lvl5pPr marL="1603309" algn="l" defTabSz="400827" rtl="0" eaLnBrk="1" latinLnBrk="0" hangingPunct="1">
      <a:defRPr sz="1100" kern="1200">
        <a:solidFill>
          <a:schemeClr val="tx1"/>
        </a:solidFill>
        <a:latin typeface="+mn-lt"/>
        <a:ea typeface="+mn-ea"/>
        <a:cs typeface="+mn-cs"/>
      </a:defRPr>
    </a:lvl5pPr>
    <a:lvl6pPr marL="2004136" algn="l" defTabSz="400827" rtl="0" eaLnBrk="1" latinLnBrk="0" hangingPunct="1">
      <a:defRPr sz="1100" kern="1200">
        <a:solidFill>
          <a:schemeClr val="tx1"/>
        </a:solidFill>
        <a:latin typeface="+mn-lt"/>
        <a:ea typeface="+mn-ea"/>
        <a:cs typeface="+mn-cs"/>
      </a:defRPr>
    </a:lvl6pPr>
    <a:lvl7pPr marL="2404963" algn="l" defTabSz="400827" rtl="0" eaLnBrk="1" latinLnBrk="0" hangingPunct="1">
      <a:defRPr sz="1100" kern="1200">
        <a:solidFill>
          <a:schemeClr val="tx1"/>
        </a:solidFill>
        <a:latin typeface="+mn-lt"/>
        <a:ea typeface="+mn-ea"/>
        <a:cs typeface="+mn-cs"/>
      </a:defRPr>
    </a:lvl7pPr>
    <a:lvl8pPr marL="2805791" algn="l" defTabSz="400827" rtl="0" eaLnBrk="1" latinLnBrk="0" hangingPunct="1">
      <a:defRPr sz="1100" kern="1200">
        <a:solidFill>
          <a:schemeClr val="tx1"/>
        </a:solidFill>
        <a:latin typeface="+mn-lt"/>
        <a:ea typeface="+mn-ea"/>
        <a:cs typeface="+mn-cs"/>
      </a:defRPr>
    </a:lvl8pPr>
    <a:lvl9pPr marL="3206618" algn="l" defTabSz="4008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The Number Day assembly plan and presentation can help teachers to</a:t>
            </a:r>
            <a:r>
              <a:rPr lang="en-GB" sz="1100" kern="1200" baseline="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explain why their school is taking part in Number Day and how everyone can make a difference by having fun with numbers and using maths activities to help raise money.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mn-lt"/>
                <a:ea typeface="+mn-ea"/>
                <a:cs typeface="+mn-cs"/>
              </a:rPr>
              <a:t>To </a:t>
            </a:r>
            <a:r>
              <a:rPr lang="en-GB" sz="1100" b="1" kern="1200" dirty="0" smtClean="0">
                <a:solidFill>
                  <a:srgbClr val="00B050"/>
                </a:solidFill>
                <a:effectLst/>
                <a:latin typeface="+mn-lt"/>
                <a:ea typeface="+mn-ea"/>
                <a:cs typeface="+mn-cs"/>
              </a:rPr>
              <a:t>be presented</a:t>
            </a:r>
            <a:r>
              <a:rPr lang="en-GB" sz="1100" b="1" kern="1200" baseline="0" dirty="0" smtClean="0">
                <a:solidFill>
                  <a:srgbClr val="00B050"/>
                </a:solidFill>
                <a:effectLst/>
                <a:latin typeface="+mn-lt"/>
                <a:ea typeface="+mn-ea"/>
                <a:cs typeface="+mn-cs"/>
              </a:rPr>
              <a:t> in the two week leading up to Number Day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sz="1100" b="1" kern="1200" dirty="0" smtClean="0">
                <a:solidFill>
                  <a:schemeClr val="tx1"/>
                </a:solidFill>
                <a:effectLst/>
                <a:latin typeface="+mn-lt"/>
                <a:ea typeface="+mn-ea"/>
                <a:cs typeface="+mn-cs"/>
              </a:rPr>
              <a:t>By the end of the assembly pupils will:</a:t>
            </a:r>
          </a:p>
          <a:p>
            <a:pPr marL="0" lvl="0" indent="0">
              <a:buFont typeface="+mj-lt"/>
              <a:buNone/>
            </a:pPr>
            <a:endParaRPr lang="en-GB" sz="1100" kern="1200" dirty="0" smtClean="0">
              <a:solidFill>
                <a:schemeClr val="tx1"/>
              </a:solidFill>
              <a:effectLst/>
              <a:latin typeface="+mn-lt"/>
              <a:ea typeface="+mn-ea"/>
              <a:cs typeface="+mn-cs"/>
            </a:endParaRPr>
          </a:p>
          <a:p>
            <a:pPr marL="228600" lvl="0" indent="-228600">
              <a:buFont typeface="+mj-lt"/>
              <a:buAutoNum type="arabicPeriod"/>
            </a:pPr>
            <a:r>
              <a:rPr lang="en-GB" sz="1100" kern="1200" dirty="0" smtClean="0">
                <a:solidFill>
                  <a:schemeClr val="tx1"/>
                </a:solidFill>
                <a:effectLst/>
                <a:latin typeface="+mn-lt"/>
                <a:ea typeface="+mn-ea"/>
                <a:cs typeface="+mn-cs"/>
              </a:rPr>
              <a:t>Understand the purpose of Number Day to:</a:t>
            </a:r>
            <a:br>
              <a:rPr lang="en-GB" sz="1100" kern="1200" dirty="0" smtClean="0">
                <a:solidFill>
                  <a:schemeClr val="tx1"/>
                </a:solidFill>
                <a:effectLst/>
                <a:latin typeface="+mn-lt"/>
                <a:ea typeface="+mn-ea"/>
                <a:cs typeface="+mn-cs"/>
              </a:rPr>
            </a:br>
            <a:r>
              <a:rPr lang="en-GB" sz="1100" kern="1200" dirty="0" smtClean="0">
                <a:solidFill>
                  <a:schemeClr val="tx1"/>
                </a:solidFill>
                <a:effectLst/>
                <a:latin typeface="+mn-lt"/>
                <a:ea typeface="+mn-ea"/>
                <a:cs typeface="+mn-cs"/>
              </a:rPr>
              <a:t>a) raise money for the NSPCC</a:t>
            </a:r>
            <a:br>
              <a:rPr lang="en-GB" sz="1100" kern="1200" dirty="0" smtClean="0">
                <a:solidFill>
                  <a:schemeClr val="tx1"/>
                </a:solidFill>
                <a:effectLst/>
                <a:latin typeface="+mn-lt"/>
                <a:ea typeface="+mn-ea"/>
                <a:cs typeface="+mn-cs"/>
              </a:rPr>
            </a:br>
            <a:r>
              <a:rPr lang="en-GB" sz="1100" kern="1200" dirty="0" smtClean="0">
                <a:solidFill>
                  <a:schemeClr val="tx1"/>
                </a:solidFill>
                <a:effectLst/>
                <a:latin typeface="+mn-lt"/>
                <a:ea typeface="+mn-ea"/>
                <a:cs typeface="+mn-cs"/>
              </a:rPr>
              <a:t>b) have fun with numbers and promote a positive “can do” attitude to maths.</a:t>
            </a:r>
          </a:p>
          <a:p>
            <a:pPr marL="0" lvl="0" indent="0">
              <a:buFont typeface="+mj-lt"/>
              <a:buNone/>
            </a:pPr>
            <a:endParaRPr lang="en-GB" sz="11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100" kern="1200" dirty="0" smtClean="0">
                <a:solidFill>
                  <a:schemeClr val="tx1"/>
                </a:solidFill>
                <a:effectLst/>
                <a:latin typeface="+mn-lt"/>
                <a:ea typeface="+mn-ea"/>
                <a:cs typeface="+mn-cs"/>
              </a:rPr>
              <a:t>Understand about the work of the NSPCC as a charitable organisation and how we help children and young people</a:t>
            </a:r>
          </a:p>
          <a:p>
            <a:pPr marL="228600" lvl="0" indent="-228600">
              <a:buFont typeface="+mj-lt"/>
              <a:buAutoNum type="arabicPeriod" startAt="2"/>
            </a:pPr>
            <a:endParaRPr lang="en-GB" sz="1100" kern="1200" dirty="0" smtClean="0">
              <a:solidFill>
                <a:schemeClr val="tx1"/>
              </a:solidFill>
              <a:effectLst/>
              <a:latin typeface="+mn-lt"/>
              <a:ea typeface="+mn-ea"/>
              <a:cs typeface="+mn-cs"/>
            </a:endParaRPr>
          </a:p>
          <a:p>
            <a:pPr marL="228600" indent="-228600">
              <a:buFont typeface="+mj-lt"/>
              <a:buAutoNum type="arabicPeriod" startAt="3"/>
            </a:pPr>
            <a:r>
              <a:rPr lang="en-GB" sz="1100" kern="1200" dirty="0" smtClean="0">
                <a:solidFill>
                  <a:schemeClr val="tx1"/>
                </a:solidFill>
                <a:effectLst/>
                <a:latin typeface="+mn-lt"/>
                <a:ea typeface="+mn-ea"/>
                <a:cs typeface="+mn-cs"/>
              </a:rPr>
              <a:t>Feel motivated and proud to make a difference </a:t>
            </a:r>
          </a:p>
          <a:p>
            <a:pPr marL="0" indent="0">
              <a:buFont typeface="+mj-lt"/>
              <a:buNone/>
            </a:pPr>
            <a:endParaRPr lang="en-GB"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dirty="0" smtClean="0"/>
              <a:t>Don’t forget to display the NSPCC Number Day posters around the</a:t>
            </a:r>
            <a:r>
              <a:rPr lang="en-GB" baseline="0" dirty="0" smtClean="0"/>
              <a:t> school. </a:t>
            </a:r>
            <a:endParaRPr lang="en-GB" dirty="0" smtClean="0"/>
          </a:p>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CFC2C6D6-5FAD-7846-BA53-8A75CE882870}" type="slidenum">
              <a:rPr lang="en-US" smtClean="0"/>
              <a:t>1</a:t>
            </a:fld>
            <a:endParaRPr lang="en-US"/>
          </a:p>
        </p:txBody>
      </p:sp>
    </p:spTree>
    <p:extLst>
      <p:ext uri="{BB962C8B-B14F-4D97-AF65-F5344CB8AC3E}">
        <p14:creationId xmlns:p14="http://schemas.microsoft.com/office/powerpoint/2010/main" val="1976530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smtClean="0">
                <a:solidFill>
                  <a:schemeClr val="tx1"/>
                </a:solidFill>
                <a:latin typeface="+mn-lt"/>
                <a:ea typeface="+mn-ea"/>
                <a:cs typeface="+mn-cs"/>
              </a:rPr>
              <a:t>Keeping children safe is why the NSPCC is here. That’s what drives their work, and that’s why – as long as children need support – they will fight for every childhood. </a:t>
            </a:r>
          </a:p>
          <a:p>
            <a:endParaRPr lang="en-GB" sz="1100" b="0" i="0" u="none" strike="noStrike" kern="1200" baseline="0" dirty="0" smtClean="0">
              <a:solidFill>
                <a:schemeClr val="tx1"/>
              </a:solidFill>
              <a:latin typeface="+mn-lt"/>
              <a:ea typeface="+mn-ea"/>
              <a:cs typeface="+mn-cs"/>
            </a:endParaRPr>
          </a:p>
          <a:p>
            <a:r>
              <a:rPr lang="en-GB" sz="1100" b="0" i="0" u="none" strike="noStrike" kern="1200" baseline="0" dirty="0" smtClean="0">
                <a:solidFill>
                  <a:schemeClr val="tx1"/>
                </a:solidFill>
                <a:latin typeface="+mn-lt"/>
                <a:ea typeface="+mn-ea"/>
                <a:cs typeface="+mn-cs"/>
              </a:rPr>
              <a:t>So when a child needs a helping hand, they’ll be there. </a:t>
            </a:r>
          </a:p>
          <a:p>
            <a:r>
              <a:rPr lang="en-GB" sz="1100" b="0" i="0" u="none" strike="noStrike" kern="1200" baseline="0" dirty="0" smtClean="0">
                <a:solidFill>
                  <a:schemeClr val="tx1"/>
                </a:solidFill>
                <a:latin typeface="+mn-lt"/>
                <a:ea typeface="+mn-ea"/>
                <a:cs typeface="+mn-cs"/>
              </a:rPr>
              <a:t>When parents are finding it tough, they’ll help. </a:t>
            </a:r>
          </a:p>
          <a:p>
            <a:r>
              <a:rPr lang="en-GB" sz="1100" b="0" i="0" u="none" strike="noStrike" kern="1200" baseline="0" dirty="0" smtClean="0">
                <a:solidFill>
                  <a:schemeClr val="tx1"/>
                </a:solidFill>
                <a:latin typeface="+mn-lt"/>
                <a:ea typeface="+mn-ea"/>
                <a:cs typeface="+mn-cs"/>
              </a:rPr>
              <a:t>When laws need to change, or governments need to do more, they won’t give up.</a:t>
            </a:r>
            <a:endParaRPr lang="en-GB"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11</a:t>
            </a:fld>
            <a:endParaRPr lang="en-US"/>
          </a:p>
        </p:txBody>
      </p:sp>
    </p:spTree>
    <p:extLst>
      <p:ext uri="{BB962C8B-B14F-4D97-AF65-F5344CB8AC3E}">
        <p14:creationId xmlns:p14="http://schemas.microsoft.com/office/powerpoint/2010/main" val="411483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smtClean="0">
                <a:solidFill>
                  <a:schemeClr val="tx1"/>
                </a:solidFill>
                <a:latin typeface="+mn-lt"/>
                <a:ea typeface="+mn-ea"/>
                <a:cs typeface="+mn-cs"/>
              </a:rPr>
              <a:t>It is really important to speak out to a trusted adult or grown up if you are ever worried, upset or need to talk.     </a:t>
            </a:r>
            <a:r>
              <a:rPr lang="en-GB" sz="1100" b="0" i="0" u="none" strike="noStrike" kern="1200" baseline="0" dirty="0" err="1" smtClean="0">
                <a:solidFill>
                  <a:schemeClr val="tx1"/>
                </a:solidFill>
                <a:latin typeface="+mn-lt"/>
                <a:ea typeface="+mn-ea"/>
                <a:cs typeface="+mn-cs"/>
              </a:rPr>
              <a:t>Childline</a:t>
            </a:r>
            <a:r>
              <a:rPr lang="en-GB" sz="1100" b="0" i="0" u="none" strike="noStrike" kern="1200" baseline="0" dirty="0" smtClean="0">
                <a:solidFill>
                  <a:schemeClr val="tx1"/>
                </a:solidFill>
                <a:latin typeface="+mn-lt"/>
                <a:ea typeface="+mn-ea"/>
                <a:cs typeface="+mn-cs"/>
              </a:rPr>
              <a:t>, a service provided by NSPCC is also there to listen to children and young people, whatever their worry, whenever they need help.</a:t>
            </a:r>
          </a:p>
          <a:p>
            <a:endParaRPr lang="en-GB" sz="1100" b="0" i="0" u="none" strike="noStrike" kern="1200" baseline="0" dirty="0" smtClean="0">
              <a:solidFill>
                <a:schemeClr val="tx1"/>
              </a:solidFill>
              <a:latin typeface="+mn-lt"/>
              <a:ea typeface="+mn-ea"/>
              <a:cs typeface="+mn-cs"/>
            </a:endParaRPr>
          </a:p>
          <a:p>
            <a:r>
              <a:rPr lang="en-GB" sz="1100" b="0" i="0" u="none" strike="noStrike" kern="1200" baseline="0" dirty="0" smtClean="0">
                <a:solidFill>
                  <a:schemeClr val="tx1"/>
                </a:solidFill>
                <a:latin typeface="+mn-lt"/>
                <a:ea typeface="+mn-ea"/>
                <a:cs typeface="+mn-cs"/>
              </a:rPr>
              <a:t>A child contacts </a:t>
            </a:r>
            <a:r>
              <a:rPr lang="en-GB" sz="1100" b="0" i="0" u="none" strike="noStrike" kern="1200" baseline="0" dirty="0" err="1" smtClean="0">
                <a:solidFill>
                  <a:schemeClr val="tx1"/>
                </a:solidFill>
                <a:latin typeface="+mn-lt"/>
                <a:ea typeface="+mn-ea"/>
                <a:cs typeface="+mn-cs"/>
              </a:rPr>
              <a:t>Childline</a:t>
            </a:r>
            <a:r>
              <a:rPr lang="en-GB" sz="1100" b="0" i="0" u="none" strike="noStrike" kern="1200" baseline="0" dirty="0" smtClean="0">
                <a:solidFill>
                  <a:schemeClr val="tx1"/>
                </a:solidFill>
                <a:latin typeface="+mn-lt"/>
                <a:ea typeface="+mn-ea"/>
                <a:cs typeface="+mn-cs"/>
              </a:rPr>
              <a:t> every 20 seconds – they can talk about anything, and often it’s a problem they feel they can’t talk to anyone else about. A child or young person can contact </a:t>
            </a:r>
            <a:r>
              <a:rPr lang="en-GB" sz="1100" b="0" i="0" u="none" strike="noStrike" kern="1200" baseline="0" dirty="0" err="1" smtClean="0">
                <a:solidFill>
                  <a:schemeClr val="tx1"/>
                </a:solidFill>
                <a:latin typeface="+mn-lt"/>
                <a:ea typeface="+mn-ea"/>
                <a:cs typeface="+mn-cs"/>
              </a:rPr>
              <a:t>Childline</a:t>
            </a:r>
            <a:r>
              <a:rPr lang="en-GB" sz="1100" b="0" i="0" u="none" strike="noStrike" kern="1200" baseline="0" dirty="0" smtClean="0">
                <a:solidFill>
                  <a:schemeClr val="tx1"/>
                </a:solidFill>
                <a:latin typeface="+mn-lt"/>
                <a:ea typeface="+mn-ea"/>
                <a:cs typeface="+mn-cs"/>
              </a:rPr>
              <a:t>, they can do this by calling 0800 1111 or visiting </a:t>
            </a:r>
            <a:r>
              <a:rPr lang="en-GB" sz="1100" b="0" i="0" u="none" strike="noStrike" kern="1200" baseline="0" dirty="0" err="1" smtClean="0">
                <a:solidFill>
                  <a:schemeClr val="tx1"/>
                </a:solidFill>
                <a:latin typeface="+mn-lt"/>
                <a:ea typeface="+mn-ea"/>
                <a:cs typeface="+mn-cs"/>
              </a:rPr>
              <a:t>childline.org.uk</a:t>
            </a:r>
            <a:endParaRPr lang="en-GB" sz="1100" kern="1200" baseline="0" dirty="0" smtClean="0">
              <a:solidFill>
                <a:schemeClr val="tx1"/>
              </a:solidFill>
              <a:effectLst/>
              <a:latin typeface="+mn-lt"/>
              <a:ea typeface="+mn-ea"/>
              <a:cs typeface="+mn-cs"/>
            </a:endParaRPr>
          </a:p>
          <a:p>
            <a:endParaRPr lang="en-GB" sz="1100" kern="1200" dirty="0" smtClean="0">
              <a:solidFill>
                <a:schemeClr val="tx1"/>
              </a:solidFill>
              <a:effectLst/>
              <a:latin typeface="+mn-lt"/>
              <a:ea typeface="+mn-ea"/>
              <a:cs typeface="+mn-cs"/>
            </a:endParaRPr>
          </a:p>
          <a:p>
            <a:r>
              <a:rPr lang="en-GB" sz="1100" kern="1200" dirty="0" err="1" smtClean="0">
                <a:solidFill>
                  <a:schemeClr val="tx1"/>
                </a:solidFill>
                <a:effectLst/>
                <a:latin typeface="+mn-lt"/>
                <a:ea typeface="+mn-ea"/>
                <a:cs typeface="+mn-cs"/>
              </a:rPr>
              <a:t>Childline</a:t>
            </a:r>
            <a:r>
              <a:rPr lang="en-GB" sz="1100" kern="1200" dirty="0" smtClean="0">
                <a:solidFill>
                  <a:schemeClr val="tx1"/>
                </a:solidFill>
                <a:effectLst/>
                <a:latin typeface="+mn-lt"/>
                <a:ea typeface="+mn-ea"/>
                <a:cs typeface="+mn-cs"/>
              </a:rPr>
              <a:t> is open 24 hours a day, 365 days a year, it’s never closed.</a:t>
            </a:r>
          </a:p>
          <a:p>
            <a:endParaRPr lang="en-GB"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tx1"/>
                </a:solidFill>
                <a:effectLst/>
                <a:latin typeface="+mn-lt"/>
                <a:ea typeface="+mn-ea"/>
                <a:cs typeface="+mn-cs"/>
              </a:rPr>
              <a:t>The fundraising they are doing in school is helping to fund the NSPCC’s services that include the Speak out Stay safe programme. </a:t>
            </a:r>
            <a:endParaRPr lang="en-GB" sz="1100" kern="1200" dirty="0" smtClean="0">
              <a:solidFill>
                <a:schemeClr val="tx1"/>
              </a:solidFill>
              <a:effectLst/>
              <a:latin typeface="+mn-lt"/>
              <a:ea typeface="+mn-ea"/>
              <a:cs typeface="+mn-cs"/>
            </a:endParaRPr>
          </a:p>
          <a:p>
            <a:endParaRPr lang="en-GB"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12</a:t>
            </a:fld>
            <a:endParaRPr lang="en-US"/>
          </a:p>
        </p:txBody>
      </p:sp>
    </p:spTree>
    <p:extLst>
      <p:ext uri="{BB962C8B-B14F-4D97-AF65-F5344CB8AC3E}">
        <p14:creationId xmlns:p14="http://schemas.microsoft.com/office/powerpoint/2010/main" val="203415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smtClean="0">
                <a:solidFill>
                  <a:schemeClr val="tx1"/>
                </a:solidFill>
                <a:latin typeface="+mn-lt"/>
                <a:ea typeface="+mn-ea"/>
                <a:cs typeface="+mn-cs"/>
              </a:rPr>
              <a:t>The NSPCC Schools Service visits schools in every town and city in the UK to teach children about the different types of harm and how to keep safe.  Children also learn the importance of speaking out to a grown-up or trusted adult if they need help. </a:t>
            </a:r>
          </a:p>
          <a:p>
            <a:endParaRPr lang="en-GB" sz="1100" b="0" i="0" u="none" strike="noStrike" kern="1200" baseline="0" dirty="0" smtClean="0">
              <a:solidFill>
                <a:schemeClr val="tx1"/>
              </a:solidFill>
              <a:latin typeface="+mn-lt"/>
              <a:ea typeface="+mn-ea"/>
              <a:cs typeface="+mn-cs"/>
            </a:endParaRPr>
          </a:p>
          <a:p>
            <a:r>
              <a:rPr lang="en-GB" sz="1100" b="0" i="0" u="none" strike="noStrike" kern="1200" baseline="0" dirty="0" smtClean="0">
                <a:solidFill>
                  <a:schemeClr val="tx1"/>
                </a:solidFill>
                <a:latin typeface="+mn-lt"/>
                <a:ea typeface="+mn-ea"/>
                <a:cs typeface="+mn-cs"/>
              </a:rPr>
              <a:t>They do this through a series of assemblies and workshops called the ‘Speak out. Stay safe.’ programme.  </a:t>
            </a:r>
          </a:p>
          <a:p>
            <a:endParaRPr lang="en-GB" sz="1100" b="0" i="0" u="none" strike="noStrike" kern="1200" baseline="0" dirty="0" smtClean="0">
              <a:solidFill>
                <a:schemeClr val="tx1"/>
              </a:solidFill>
              <a:latin typeface="+mn-lt"/>
              <a:ea typeface="+mn-ea"/>
              <a:cs typeface="+mn-cs"/>
            </a:endParaRPr>
          </a:p>
          <a:p>
            <a:r>
              <a:rPr lang="en-GB" sz="1100" b="0" i="0" u="none" strike="noStrike" kern="1200" baseline="0" dirty="0" smtClean="0">
                <a:solidFill>
                  <a:schemeClr val="tx1"/>
                </a:solidFill>
                <a:latin typeface="+mn-lt"/>
                <a:ea typeface="+mn-ea"/>
                <a:cs typeface="+mn-cs"/>
              </a:rPr>
              <a:t>If you are a Primary School – hopefully you’ve had the service in your school and can remind the children about when Buddy and the Speak out Stay safe programme visited your school.  If you’ve not had the service and would like us to come along to your Primary School, please go to </a:t>
            </a:r>
            <a:r>
              <a:rPr lang="en-GB" sz="1100" b="0" i="0" u="none" strike="noStrike" kern="1200" baseline="0" dirty="0" err="1" smtClean="0">
                <a:solidFill>
                  <a:schemeClr val="tx1"/>
                </a:solidFill>
                <a:latin typeface="+mn-lt"/>
                <a:ea typeface="+mn-ea"/>
                <a:cs typeface="+mn-cs"/>
              </a:rPr>
              <a:t>www.nspcc.org.uk</a:t>
            </a:r>
            <a:r>
              <a:rPr lang="en-GB" sz="1100" b="0" i="0" u="none" strike="noStrike" kern="1200" baseline="0" dirty="0" smtClean="0">
                <a:solidFill>
                  <a:schemeClr val="tx1"/>
                </a:solidFill>
                <a:latin typeface="+mn-lt"/>
                <a:ea typeface="+mn-ea"/>
                <a:cs typeface="+mn-cs"/>
              </a:rPr>
              <a:t>/schools to request a visit.</a:t>
            </a:r>
          </a:p>
          <a:p>
            <a:endParaRPr lang="en-GB" sz="1100" b="0" i="0" u="none" strike="noStrike" kern="1200" baseline="0" dirty="0" smtClean="0">
              <a:solidFill>
                <a:schemeClr val="tx1"/>
              </a:solidFill>
              <a:effectLst/>
              <a:latin typeface="+mn-lt"/>
              <a:ea typeface="+mn-ea"/>
              <a:cs typeface="+mn-cs"/>
            </a:endParaRPr>
          </a:p>
          <a:p>
            <a:r>
              <a:rPr lang="en-GB" sz="1100" b="0" i="0" u="none" strike="noStrike" kern="1200" baseline="0" dirty="0" smtClean="0">
                <a:solidFill>
                  <a:schemeClr val="tx1"/>
                </a:solidFill>
                <a:effectLst/>
                <a:latin typeface="+mn-lt"/>
                <a:ea typeface="+mn-ea"/>
                <a:cs typeface="+mn-cs"/>
              </a:rPr>
              <a:t>If you are a Secondary School, you could ask the children if they remember Buddy coming to their Primary School.    </a:t>
            </a:r>
          </a:p>
          <a:p>
            <a:endParaRPr lang="en-GB" sz="1100" b="0" i="0" u="none" strike="noStrike" kern="1200" baseline="0" dirty="0" smtClean="0">
              <a:solidFill>
                <a:schemeClr val="tx1"/>
              </a:solidFill>
              <a:effectLst/>
              <a:latin typeface="+mn-lt"/>
              <a:ea typeface="+mn-ea"/>
              <a:cs typeface="+mn-cs"/>
            </a:endParaRPr>
          </a:p>
          <a:p>
            <a:r>
              <a:rPr lang="en-GB" sz="1100" b="0" i="0" u="none" strike="noStrike" kern="1200" baseline="0" dirty="0" smtClean="0">
                <a:solidFill>
                  <a:schemeClr val="tx1"/>
                </a:solidFill>
                <a:effectLst/>
                <a:latin typeface="+mn-lt"/>
                <a:ea typeface="+mn-ea"/>
                <a:cs typeface="+mn-cs"/>
              </a:rPr>
              <a:t>The fundraising they are doing in your school is helping to fund the NSPCC’s services that include the Speak out Stay safe programme. </a:t>
            </a:r>
            <a:endParaRPr lang="en-GB"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13</a:t>
            </a:fld>
            <a:endParaRPr lang="en-US"/>
          </a:p>
        </p:txBody>
      </p:sp>
    </p:spTree>
    <p:extLst>
      <p:ext uri="{BB962C8B-B14F-4D97-AF65-F5344CB8AC3E}">
        <p14:creationId xmlns:p14="http://schemas.microsoft.com/office/powerpoint/2010/main" val="176815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NSPCC has many other services across</a:t>
            </a:r>
            <a:r>
              <a:rPr lang="en-GB" baseline="0" dirty="0" smtClean="0"/>
              <a:t> the UK that you will be helping to raise money for.   </a:t>
            </a:r>
            <a:r>
              <a:rPr lang="en-GB" dirty="0" smtClean="0"/>
              <a:t>Make the link between maths / numbers and helping children</a:t>
            </a:r>
            <a:r>
              <a:rPr lang="en-GB" baseline="0" dirty="0" smtClean="0"/>
              <a:t> raise money for other children</a:t>
            </a:r>
          </a:p>
          <a:p>
            <a:endParaRPr lang="en-GB" baseline="0" dirty="0" smtClean="0"/>
          </a:p>
          <a:p>
            <a:r>
              <a:rPr lang="en-GB" sz="1100" kern="1200" dirty="0" smtClean="0">
                <a:solidFill>
                  <a:schemeClr val="tx1"/>
                </a:solidFill>
                <a:effectLst/>
                <a:latin typeface="+mn-lt"/>
                <a:ea typeface="+mn-ea"/>
                <a:cs typeface="+mn-cs"/>
              </a:rPr>
              <a:t>It takes a lot of time and a lot of money to ensure that </a:t>
            </a:r>
            <a:r>
              <a:rPr lang="en-GB" sz="1100" kern="1200" dirty="0" err="1" smtClean="0">
                <a:solidFill>
                  <a:schemeClr val="tx1"/>
                </a:solidFill>
                <a:effectLst/>
                <a:latin typeface="+mn-lt"/>
                <a:ea typeface="+mn-ea"/>
                <a:cs typeface="+mn-cs"/>
              </a:rPr>
              <a:t>ChildLine</a:t>
            </a:r>
            <a:r>
              <a:rPr lang="en-GB" sz="1100" kern="1200" dirty="0" smtClean="0">
                <a:solidFill>
                  <a:schemeClr val="tx1"/>
                </a:solidFill>
                <a:effectLst/>
                <a:latin typeface="+mn-lt"/>
                <a:ea typeface="+mn-ea"/>
                <a:cs typeface="+mn-cs"/>
              </a:rPr>
              <a:t> and NSPCC’s others</a:t>
            </a:r>
            <a:r>
              <a:rPr lang="en-GB" sz="1100" kern="1200" baseline="0" dirty="0" smtClean="0">
                <a:solidFill>
                  <a:schemeClr val="tx1"/>
                </a:solidFill>
                <a:effectLst/>
                <a:latin typeface="+mn-lt"/>
                <a:ea typeface="+mn-ea"/>
                <a:cs typeface="+mn-cs"/>
              </a:rPr>
              <a:t> services are</a:t>
            </a:r>
            <a:r>
              <a:rPr lang="en-GB" sz="1100" kern="1200" dirty="0" smtClean="0">
                <a:solidFill>
                  <a:schemeClr val="tx1"/>
                </a:solidFill>
                <a:effectLst/>
                <a:latin typeface="+mn-lt"/>
                <a:ea typeface="+mn-ea"/>
                <a:cs typeface="+mn-cs"/>
              </a:rPr>
              <a:t> there every day for children and young people.</a:t>
            </a:r>
            <a:r>
              <a:rPr lang="en-GB" sz="1100" kern="1200" baseline="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Our</a:t>
            </a:r>
            <a:r>
              <a:rPr lang="en-GB" sz="1100" kern="1200" baseline="0" dirty="0" smtClean="0">
                <a:solidFill>
                  <a:schemeClr val="tx1"/>
                </a:solidFill>
                <a:effectLst/>
                <a:latin typeface="+mn-lt"/>
                <a:ea typeface="+mn-ea"/>
                <a:cs typeface="+mn-cs"/>
              </a:rPr>
              <a:t> school </a:t>
            </a:r>
            <a:r>
              <a:rPr lang="en-GB" sz="1100" kern="1200" dirty="0" smtClean="0">
                <a:solidFill>
                  <a:schemeClr val="tx1"/>
                </a:solidFill>
                <a:effectLst/>
                <a:latin typeface="+mn-lt"/>
                <a:ea typeface="+mn-ea"/>
                <a:cs typeface="+mn-cs"/>
              </a:rPr>
              <a:t>is joining hundreds of others to take part in NSPCC Number Day and help raise money for children </a:t>
            </a:r>
          </a:p>
          <a:p>
            <a:endParaRPr lang="en-GB" baseline="0" dirty="0" smtClean="0"/>
          </a:p>
          <a:p>
            <a:r>
              <a:rPr lang="en-GB" baseline="0" dirty="0" smtClean="0"/>
              <a:t>There are some Number Day sponsor forms to distribute and posters to promote Number Day during the run up to Number Day on </a:t>
            </a:r>
            <a:r>
              <a:rPr lang="en-GB" b="1" baseline="0" dirty="0" smtClean="0"/>
              <a:t>1 February 2019</a:t>
            </a:r>
          </a:p>
          <a:p>
            <a:endParaRPr lang="en-GB" baseline="0" dirty="0" smtClean="0"/>
          </a:p>
          <a:p>
            <a:endParaRPr lang="en-GB" b="1" i="1" dirty="0"/>
          </a:p>
        </p:txBody>
      </p:sp>
      <p:sp>
        <p:nvSpPr>
          <p:cNvPr id="4" name="Slide Number Placeholder 3"/>
          <p:cNvSpPr>
            <a:spLocks noGrp="1"/>
          </p:cNvSpPr>
          <p:nvPr>
            <p:ph type="sldNum" sz="quarter" idx="10"/>
          </p:nvPr>
        </p:nvSpPr>
        <p:spPr/>
        <p:txBody>
          <a:bodyPr/>
          <a:lstStyle/>
          <a:p>
            <a:fld id="{CFC2C6D6-5FAD-7846-BA53-8A75CE882870}" type="slidenum">
              <a:rPr lang="en-US" smtClean="0"/>
              <a:t>14</a:t>
            </a:fld>
            <a:endParaRPr lang="en-US"/>
          </a:p>
        </p:txBody>
      </p:sp>
    </p:spTree>
    <p:extLst>
      <p:ext uri="{BB962C8B-B14F-4D97-AF65-F5344CB8AC3E}">
        <p14:creationId xmlns:p14="http://schemas.microsoft.com/office/powerpoint/2010/main" val="1820579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insert the details of your schools Number Day event:-</a:t>
            </a:r>
          </a:p>
          <a:p>
            <a:endParaRPr lang="en-GB" dirty="0" smtClean="0"/>
          </a:p>
          <a:p>
            <a:pPr marL="171450" indent="-171450">
              <a:buFont typeface="Arial" pitchFamily="34" charset="0"/>
              <a:buChar char="•"/>
            </a:pPr>
            <a:r>
              <a:rPr lang="en-GB" dirty="0" smtClean="0"/>
              <a:t>What activity</a:t>
            </a:r>
            <a:r>
              <a:rPr lang="en-GB" baseline="0" dirty="0" smtClean="0"/>
              <a:t> you are doing</a:t>
            </a:r>
          </a:p>
          <a:p>
            <a:pPr marL="171450" indent="-171450">
              <a:buFont typeface="Arial" pitchFamily="34" charset="0"/>
              <a:buChar char="•"/>
            </a:pPr>
            <a:r>
              <a:rPr lang="en-GB" baseline="0" dirty="0" smtClean="0"/>
              <a:t>The amount of time your school is dedicating to Number Day (a lesson or a whole digit day!)</a:t>
            </a:r>
          </a:p>
          <a:p>
            <a:pPr marL="171450" indent="-171450">
              <a:buFont typeface="Arial" pitchFamily="34" charset="0"/>
              <a:buChar char="•"/>
            </a:pPr>
            <a:r>
              <a:rPr lang="en-GB" baseline="0" dirty="0" smtClean="0"/>
              <a:t>Who will be taking part – teachers and parents can join in too</a:t>
            </a:r>
          </a:p>
          <a:p>
            <a:pPr marL="171450" indent="-171450">
              <a:buFont typeface="Arial" pitchFamily="34" charset="0"/>
              <a:buChar char="•"/>
            </a:pPr>
            <a:r>
              <a:rPr lang="en-GB" baseline="0" dirty="0" smtClean="0"/>
              <a:t>Why not ask the School or Pupil Council to help organise the event and make a display</a:t>
            </a:r>
          </a:p>
          <a:p>
            <a:pPr marL="171450" indent="-171450">
              <a:buFont typeface="Arial" pitchFamily="34" charset="0"/>
              <a:buChar char="•"/>
            </a:pPr>
            <a:endParaRPr lang="en-GB" b="1" i="1" baseline="0" dirty="0" smtClean="0"/>
          </a:p>
          <a:p>
            <a:pPr marL="171450" indent="-171450">
              <a:buFont typeface="Arial" pitchFamily="34" charset="0"/>
              <a:buChar char="•"/>
            </a:pPr>
            <a:r>
              <a:rPr lang="en-GB" b="1" i="0" baseline="0" dirty="0" smtClean="0"/>
              <a:t>It is suggested that you send a covering letter to parents (template available to download) to explain  about the purpose of NSPCC Number Day and to generate  their support.</a:t>
            </a:r>
          </a:p>
          <a:p>
            <a:pPr marL="171450" indent="-171450">
              <a:buFont typeface="Arial" pitchFamily="34" charset="0"/>
              <a:buChar char="•"/>
            </a:pPr>
            <a:r>
              <a:rPr lang="en-GB" b="1" i="0" baseline="0" dirty="0" smtClean="0"/>
              <a:t>You can also use the posters and press releases from the Number Day website to promote your event.</a:t>
            </a:r>
          </a:p>
          <a:p>
            <a:pPr marL="0" indent="0">
              <a:buFont typeface="Arial" pitchFamily="34" charset="0"/>
              <a:buNone/>
            </a:pPr>
            <a:endParaRPr lang="en-GB" i="0" dirty="0" smtClean="0"/>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15</a:t>
            </a:fld>
            <a:endParaRPr lang="en-US"/>
          </a:p>
        </p:txBody>
      </p:sp>
    </p:spTree>
    <p:extLst>
      <p:ext uri="{BB962C8B-B14F-4D97-AF65-F5344CB8AC3E}">
        <p14:creationId xmlns:p14="http://schemas.microsoft.com/office/powerpoint/2010/main" val="9558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what your number crunching, digit day event is and  how the children will be raising money by either collecting</a:t>
            </a:r>
            <a:r>
              <a:rPr lang="en-GB" baseline="0" dirty="0" smtClean="0"/>
              <a:t> sponsors or asking for donations</a:t>
            </a:r>
          </a:p>
          <a:p>
            <a:endParaRPr lang="en-GB" baseline="0" dirty="0" smtClean="0"/>
          </a:p>
          <a:p>
            <a:r>
              <a:rPr lang="en-GB" baseline="0" dirty="0" smtClean="0"/>
              <a:t>In your fundraising pack there is a sample sponsor form which can be photocopied. The sponsor form can also be downloaded from the Number Day website.</a:t>
            </a:r>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16</a:t>
            </a:fld>
            <a:endParaRPr lang="en-US"/>
          </a:p>
        </p:txBody>
      </p:sp>
    </p:spTree>
    <p:extLst>
      <p:ext uri="{BB962C8B-B14F-4D97-AF65-F5344CB8AC3E}">
        <p14:creationId xmlns:p14="http://schemas.microsoft.com/office/powerpoint/2010/main" val="946098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If</a:t>
            </a:r>
            <a:r>
              <a:rPr lang="en-GB" b="1" baseline="0" dirty="0" smtClean="0"/>
              <a:t> the children are collecting sponsors, there are some important safety messages for the children</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i="0" dirty="0" smtClean="0">
                <a:solidFill>
                  <a:srgbClr val="00B050"/>
                </a:solidFill>
              </a:rPr>
              <a:t>Always ask your parents/carers permission to</a:t>
            </a:r>
            <a:r>
              <a:rPr lang="en-GB" sz="1100" i="0" baseline="0" dirty="0" smtClean="0">
                <a:solidFill>
                  <a:srgbClr val="00B050"/>
                </a:solidFill>
              </a:rPr>
              <a:t> t</a:t>
            </a:r>
            <a:r>
              <a:rPr lang="en-GB" sz="1100" i="1" dirty="0" smtClean="0">
                <a:solidFill>
                  <a:srgbClr val="00B050"/>
                </a:solidFill>
              </a:rPr>
              <a:t>ake part in </a:t>
            </a:r>
            <a:r>
              <a:rPr lang="en-GB" sz="1100" b="0" i="1" dirty="0" smtClean="0">
                <a:solidFill>
                  <a:srgbClr val="00B050"/>
                </a:solidFill>
              </a:rPr>
              <a:t>NSPCC Number Day</a:t>
            </a:r>
            <a:r>
              <a:rPr lang="en-GB" sz="1100" b="0" i="0" baseline="0" dirty="0" smtClean="0">
                <a:solidFill>
                  <a:schemeClr val="tx1"/>
                </a:solidFill>
              </a:rPr>
              <a:t> and raise money.  </a:t>
            </a:r>
            <a:r>
              <a:rPr lang="en-GB" sz="1100" b="0" i="0" dirty="0" smtClean="0">
                <a:solidFill>
                  <a:schemeClr val="tx1"/>
                </a:solidFill>
              </a:rPr>
              <a:t>If they say yes – fantastic! Please collect</a:t>
            </a:r>
            <a:r>
              <a:rPr lang="en-GB" sz="1100" b="0" i="0" baseline="0" dirty="0" smtClean="0">
                <a:solidFill>
                  <a:schemeClr val="tx1"/>
                </a:solidFill>
              </a:rPr>
              <a:t> some </a:t>
            </a:r>
            <a:r>
              <a:rPr lang="en-GB" sz="1100" b="0" i="0" dirty="0" smtClean="0">
                <a:solidFill>
                  <a:schemeClr val="tx1"/>
                </a:solidFill>
              </a:rPr>
              <a:t>sponsors  or people who</a:t>
            </a:r>
            <a:r>
              <a:rPr lang="en-GB" sz="1100" b="0" i="0" baseline="0" dirty="0" smtClean="0">
                <a:solidFill>
                  <a:schemeClr val="tx1"/>
                </a:solidFill>
              </a:rPr>
              <a:t> will </a:t>
            </a:r>
            <a:r>
              <a:rPr lang="en-GB" sz="1100" b="0" i="0" dirty="0" smtClean="0">
                <a:solidFill>
                  <a:schemeClr val="tx1"/>
                </a:solidFill>
              </a:rPr>
              <a:t>give you a donation for completing your special Number Day challenge.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dirty="0" smtClean="0">
                <a:solidFill>
                  <a:schemeClr val="tx1"/>
                </a:solidFill>
              </a:rPr>
              <a:t>“There are lots of people you </a:t>
            </a:r>
            <a:r>
              <a:rPr lang="en-GB" sz="1100" b="1" i="0" dirty="0" smtClean="0">
                <a:solidFill>
                  <a:schemeClr val="tx1"/>
                </a:solidFill>
              </a:rPr>
              <a:t>can</a:t>
            </a:r>
            <a:r>
              <a:rPr lang="en-GB" sz="1100" b="0" i="0" dirty="0" smtClean="0">
                <a:solidFill>
                  <a:schemeClr val="tx1"/>
                </a:solidFill>
              </a:rPr>
              <a:t> ask to</a:t>
            </a:r>
            <a:r>
              <a:rPr lang="en-GB" sz="1100" b="0" i="0" baseline="0" dirty="0" smtClean="0">
                <a:solidFill>
                  <a:schemeClr val="tx1"/>
                </a:solidFill>
              </a:rPr>
              <a:t> sponsor you/give a donation - mum, dad or whoever looks after you, nan, granddad, aunts, uncles, family friends and their work colleagues.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baseline="0" dirty="0" smtClean="0">
                <a:solidFill>
                  <a:schemeClr val="tx1"/>
                </a:solidFill>
              </a:rPr>
              <a:t>You might be able to help in a small way.  You might, with the help of your family and friends be able to help in a big way. Whichever it is, remember this is not a competition. It is much more important than that. The money we raise at (name of your school) on Number Day will help lots of children to have a happy and safe childhood and that’s something we can feel really proud about.</a:t>
            </a:r>
            <a:endParaRPr lang="en-GB" sz="1100" b="0" i="1" dirty="0" smtClean="0">
              <a:solidFill>
                <a:srgbClr val="00B050"/>
              </a:solidFill>
            </a:endParaRPr>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17</a:t>
            </a:fld>
            <a:endParaRPr lang="en-US"/>
          </a:p>
        </p:txBody>
      </p:sp>
    </p:spTree>
    <p:extLst>
      <p:ext uri="{BB962C8B-B14F-4D97-AF65-F5344CB8AC3E}">
        <p14:creationId xmlns:p14="http://schemas.microsoft.com/office/powerpoint/2010/main" val="416447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00827" rtl="0" eaLnBrk="1" fontAlgn="auto" latinLnBrk="0" hangingPunct="1">
              <a:lnSpc>
                <a:spcPct val="100000"/>
              </a:lnSpc>
              <a:spcBef>
                <a:spcPts val="0"/>
              </a:spcBef>
              <a:spcAft>
                <a:spcPts val="0"/>
              </a:spcAft>
              <a:buClrTx/>
              <a:buSzTx/>
              <a:buFontTx/>
              <a:buNone/>
              <a:tabLst/>
              <a:defRPr/>
            </a:pPr>
            <a:r>
              <a:rPr lang="en-GB" dirty="0" smtClean="0"/>
              <a:t>Summarise</a:t>
            </a:r>
            <a:r>
              <a:rPr lang="en-GB" baseline="0" dirty="0" smtClean="0"/>
              <a:t> your school plans and remind the children of the date.</a:t>
            </a:r>
            <a:endParaRPr lang="en-GB" dirty="0" smtClean="0"/>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21</a:t>
            </a:fld>
            <a:endParaRPr lang="en-US"/>
          </a:p>
        </p:txBody>
      </p:sp>
    </p:spTree>
    <p:extLst>
      <p:ext uri="{BB962C8B-B14F-4D97-AF65-F5344CB8AC3E}">
        <p14:creationId xmlns:p14="http://schemas.microsoft.com/office/powerpoint/2010/main" val="120506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tx1"/>
                </a:solidFill>
                <a:latin typeface="+mn-lt"/>
                <a:ea typeface="+mn-ea"/>
                <a:cs typeface="+mn-cs"/>
              </a:rPr>
              <a:t>Hands up - who enjoys playing board games or cards? Or watching, “Countdown”, “Pointless”, “Catchphrase”,  “Tipping Point” or “The Cube”.</a:t>
            </a:r>
          </a:p>
          <a:p>
            <a:endParaRPr lang="en-GB" dirty="0" smtClean="0"/>
          </a:p>
          <a:p>
            <a:r>
              <a:rPr lang="en-GB" baseline="0" dirty="0" smtClean="0"/>
              <a:t>Ask the children to tell you the maths or number based games they enjoy playing or watching. </a:t>
            </a:r>
          </a:p>
          <a:p>
            <a:endParaRPr lang="en-GB" dirty="0" smtClean="0"/>
          </a:p>
          <a:p>
            <a:r>
              <a:rPr lang="en-GB" dirty="0" smtClean="0"/>
              <a:t>Ask the children to explain why they enjoy these games and programmes. </a:t>
            </a:r>
          </a:p>
          <a:p>
            <a:r>
              <a:rPr lang="en-GB" dirty="0" smtClean="0"/>
              <a:t>They may offer</a:t>
            </a:r>
            <a:r>
              <a:rPr lang="en-GB" baseline="0" dirty="0" smtClean="0"/>
              <a:t> answers such as “They are fun/interesting”. “I like watching them with my friends and family” or you can learn from them.</a:t>
            </a:r>
            <a:endParaRPr lang="en-GB" dirty="0" smtClean="0"/>
          </a:p>
          <a:p>
            <a:endParaRPr lang="en-GB" dirty="0" smtClean="0"/>
          </a:p>
          <a:p>
            <a:r>
              <a:rPr lang="en-GB" dirty="0" smtClean="0"/>
              <a:t>Take a variety</a:t>
            </a:r>
            <a:r>
              <a:rPr lang="en-GB" baseline="0" dirty="0" smtClean="0"/>
              <a:t> of responses and use their answers to draw out what they can learn from playing such number games.</a:t>
            </a:r>
          </a:p>
          <a:p>
            <a:endParaRPr lang="en-GB" baseline="0" dirty="0" smtClean="0"/>
          </a:p>
          <a:p>
            <a:r>
              <a:rPr lang="en-GB" baseline="0" dirty="0" smtClean="0"/>
              <a:t>The children may offer answers like: “You can learn about counting, adding, subtracting, taking turns, strategy etc..”</a:t>
            </a:r>
          </a:p>
          <a:p>
            <a:endParaRPr lang="en-GB" baseline="0" dirty="0" smtClean="0"/>
          </a:p>
          <a:p>
            <a:r>
              <a:rPr lang="en-GB" baseline="0" dirty="0" smtClean="0"/>
              <a:t>Try to establish the link between the ideas of number games and the enjoyment and learning about maths. Once you feel you have established a context for introducing the subject of the assembly, tell them that on </a:t>
            </a:r>
            <a:r>
              <a:rPr lang="en-GB" b="1" baseline="0" dirty="0" smtClean="0"/>
              <a:t>Friday 2 February </a:t>
            </a:r>
            <a:r>
              <a:rPr lang="en-GB" baseline="0" dirty="0" smtClean="0"/>
              <a:t>everyone in school will have the chance to enjoy some number games and maths activities to celebrate Number Day and that “All over the Country’ other schools will be doing the same: celebrating how much fun maths can be”. </a:t>
            </a:r>
            <a:endParaRPr lang="en-GB" dirty="0" smtClean="0"/>
          </a:p>
          <a:p>
            <a:endParaRPr lang="en-GB" baseline="0" dirty="0"/>
          </a:p>
        </p:txBody>
      </p:sp>
      <p:sp>
        <p:nvSpPr>
          <p:cNvPr id="4" name="Slide Number Placeholder 3"/>
          <p:cNvSpPr>
            <a:spLocks noGrp="1"/>
          </p:cNvSpPr>
          <p:nvPr>
            <p:ph type="sldNum" sz="quarter" idx="10"/>
          </p:nvPr>
        </p:nvSpPr>
        <p:spPr/>
        <p:txBody>
          <a:bodyPr/>
          <a:lstStyle/>
          <a:p>
            <a:fld id="{CFC2C6D6-5FAD-7846-BA53-8A75CE882870}" type="slidenum">
              <a:rPr lang="en-US" smtClean="0"/>
              <a:t>2</a:t>
            </a:fld>
            <a:endParaRPr lang="en-US"/>
          </a:p>
        </p:txBody>
      </p:sp>
    </p:spTree>
    <p:extLst>
      <p:ext uri="{BB962C8B-B14F-4D97-AF65-F5344CB8AC3E}">
        <p14:creationId xmlns:p14="http://schemas.microsoft.com/office/powerpoint/2010/main" val="210094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a:t>
            </a:r>
            <a:r>
              <a:rPr lang="en-GB" baseline="0" dirty="0" smtClean="0"/>
              <a:t> the children are interested and motivated to take part in Number Day, explain to them that there is another reason why taking part is so important to them –  they will “have the opportunity to raise money for thousands of children all over the country who are being helped by a charity called the NSPCC”.</a:t>
            </a:r>
            <a:r>
              <a:rPr lang="en-GB" b="1" dirty="0" smtClean="0"/>
              <a:t> </a:t>
            </a:r>
          </a:p>
          <a:p>
            <a:endParaRPr lang="en-GB" dirty="0"/>
          </a:p>
        </p:txBody>
      </p:sp>
      <p:sp>
        <p:nvSpPr>
          <p:cNvPr id="4" name="Slide Number Placeholder 3"/>
          <p:cNvSpPr>
            <a:spLocks noGrp="1"/>
          </p:cNvSpPr>
          <p:nvPr>
            <p:ph type="sldNum" sz="quarter" idx="10"/>
          </p:nvPr>
        </p:nvSpPr>
        <p:spPr/>
        <p:txBody>
          <a:bodyPr/>
          <a:lstStyle/>
          <a:p>
            <a:fld id="{CFC2C6D6-5FAD-7846-BA53-8A75CE882870}" type="slidenum">
              <a:rPr lang="en-US" smtClean="0"/>
              <a:t>3</a:t>
            </a:fld>
            <a:endParaRPr lang="en-US"/>
          </a:p>
        </p:txBody>
      </p:sp>
    </p:spTree>
    <p:extLst>
      <p:ext uri="{BB962C8B-B14F-4D97-AF65-F5344CB8AC3E}">
        <p14:creationId xmlns:p14="http://schemas.microsoft.com/office/powerpoint/2010/main" val="282968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mn-lt"/>
                <a:ea typeface="+mn-ea"/>
                <a:cs typeface="+mn-cs"/>
              </a:rPr>
              <a:t>The NSPCC is a charity who want </a:t>
            </a:r>
            <a:r>
              <a:rPr lang="en-GB" sz="1100" b="1" kern="1200" baseline="0" dirty="0" smtClean="0">
                <a:solidFill>
                  <a:schemeClr val="tx1"/>
                </a:solidFill>
                <a:effectLst/>
                <a:latin typeface="+mn-lt"/>
                <a:ea typeface="+mn-ea"/>
                <a:cs typeface="+mn-cs"/>
              </a:rPr>
              <a:t>every child to a safe and happy childhood. </a:t>
            </a:r>
            <a:endParaRPr lang="en-GB" sz="11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4</a:t>
            </a:fld>
            <a:endParaRPr lang="en-US"/>
          </a:p>
        </p:txBody>
      </p:sp>
    </p:spTree>
    <p:extLst>
      <p:ext uri="{BB962C8B-B14F-4D97-AF65-F5344CB8AC3E}">
        <p14:creationId xmlns:p14="http://schemas.microsoft.com/office/powerpoint/2010/main" val="316959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Explain that your school will be</a:t>
            </a:r>
            <a:r>
              <a:rPr lang="en-GB" dirty="0" smtClean="0"/>
              <a:t> joining hundreds of other schools across the UK to take part in Number Day and to</a:t>
            </a:r>
            <a:r>
              <a:rPr lang="en-GB" baseline="0" dirty="0" smtClean="0"/>
              <a:t> raise money </a:t>
            </a:r>
            <a:r>
              <a:rPr lang="en-GB" dirty="0" smtClean="0"/>
              <a:t>for the NSPCC</a:t>
            </a:r>
          </a:p>
          <a:p>
            <a:r>
              <a:rPr lang="en-GB" b="0" baseline="0" dirty="0" smtClean="0"/>
              <a:t>Ask if anyone has heard of the NSPCC</a:t>
            </a:r>
            <a:r>
              <a:rPr lang="en-GB" b="0" dirty="0" smtClean="0"/>
              <a:t> ? Does anyone know what the initials NSPCC</a:t>
            </a:r>
            <a:r>
              <a:rPr lang="en-GB" b="0" baseline="0" dirty="0" smtClean="0"/>
              <a:t> stand for?</a:t>
            </a:r>
            <a:endParaRPr lang="en-GB" b="0" dirty="0" smtClean="0"/>
          </a:p>
          <a:p>
            <a:r>
              <a:rPr lang="en-GB" sz="11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5</a:t>
            </a:fld>
            <a:endParaRPr lang="en-US"/>
          </a:p>
        </p:txBody>
      </p:sp>
    </p:spTree>
    <p:extLst>
      <p:ext uri="{BB962C8B-B14F-4D97-AF65-F5344CB8AC3E}">
        <p14:creationId xmlns:p14="http://schemas.microsoft.com/office/powerpoint/2010/main" val="235808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Explain that your school will be</a:t>
            </a:r>
            <a:r>
              <a:rPr lang="en-GB" dirty="0" smtClean="0"/>
              <a:t> joining hundreds of other schools across the UK to take part in Number Day and to</a:t>
            </a:r>
            <a:r>
              <a:rPr lang="en-GB" baseline="0" dirty="0" smtClean="0"/>
              <a:t> raise money </a:t>
            </a:r>
            <a:r>
              <a:rPr lang="en-GB" dirty="0" smtClean="0"/>
              <a:t>for the NSPCC</a:t>
            </a:r>
          </a:p>
          <a:p>
            <a:r>
              <a:rPr lang="en-GB" b="0" baseline="0" dirty="0" smtClean="0"/>
              <a:t>Ask if anyone has heard of the NSPCC</a:t>
            </a:r>
            <a:r>
              <a:rPr lang="en-GB" b="0" dirty="0" smtClean="0"/>
              <a:t> ? Does anyone know what the initials NSPCC</a:t>
            </a:r>
            <a:r>
              <a:rPr lang="en-GB" b="0" baseline="0" dirty="0" smtClean="0"/>
              <a:t> stand for?</a:t>
            </a:r>
            <a:endParaRPr lang="en-GB" b="0" dirty="0" smtClean="0"/>
          </a:p>
          <a:p>
            <a:endParaRPr lang="en-GB" dirty="0" smtClean="0"/>
          </a:p>
          <a:p>
            <a:r>
              <a:rPr lang="en-GB" dirty="0" smtClean="0"/>
              <a:t>To understand a little more about the work of the NSPCC, lets look at the initials to understand exactly how they help children and young people</a:t>
            </a:r>
            <a:endParaRPr lang="en-GB" sz="1100" kern="1200" dirty="0" smtClean="0">
              <a:solidFill>
                <a:schemeClr val="tx1"/>
              </a:solidFill>
              <a:effectLst/>
              <a:latin typeface="+mn-lt"/>
              <a:ea typeface="+mn-ea"/>
              <a:cs typeface="+mn-cs"/>
            </a:endParaRP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Run through each letter and ask pupils what the meaning of each letter is. </a:t>
            </a: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For example National = The NSPCC</a:t>
            </a:r>
            <a:r>
              <a:rPr lang="en-GB" sz="1100" kern="1200" baseline="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works all over the country, </a:t>
            </a:r>
          </a:p>
          <a:p>
            <a:r>
              <a:rPr lang="en-GB" sz="1100" kern="1200" dirty="0" smtClean="0">
                <a:solidFill>
                  <a:schemeClr val="tx1"/>
                </a:solidFill>
                <a:effectLst/>
                <a:latin typeface="+mn-lt"/>
                <a:ea typeface="+mn-ea"/>
                <a:cs typeface="+mn-cs"/>
              </a:rPr>
              <a:t>Society = is like a group of people who have come together, some pupils may be members of their local scouts or brownies.</a:t>
            </a:r>
            <a:r>
              <a:rPr lang="en-GB" sz="1100" kern="1200" baseline="0" dirty="0" smtClean="0">
                <a:solidFill>
                  <a:schemeClr val="tx1"/>
                </a:solidFill>
                <a:effectLst/>
                <a:latin typeface="+mn-lt"/>
                <a:ea typeface="+mn-ea"/>
                <a:cs typeface="+mn-cs"/>
              </a:rPr>
              <a:t> A </a:t>
            </a:r>
            <a:r>
              <a:rPr lang="en-GB" sz="1100" kern="1200" dirty="0" smtClean="0">
                <a:solidFill>
                  <a:schemeClr val="tx1"/>
                </a:solidFill>
                <a:effectLst/>
                <a:latin typeface="+mn-lt"/>
                <a:ea typeface="+mn-ea"/>
                <a:cs typeface="+mn-cs"/>
              </a:rPr>
              <a:t>society is another word for a group of people, </a:t>
            </a:r>
          </a:p>
          <a:p>
            <a:r>
              <a:rPr lang="en-GB" sz="1100" kern="1200" dirty="0" smtClean="0">
                <a:solidFill>
                  <a:schemeClr val="tx1"/>
                </a:solidFill>
                <a:effectLst/>
                <a:latin typeface="+mn-lt"/>
                <a:ea typeface="+mn-ea"/>
                <a:cs typeface="+mn-cs"/>
              </a:rPr>
              <a:t>Prevention = another word for prevention is ‘stop’, </a:t>
            </a:r>
          </a:p>
          <a:p>
            <a:r>
              <a:rPr lang="en-GB" sz="1100" kern="1200" dirty="0" smtClean="0">
                <a:solidFill>
                  <a:schemeClr val="tx1"/>
                </a:solidFill>
                <a:effectLst/>
                <a:latin typeface="+mn-lt"/>
                <a:ea typeface="+mn-ea"/>
                <a:cs typeface="+mn-cs"/>
              </a:rPr>
              <a:t>Cruelty = another word for cruelty could be mean, nasty, horrible (to expand on this section you could run through the different types of harm in the appendix) </a:t>
            </a:r>
          </a:p>
          <a:p>
            <a:r>
              <a:rPr lang="en-GB" sz="1100" kern="1200" dirty="0" smtClean="0">
                <a:solidFill>
                  <a:schemeClr val="tx1"/>
                </a:solidFill>
                <a:effectLst/>
                <a:latin typeface="+mn-lt"/>
                <a:ea typeface="+mn-ea"/>
                <a:cs typeface="+mn-cs"/>
              </a:rPr>
              <a:t>Children = ask the pupils what age do you stop being a child? The answer is 18</a:t>
            </a:r>
          </a:p>
          <a:p>
            <a:r>
              <a:rPr lang="en-GB" sz="11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6</a:t>
            </a:fld>
            <a:endParaRPr lang="en-US"/>
          </a:p>
        </p:txBody>
      </p:sp>
    </p:spTree>
    <p:extLst>
      <p:ext uri="{BB962C8B-B14F-4D97-AF65-F5344CB8AC3E}">
        <p14:creationId xmlns:p14="http://schemas.microsoft.com/office/powerpoint/2010/main" val="391786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Explain that your school will be</a:t>
            </a:r>
            <a:r>
              <a:rPr lang="en-GB" dirty="0" smtClean="0"/>
              <a:t> joining hundreds of other schools across the UK to take part in Number Day and to</a:t>
            </a:r>
            <a:r>
              <a:rPr lang="en-GB" baseline="0" dirty="0" smtClean="0"/>
              <a:t> raise money </a:t>
            </a:r>
            <a:r>
              <a:rPr lang="en-GB" dirty="0" smtClean="0"/>
              <a:t>for the NSPCC</a:t>
            </a:r>
          </a:p>
          <a:p>
            <a:r>
              <a:rPr lang="en-GB" b="0" baseline="0" dirty="0" smtClean="0"/>
              <a:t>Ask if anyone has heard of the NSPCC</a:t>
            </a:r>
            <a:r>
              <a:rPr lang="en-GB" b="0" dirty="0" smtClean="0"/>
              <a:t> ? Does anyone know what the initials NSPCC</a:t>
            </a:r>
            <a:r>
              <a:rPr lang="en-GB" b="0" baseline="0" dirty="0" smtClean="0"/>
              <a:t> stand for?</a:t>
            </a:r>
            <a:endParaRPr lang="en-GB" b="0" dirty="0" smtClean="0"/>
          </a:p>
          <a:p>
            <a:endParaRPr lang="en-GB" dirty="0" smtClean="0"/>
          </a:p>
          <a:p>
            <a:r>
              <a:rPr lang="en-GB" dirty="0" smtClean="0"/>
              <a:t>To understand a little more about the work of the NSPCC, lets look at the initials to understand exactly how they help children and young people</a:t>
            </a:r>
            <a:endParaRPr lang="en-GB" sz="1100" kern="1200" dirty="0" smtClean="0">
              <a:solidFill>
                <a:schemeClr val="tx1"/>
              </a:solidFill>
              <a:effectLst/>
              <a:latin typeface="+mn-lt"/>
              <a:ea typeface="+mn-ea"/>
              <a:cs typeface="+mn-cs"/>
            </a:endParaRP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Run through each letter and ask pupils what the meaning of each letter is. </a:t>
            </a: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For example National = The NSPCC</a:t>
            </a:r>
            <a:r>
              <a:rPr lang="en-GB" sz="1100" kern="1200" baseline="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works all over the country, </a:t>
            </a:r>
          </a:p>
          <a:p>
            <a:r>
              <a:rPr lang="en-GB" sz="1100" kern="1200" dirty="0" smtClean="0">
                <a:solidFill>
                  <a:schemeClr val="tx1"/>
                </a:solidFill>
                <a:effectLst/>
                <a:latin typeface="+mn-lt"/>
                <a:ea typeface="+mn-ea"/>
                <a:cs typeface="+mn-cs"/>
              </a:rPr>
              <a:t>Society = is like a group of people who have come together, some pupils may be members of their local scouts or brownies.</a:t>
            </a:r>
            <a:r>
              <a:rPr lang="en-GB" sz="1100" kern="1200" baseline="0" dirty="0" smtClean="0">
                <a:solidFill>
                  <a:schemeClr val="tx1"/>
                </a:solidFill>
                <a:effectLst/>
                <a:latin typeface="+mn-lt"/>
                <a:ea typeface="+mn-ea"/>
                <a:cs typeface="+mn-cs"/>
              </a:rPr>
              <a:t> A </a:t>
            </a:r>
            <a:r>
              <a:rPr lang="en-GB" sz="1100" kern="1200" dirty="0" smtClean="0">
                <a:solidFill>
                  <a:schemeClr val="tx1"/>
                </a:solidFill>
                <a:effectLst/>
                <a:latin typeface="+mn-lt"/>
                <a:ea typeface="+mn-ea"/>
                <a:cs typeface="+mn-cs"/>
              </a:rPr>
              <a:t>society is another word for a group of people, </a:t>
            </a:r>
          </a:p>
          <a:p>
            <a:r>
              <a:rPr lang="en-GB" sz="1100" kern="1200" dirty="0" smtClean="0">
                <a:solidFill>
                  <a:schemeClr val="tx1"/>
                </a:solidFill>
                <a:effectLst/>
                <a:latin typeface="+mn-lt"/>
                <a:ea typeface="+mn-ea"/>
                <a:cs typeface="+mn-cs"/>
              </a:rPr>
              <a:t>Prevention = another word for prevention is ‘stop’, </a:t>
            </a:r>
          </a:p>
          <a:p>
            <a:r>
              <a:rPr lang="en-GB" sz="1100" kern="1200" dirty="0" smtClean="0">
                <a:solidFill>
                  <a:schemeClr val="tx1"/>
                </a:solidFill>
                <a:effectLst/>
                <a:latin typeface="+mn-lt"/>
                <a:ea typeface="+mn-ea"/>
                <a:cs typeface="+mn-cs"/>
              </a:rPr>
              <a:t>Cruelty = another word for cruelty could be mean, nasty, horrible (to expand on this section you could run through the different types of harm in the appendix) </a:t>
            </a:r>
          </a:p>
          <a:p>
            <a:r>
              <a:rPr lang="en-GB" sz="1100" kern="1200" dirty="0" smtClean="0">
                <a:solidFill>
                  <a:schemeClr val="tx1"/>
                </a:solidFill>
                <a:effectLst/>
                <a:latin typeface="+mn-lt"/>
                <a:ea typeface="+mn-ea"/>
                <a:cs typeface="+mn-cs"/>
              </a:rPr>
              <a:t>Children = ask the pupils what age do you stop being a child? The answer is 18</a:t>
            </a:r>
          </a:p>
          <a:p>
            <a:r>
              <a:rPr lang="en-GB" sz="1100" kern="1200" dirty="0" smtClean="0">
                <a:solidFill>
                  <a:schemeClr val="tx1"/>
                </a:solidFill>
                <a:effectLst/>
                <a:latin typeface="+mn-lt"/>
                <a:ea typeface="+mn-ea"/>
                <a:cs typeface="+mn-cs"/>
              </a:rPr>
              <a:t> </a:t>
            </a:r>
            <a:endParaRPr lang="en-GB"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C2C6D6-5FAD-7846-BA53-8A75CE882870}" type="slidenum">
              <a:rPr lang="en-US" smtClean="0"/>
              <a:t>7</a:t>
            </a:fld>
            <a:endParaRPr lang="en-US"/>
          </a:p>
        </p:txBody>
      </p:sp>
    </p:spTree>
    <p:extLst>
      <p:ext uri="{BB962C8B-B14F-4D97-AF65-F5344CB8AC3E}">
        <p14:creationId xmlns:p14="http://schemas.microsoft.com/office/powerpoint/2010/main" val="2586839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Explain that your school will be</a:t>
            </a:r>
            <a:r>
              <a:rPr lang="en-GB" dirty="0" smtClean="0"/>
              <a:t> joining hundreds of other schools across the UK to take part in Number Day and to</a:t>
            </a:r>
            <a:r>
              <a:rPr lang="en-GB" baseline="0" dirty="0" smtClean="0"/>
              <a:t> raise money </a:t>
            </a:r>
            <a:r>
              <a:rPr lang="en-GB" dirty="0" smtClean="0"/>
              <a:t>for the NSPCC</a:t>
            </a:r>
          </a:p>
          <a:p>
            <a:r>
              <a:rPr lang="en-GB" b="0" baseline="0" dirty="0" smtClean="0"/>
              <a:t>Ask if anyone has heard of the NSPCC</a:t>
            </a:r>
            <a:r>
              <a:rPr lang="en-GB" b="0" dirty="0" smtClean="0"/>
              <a:t> ? Does anyone know what the initials NSPCC</a:t>
            </a:r>
            <a:r>
              <a:rPr lang="en-GB" b="0" baseline="0" dirty="0" smtClean="0"/>
              <a:t> stand for?</a:t>
            </a:r>
            <a:endParaRPr lang="en-GB" b="0" dirty="0" smtClean="0"/>
          </a:p>
          <a:p>
            <a:endParaRPr lang="en-GB" dirty="0" smtClean="0"/>
          </a:p>
          <a:p>
            <a:r>
              <a:rPr lang="en-GB" dirty="0" smtClean="0"/>
              <a:t>To understand a little more about the work of the NSPCC, lets look at the initials to understand exactly how they help children and young people</a:t>
            </a:r>
            <a:endParaRPr lang="en-GB" sz="1100" kern="1200" dirty="0" smtClean="0">
              <a:solidFill>
                <a:schemeClr val="tx1"/>
              </a:solidFill>
              <a:effectLst/>
              <a:latin typeface="+mn-lt"/>
              <a:ea typeface="+mn-ea"/>
              <a:cs typeface="+mn-cs"/>
            </a:endParaRP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Run through each letter and ask pupils what the meaning of each letter is. </a:t>
            </a: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For example National = The NSPCC</a:t>
            </a:r>
            <a:r>
              <a:rPr lang="en-GB" sz="1100" kern="1200" baseline="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works all over the country, </a:t>
            </a:r>
          </a:p>
          <a:p>
            <a:r>
              <a:rPr lang="en-GB" sz="1100" kern="1200" dirty="0" smtClean="0">
                <a:solidFill>
                  <a:schemeClr val="tx1"/>
                </a:solidFill>
                <a:effectLst/>
                <a:latin typeface="+mn-lt"/>
                <a:ea typeface="+mn-ea"/>
                <a:cs typeface="+mn-cs"/>
              </a:rPr>
              <a:t>Society = is like a group of people who have come together, some pupils may be members of their local scouts or brownies.</a:t>
            </a:r>
            <a:r>
              <a:rPr lang="en-GB" sz="1100" kern="1200" baseline="0" dirty="0" smtClean="0">
                <a:solidFill>
                  <a:schemeClr val="tx1"/>
                </a:solidFill>
                <a:effectLst/>
                <a:latin typeface="+mn-lt"/>
                <a:ea typeface="+mn-ea"/>
                <a:cs typeface="+mn-cs"/>
              </a:rPr>
              <a:t> A </a:t>
            </a:r>
            <a:r>
              <a:rPr lang="en-GB" sz="1100" kern="1200" dirty="0" smtClean="0">
                <a:solidFill>
                  <a:schemeClr val="tx1"/>
                </a:solidFill>
                <a:effectLst/>
                <a:latin typeface="+mn-lt"/>
                <a:ea typeface="+mn-ea"/>
                <a:cs typeface="+mn-cs"/>
              </a:rPr>
              <a:t>society is another word for a group of people, </a:t>
            </a:r>
          </a:p>
          <a:p>
            <a:r>
              <a:rPr lang="en-GB" sz="1100" kern="1200" dirty="0" smtClean="0">
                <a:solidFill>
                  <a:schemeClr val="tx1"/>
                </a:solidFill>
                <a:effectLst/>
                <a:latin typeface="+mn-lt"/>
                <a:ea typeface="+mn-ea"/>
                <a:cs typeface="+mn-cs"/>
              </a:rPr>
              <a:t>Prevention = another word for prevention is ‘stop’, </a:t>
            </a:r>
          </a:p>
          <a:p>
            <a:r>
              <a:rPr lang="en-GB" sz="1100" kern="1200" dirty="0" smtClean="0">
                <a:solidFill>
                  <a:schemeClr val="tx1"/>
                </a:solidFill>
                <a:effectLst/>
                <a:latin typeface="+mn-lt"/>
                <a:ea typeface="+mn-ea"/>
                <a:cs typeface="+mn-cs"/>
              </a:rPr>
              <a:t>Cruelty = another word for cruelty could be mean, nasty, horrible (to expand on this section you could run through the different types of harm in the appendix) </a:t>
            </a:r>
          </a:p>
          <a:p>
            <a:r>
              <a:rPr lang="en-GB" sz="1100" kern="1200" dirty="0" smtClean="0">
                <a:solidFill>
                  <a:schemeClr val="tx1"/>
                </a:solidFill>
                <a:effectLst/>
                <a:latin typeface="+mn-lt"/>
                <a:ea typeface="+mn-ea"/>
                <a:cs typeface="+mn-cs"/>
              </a:rPr>
              <a:t>Children = ask the pupils what age do you stop being a child? The answer is 18</a:t>
            </a:r>
          </a:p>
          <a:p>
            <a:r>
              <a:rPr lang="en-GB" sz="11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9</a:t>
            </a:fld>
            <a:endParaRPr lang="en-US"/>
          </a:p>
        </p:txBody>
      </p:sp>
    </p:spTree>
    <p:extLst>
      <p:ext uri="{BB962C8B-B14F-4D97-AF65-F5344CB8AC3E}">
        <p14:creationId xmlns:p14="http://schemas.microsoft.com/office/powerpoint/2010/main" val="4198708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Explain that your school will be</a:t>
            </a:r>
            <a:r>
              <a:rPr lang="en-GB" dirty="0" smtClean="0"/>
              <a:t> joining hundreds of other schools across the UK to take part in Number Day and to</a:t>
            </a:r>
            <a:r>
              <a:rPr lang="en-GB" baseline="0" dirty="0" smtClean="0"/>
              <a:t> raise money </a:t>
            </a:r>
            <a:r>
              <a:rPr lang="en-GB" dirty="0" smtClean="0"/>
              <a:t>for the NSPCC</a:t>
            </a:r>
          </a:p>
          <a:p>
            <a:r>
              <a:rPr lang="en-GB" b="0" baseline="0" dirty="0" smtClean="0"/>
              <a:t>Ask if anyone has heard of the NSPCC</a:t>
            </a:r>
            <a:r>
              <a:rPr lang="en-GB" b="0" dirty="0" smtClean="0"/>
              <a:t> ? Does anyone know what the initials NSPCC</a:t>
            </a:r>
            <a:r>
              <a:rPr lang="en-GB" b="0" baseline="0" dirty="0" smtClean="0"/>
              <a:t> stand for?</a:t>
            </a:r>
            <a:endParaRPr lang="en-GB" b="0" dirty="0" smtClean="0"/>
          </a:p>
          <a:p>
            <a:endParaRPr lang="en-GB" dirty="0" smtClean="0"/>
          </a:p>
          <a:p>
            <a:r>
              <a:rPr lang="en-GB" dirty="0" smtClean="0"/>
              <a:t>To understand a little more about the work of the NSPCC, lets look at the initials to understand exactly how they help children and young people</a:t>
            </a:r>
            <a:endParaRPr lang="en-GB" sz="1100" kern="1200" dirty="0" smtClean="0">
              <a:solidFill>
                <a:schemeClr val="tx1"/>
              </a:solidFill>
              <a:effectLst/>
              <a:latin typeface="+mn-lt"/>
              <a:ea typeface="+mn-ea"/>
              <a:cs typeface="+mn-cs"/>
            </a:endParaRP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Run through each letter and ask pupils what the meaning of each letter is. </a:t>
            </a:r>
          </a:p>
          <a:p>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For example National = The NSPCC</a:t>
            </a:r>
            <a:r>
              <a:rPr lang="en-GB" sz="1100" kern="1200" baseline="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works all over the country, </a:t>
            </a:r>
          </a:p>
          <a:p>
            <a:r>
              <a:rPr lang="en-GB" sz="1100" kern="1200" dirty="0" smtClean="0">
                <a:solidFill>
                  <a:schemeClr val="tx1"/>
                </a:solidFill>
                <a:effectLst/>
                <a:latin typeface="+mn-lt"/>
                <a:ea typeface="+mn-ea"/>
                <a:cs typeface="+mn-cs"/>
              </a:rPr>
              <a:t>Society = is like a group of people who have come together, some pupils may be members of their local scouts or brownies.</a:t>
            </a:r>
            <a:r>
              <a:rPr lang="en-GB" sz="1100" kern="1200" baseline="0" dirty="0" smtClean="0">
                <a:solidFill>
                  <a:schemeClr val="tx1"/>
                </a:solidFill>
                <a:effectLst/>
                <a:latin typeface="+mn-lt"/>
                <a:ea typeface="+mn-ea"/>
                <a:cs typeface="+mn-cs"/>
              </a:rPr>
              <a:t> A </a:t>
            </a:r>
            <a:r>
              <a:rPr lang="en-GB" sz="1100" kern="1200" dirty="0" smtClean="0">
                <a:solidFill>
                  <a:schemeClr val="tx1"/>
                </a:solidFill>
                <a:effectLst/>
                <a:latin typeface="+mn-lt"/>
                <a:ea typeface="+mn-ea"/>
                <a:cs typeface="+mn-cs"/>
              </a:rPr>
              <a:t>society is another word for a group of people, </a:t>
            </a:r>
          </a:p>
          <a:p>
            <a:r>
              <a:rPr lang="en-GB" sz="1100" kern="1200" dirty="0" smtClean="0">
                <a:solidFill>
                  <a:schemeClr val="tx1"/>
                </a:solidFill>
                <a:effectLst/>
                <a:latin typeface="+mn-lt"/>
                <a:ea typeface="+mn-ea"/>
                <a:cs typeface="+mn-cs"/>
              </a:rPr>
              <a:t>Prevention = another word for prevention is ‘stop’, </a:t>
            </a:r>
          </a:p>
          <a:p>
            <a:r>
              <a:rPr lang="en-GB" sz="1100" kern="1200" dirty="0" smtClean="0">
                <a:solidFill>
                  <a:schemeClr val="tx1"/>
                </a:solidFill>
                <a:effectLst/>
                <a:latin typeface="+mn-lt"/>
                <a:ea typeface="+mn-ea"/>
                <a:cs typeface="+mn-cs"/>
              </a:rPr>
              <a:t>Cruelty = another word for cruelty could be mean, nasty, horrible (to expand on this section you could run through the different types of harm in the appendix) </a:t>
            </a:r>
          </a:p>
          <a:p>
            <a:r>
              <a:rPr lang="en-GB" sz="1100" kern="1200" dirty="0" smtClean="0">
                <a:solidFill>
                  <a:schemeClr val="tx1"/>
                </a:solidFill>
                <a:effectLst/>
                <a:latin typeface="+mn-lt"/>
                <a:ea typeface="+mn-ea"/>
                <a:cs typeface="+mn-cs"/>
              </a:rPr>
              <a:t>Children = ask the pupils what age do you stop being a child? The answer is 18</a:t>
            </a:r>
          </a:p>
          <a:p>
            <a:r>
              <a:rPr lang="en-GB" sz="11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FC2C6D6-5FAD-7846-BA53-8A75CE882870}" type="slidenum">
              <a:rPr lang="en-US" smtClean="0"/>
              <a:t>10</a:t>
            </a:fld>
            <a:endParaRPr lang="en-US"/>
          </a:p>
        </p:txBody>
      </p:sp>
    </p:spTree>
    <p:extLst>
      <p:ext uri="{BB962C8B-B14F-4D97-AF65-F5344CB8AC3E}">
        <p14:creationId xmlns:p14="http://schemas.microsoft.com/office/powerpoint/2010/main" val="24663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823FC93-8012-974C-BEC7-EDB15DC765B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F6F76-F5D8-6042-BE1A-09A6F0A6520E}" type="slidenum">
              <a:rPr lang="en-US" smtClean="0"/>
              <a:t>‹#›</a:t>
            </a:fld>
            <a:endParaRPr lang="en-US"/>
          </a:p>
        </p:txBody>
      </p:sp>
    </p:spTree>
    <p:extLst>
      <p:ext uri="{BB962C8B-B14F-4D97-AF65-F5344CB8AC3E}">
        <p14:creationId xmlns:p14="http://schemas.microsoft.com/office/powerpoint/2010/main" val="107412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823FC93-8012-974C-BEC7-EDB15DC765B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F6F76-F5D8-6042-BE1A-09A6F0A6520E}" type="slidenum">
              <a:rPr lang="en-US" smtClean="0"/>
              <a:t>‹#›</a:t>
            </a:fld>
            <a:endParaRPr lang="en-US"/>
          </a:p>
        </p:txBody>
      </p:sp>
    </p:spTree>
    <p:extLst>
      <p:ext uri="{BB962C8B-B14F-4D97-AF65-F5344CB8AC3E}">
        <p14:creationId xmlns:p14="http://schemas.microsoft.com/office/powerpoint/2010/main" val="23846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6" y="303214"/>
            <a:ext cx="2403475" cy="64531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4989" y="303214"/>
            <a:ext cx="7062787" cy="64531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823FC93-8012-974C-BEC7-EDB15DC765B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F6F76-F5D8-6042-BE1A-09A6F0A6520E}" type="slidenum">
              <a:rPr lang="en-US" smtClean="0"/>
              <a:t>‹#›</a:t>
            </a:fld>
            <a:endParaRPr lang="en-US"/>
          </a:p>
        </p:txBody>
      </p:sp>
    </p:spTree>
    <p:extLst>
      <p:ext uri="{BB962C8B-B14F-4D97-AF65-F5344CB8AC3E}">
        <p14:creationId xmlns:p14="http://schemas.microsoft.com/office/powerpoint/2010/main" val="204858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823FC93-8012-974C-BEC7-EDB15DC765B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F6F76-F5D8-6042-BE1A-09A6F0A6520E}" type="slidenum">
              <a:rPr lang="en-US" smtClean="0"/>
              <a:t>‹#›</a:t>
            </a:fld>
            <a:endParaRPr lang="en-US"/>
          </a:p>
        </p:txBody>
      </p:sp>
    </p:spTree>
    <p:extLst>
      <p:ext uri="{BB962C8B-B14F-4D97-AF65-F5344CB8AC3E}">
        <p14:creationId xmlns:p14="http://schemas.microsoft.com/office/powerpoint/2010/main" val="105421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823FC93-8012-974C-BEC7-EDB15DC765B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F6F76-F5D8-6042-BE1A-09A6F0A6520E}" type="slidenum">
              <a:rPr lang="en-US" smtClean="0"/>
              <a:t>‹#›</a:t>
            </a:fld>
            <a:endParaRPr lang="en-US"/>
          </a:p>
        </p:txBody>
      </p:sp>
    </p:spTree>
    <p:extLst>
      <p:ext uri="{BB962C8B-B14F-4D97-AF65-F5344CB8AC3E}">
        <p14:creationId xmlns:p14="http://schemas.microsoft.com/office/powerpoint/2010/main" val="110524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4989"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419726"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823FC93-8012-974C-BEC7-EDB15DC765B1}"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F6F76-F5D8-6042-BE1A-09A6F0A6520E}" type="slidenum">
              <a:rPr lang="en-US" smtClean="0"/>
              <a:t>‹#›</a:t>
            </a:fld>
            <a:endParaRPr lang="en-US"/>
          </a:p>
        </p:txBody>
      </p:sp>
    </p:spTree>
    <p:extLst>
      <p:ext uri="{BB962C8B-B14F-4D97-AF65-F5344CB8AC3E}">
        <p14:creationId xmlns:p14="http://schemas.microsoft.com/office/powerpoint/2010/main" val="203232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823FC93-8012-974C-BEC7-EDB15DC765B1}"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5F6F76-F5D8-6042-BE1A-09A6F0A6520E}" type="slidenum">
              <a:rPr lang="en-US" smtClean="0"/>
              <a:t>‹#›</a:t>
            </a:fld>
            <a:endParaRPr lang="en-US"/>
          </a:p>
        </p:txBody>
      </p:sp>
    </p:spTree>
    <p:extLst>
      <p:ext uri="{BB962C8B-B14F-4D97-AF65-F5344CB8AC3E}">
        <p14:creationId xmlns:p14="http://schemas.microsoft.com/office/powerpoint/2010/main" val="89138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823FC93-8012-974C-BEC7-EDB15DC765B1}"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5F6F76-F5D8-6042-BE1A-09A6F0A6520E}" type="slidenum">
              <a:rPr lang="en-US" smtClean="0"/>
              <a:t>‹#›</a:t>
            </a:fld>
            <a:endParaRPr lang="en-US"/>
          </a:p>
        </p:txBody>
      </p:sp>
    </p:spTree>
    <p:extLst>
      <p:ext uri="{BB962C8B-B14F-4D97-AF65-F5344CB8AC3E}">
        <p14:creationId xmlns:p14="http://schemas.microsoft.com/office/powerpoint/2010/main" val="408583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3FC93-8012-974C-BEC7-EDB15DC765B1}"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5F6F76-F5D8-6042-BE1A-09A6F0A6520E}" type="slidenum">
              <a:rPr lang="en-US" smtClean="0"/>
              <a:t>‹#›</a:t>
            </a:fld>
            <a:endParaRPr lang="en-US"/>
          </a:p>
        </p:txBody>
      </p:sp>
    </p:spTree>
    <p:extLst>
      <p:ext uri="{BB962C8B-B14F-4D97-AF65-F5344CB8AC3E}">
        <p14:creationId xmlns:p14="http://schemas.microsoft.com/office/powerpoint/2010/main" val="422303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823FC93-8012-974C-BEC7-EDB15DC765B1}"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F6F76-F5D8-6042-BE1A-09A6F0A6520E}" type="slidenum">
              <a:rPr lang="en-US" smtClean="0"/>
              <a:t>‹#›</a:t>
            </a:fld>
            <a:endParaRPr lang="en-US"/>
          </a:p>
        </p:txBody>
      </p:sp>
    </p:spTree>
    <p:extLst>
      <p:ext uri="{BB962C8B-B14F-4D97-AF65-F5344CB8AC3E}">
        <p14:creationId xmlns:p14="http://schemas.microsoft.com/office/powerpoint/2010/main" val="426367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endParaRPr lang="en-US"/>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823FC93-8012-974C-BEC7-EDB15DC765B1}"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F6F76-F5D8-6042-BE1A-09A6F0A6520E}" type="slidenum">
              <a:rPr lang="en-US" smtClean="0"/>
              <a:t>‹#›</a:t>
            </a:fld>
            <a:endParaRPr lang="en-US"/>
          </a:p>
        </p:txBody>
      </p:sp>
    </p:spTree>
    <p:extLst>
      <p:ext uri="{BB962C8B-B14F-4D97-AF65-F5344CB8AC3E}">
        <p14:creationId xmlns:p14="http://schemas.microsoft.com/office/powerpoint/2010/main" val="135038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28" tIns="45715" rIns="91428" bIns="45715"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8" tIns="45715" rIns="91428" bIns="45715"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8" tIns="45715" rIns="91428" bIns="45715" rtlCol="0" anchor="ctr"/>
          <a:lstStyle>
            <a:lvl1pPr algn="l">
              <a:defRPr sz="1200">
                <a:solidFill>
                  <a:schemeClr val="tx1">
                    <a:tint val="75000"/>
                  </a:schemeClr>
                </a:solidFill>
              </a:defRPr>
            </a:lvl1pPr>
          </a:lstStyle>
          <a:p>
            <a:fld id="{F823FC93-8012-974C-BEC7-EDB15DC765B1}" type="datetimeFigureOut">
              <a:rPr lang="en-US" smtClean="0"/>
              <a:t>1/18/2019</a:t>
            </a:fld>
            <a:endParaRPr lang="en-US"/>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28" tIns="45715" rIns="91428"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8" tIns="45715" rIns="91428" bIns="45715" rtlCol="0" anchor="ctr"/>
          <a:lstStyle>
            <a:lvl1pPr algn="r">
              <a:defRPr sz="1200">
                <a:solidFill>
                  <a:schemeClr val="tx1">
                    <a:tint val="75000"/>
                  </a:schemeClr>
                </a:solidFill>
              </a:defRPr>
            </a:lvl1pPr>
          </a:lstStyle>
          <a:p>
            <a:fld id="{6C5F6F76-F5D8-6042-BE1A-09A6F0A6520E}" type="slidenum">
              <a:rPr lang="en-US" smtClean="0"/>
              <a:t>‹#›</a:t>
            </a:fld>
            <a:endParaRPr lang="en-US"/>
          </a:p>
        </p:txBody>
      </p:sp>
    </p:spTree>
    <p:extLst>
      <p:ext uri="{BB962C8B-B14F-4D97-AF65-F5344CB8AC3E}">
        <p14:creationId xmlns:p14="http://schemas.microsoft.com/office/powerpoint/2010/main" val="3070754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4" rtl="0" eaLnBrk="1" latinLnBrk="0" hangingPunct="1">
        <a:spcBef>
          <a:spcPct val="0"/>
        </a:spcBef>
        <a:buNone/>
        <a:defRPr sz="4400" kern="1200">
          <a:solidFill>
            <a:schemeClr val="tx1"/>
          </a:solidFill>
          <a:latin typeface="+mj-lt"/>
          <a:ea typeface="+mj-ea"/>
          <a:cs typeface="+mj-cs"/>
        </a:defRPr>
      </a:lvl1pPr>
    </p:titleStyle>
    <p:bodyStyle>
      <a:lvl1pPr marL="342857" indent="-342857" algn="l" defTabSz="457144" rtl="0" eaLnBrk="1" latinLnBrk="0" hangingPunct="1">
        <a:spcBef>
          <a:spcPct val="20000"/>
        </a:spcBef>
        <a:buFont typeface="Arial"/>
        <a:buChar char="•"/>
        <a:defRPr sz="3200" kern="1200">
          <a:solidFill>
            <a:schemeClr val="tx1"/>
          </a:solidFill>
          <a:latin typeface="+mn-lt"/>
          <a:ea typeface="+mn-ea"/>
          <a:cs typeface="+mn-cs"/>
        </a:defRPr>
      </a:lvl1pPr>
      <a:lvl2pPr marL="742858" indent="-285715" algn="l" defTabSz="457144" rtl="0" eaLnBrk="1" latinLnBrk="0" hangingPunct="1">
        <a:spcBef>
          <a:spcPct val="20000"/>
        </a:spcBef>
        <a:buFont typeface="Arial"/>
        <a:buChar char="–"/>
        <a:defRPr sz="2800" kern="1200">
          <a:solidFill>
            <a:schemeClr val="tx1"/>
          </a:solidFill>
          <a:latin typeface="+mn-lt"/>
          <a:ea typeface="+mn-ea"/>
          <a:cs typeface="+mn-cs"/>
        </a:defRPr>
      </a:lvl2pPr>
      <a:lvl3pPr marL="1142859" indent="-228571" algn="l" defTabSz="457144" rtl="0" eaLnBrk="1" latinLnBrk="0" hangingPunct="1">
        <a:spcBef>
          <a:spcPct val="20000"/>
        </a:spcBef>
        <a:buFont typeface="Arial"/>
        <a:buChar char="•"/>
        <a:defRPr sz="2400" kern="1200">
          <a:solidFill>
            <a:schemeClr val="tx1"/>
          </a:solidFill>
          <a:latin typeface="+mn-lt"/>
          <a:ea typeface="+mn-ea"/>
          <a:cs typeface="+mn-cs"/>
        </a:defRPr>
      </a:lvl3pPr>
      <a:lvl4pPr marL="1600002" indent="-228571" algn="l" defTabSz="457144" rtl="0" eaLnBrk="1" latinLnBrk="0" hangingPunct="1">
        <a:spcBef>
          <a:spcPct val="20000"/>
        </a:spcBef>
        <a:buFont typeface="Arial"/>
        <a:buChar char="–"/>
        <a:defRPr sz="2000" kern="1200">
          <a:solidFill>
            <a:schemeClr val="tx1"/>
          </a:solidFill>
          <a:latin typeface="+mn-lt"/>
          <a:ea typeface="+mn-ea"/>
          <a:cs typeface="+mn-cs"/>
        </a:defRPr>
      </a:lvl4pPr>
      <a:lvl5pPr marL="2057146" indent="-228571" algn="l" defTabSz="457144" rtl="0" eaLnBrk="1" latinLnBrk="0" hangingPunct="1">
        <a:spcBef>
          <a:spcPct val="20000"/>
        </a:spcBef>
        <a:buFont typeface="Arial"/>
        <a:buChar char="»"/>
        <a:defRPr sz="2000" kern="1200">
          <a:solidFill>
            <a:schemeClr val="tx1"/>
          </a:solidFill>
          <a:latin typeface="+mn-lt"/>
          <a:ea typeface="+mn-ea"/>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S002_Assembly_Presentati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314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267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2349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0822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0156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6660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002_Assembly_Presentation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83032" y="2540000"/>
            <a:ext cx="6300839" cy="1887696"/>
          </a:xfrm>
          <a:prstGeom prst="rect">
            <a:avLst/>
          </a:prstGeom>
          <a:noFill/>
        </p:spPr>
        <p:txBody>
          <a:bodyPr wrap="square" rtlCol="0">
            <a:spAutoFit/>
          </a:bodyPr>
          <a:lstStyle/>
          <a:p>
            <a:pPr algn="ctr"/>
            <a:r>
              <a:rPr lang="en-GB" sz="5000" b="1" baseline="30000" dirty="0">
                <a:solidFill>
                  <a:srgbClr val="14932B"/>
                </a:solidFill>
                <a:latin typeface="Verdana"/>
                <a:cs typeface="Verdana"/>
              </a:rPr>
              <a:t>Blank for your to share </a:t>
            </a:r>
            <a:br>
              <a:rPr lang="en-GB" sz="5000" b="1" baseline="30000" dirty="0">
                <a:solidFill>
                  <a:srgbClr val="14932B"/>
                </a:solidFill>
                <a:latin typeface="Verdana"/>
                <a:cs typeface="Verdana"/>
              </a:rPr>
            </a:br>
            <a:r>
              <a:rPr lang="en-GB" sz="5000" b="1" baseline="30000" dirty="0">
                <a:solidFill>
                  <a:srgbClr val="14932B"/>
                </a:solidFill>
                <a:latin typeface="Verdana"/>
                <a:cs typeface="Verdana"/>
              </a:rPr>
              <a:t>plans with your pupils</a:t>
            </a:r>
          </a:p>
          <a:p>
            <a:pPr algn="ctr"/>
            <a:endParaRPr lang="en-US" sz="5000" b="1" dirty="0">
              <a:solidFill>
                <a:srgbClr val="14932B"/>
              </a:solidFill>
              <a:latin typeface="Verdana"/>
              <a:cs typeface="Verdana"/>
            </a:endParaRPr>
          </a:p>
        </p:txBody>
      </p:sp>
      <p:sp>
        <p:nvSpPr>
          <p:cNvPr id="5" name="TextBox 4"/>
          <p:cNvSpPr txBox="1"/>
          <p:nvPr/>
        </p:nvSpPr>
        <p:spPr>
          <a:xfrm>
            <a:off x="-1" y="399999"/>
            <a:ext cx="9144001" cy="2015936"/>
          </a:xfrm>
          <a:prstGeom prst="rect">
            <a:avLst/>
          </a:prstGeom>
          <a:noFill/>
        </p:spPr>
        <p:txBody>
          <a:bodyPr wrap="square" rtlCol="0">
            <a:spAutoFit/>
          </a:bodyPr>
          <a:lstStyle/>
          <a:p>
            <a:pPr algn="ctr"/>
            <a:r>
              <a:rPr lang="en-GB" sz="7500" b="1" baseline="30000" dirty="0" smtClean="0">
                <a:solidFill>
                  <a:srgbClr val="FFFFFF"/>
                </a:solidFill>
                <a:latin typeface="Verdana"/>
                <a:cs typeface="Verdana"/>
              </a:rPr>
              <a:t>Our Number Day Event</a:t>
            </a:r>
          </a:p>
          <a:p>
            <a:pPr algn="ctr"/>
            <a:r>
              <a:rPr lang="en-GB" sz="7500" b="1" baseline="30000" dirty="0" smtClean="0">
                <a:solidFill>
                  <a:srgbClr val="14932B"/>
                </a:solidFill>
                <a:latin typeface="Verdana"/>
                <a:cs typeface="Verdana"/>
              </a:rPr>
              <a:t>Friday 1st February</a:t>
            </a:r>
            <a:endParaRPr lang="en-US" sz="7500" b="1" dirty="0">
              <a:solidFill>
                <a:srgbClr val="14932B"/>
              </a:solidFill>
              <a:latin typeface="Verdana"/>
              <a:cs typeface="Verdana"/>
            </a:endParaRPr>
          </a:p>
        </p:txBody>
      </p:sp>
    </p:spTree>
    <p:extLst>
      <p:ext uri="{BB962C8B-B14F-4D97-AF65-F5344CB8AC3E}">
        <p14:creationId xmlns:p14="http://schemas.microsoft.com/office/powerpoint/2010/main" val="4122998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5794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9044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002_Assembly_Presentation1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447399" y="461245"/>
            <a:ext cx="6575253" cy="861774"/>
          </a:xfrm>
          <a:prstGeom prst="rect">
            <a:avLst/>
          </a:prstGeom>
          <a:noFill/>
        </p:spPr>
        <p:txBody>
          <a:bodyPr wrap="square" rtlCol="0">
            <a:spAutoFit/>
          </a:bodyPr>
          <a:lstStyle/>
          <a:p>
            <a:r>
              <a:rPr lang="en-GB" sz="5000" b="1" dirty="0" smtClean="0">
                <a:solidFill>
                  <a:schemeClr val="bg1"/>
                </a:solidFill>
                <a:latin typeface="Verdana"/>
                <a:cs typeface="Verdana"/>
              </a:rPr>
              <a:t>Title here!</a:t>
            </a:r>
            <a:endParaRPr lang="en-US" sz="5000" b="1" dirty="0">
              <a:solidFill>
                <a:schemeClr val="bg1"/>
              </a:solidFill>
              <a:latin typeface="Verdana"/>
              <a:cs typeface="Verdana"/>
            </a:endParaRPr>
          </a:p>
        </p:txBody>
      </p:sp>
      <p:sp>
        <p:nvSpPr>
          <p:cNvPr id="6" name="Rectangle 5"/>
          <p:cNvSpPr/>
          <p:nvPr/>
        </p:nvSpPr>
        <p:spPr>
          <a:xfrm>
            <a:off x="479315" y="1474695"/>
            <a:ext cx="6618936" cy="1323439"/>
          </a:xfrm>
          <a:prstGeom prst="rect">
            <a:avLst/>
          </a:prstGeom>
        </p:spPr>
        <p:txBody>
          <a:bodyPr wrap="square">
            <a:spAutoFit/>
          </a:bodyPr>
          <a:lstStyle/>
          <a:p>
            <a:r>
              <a:rPr lang="en-GB" sz="4000" b="1" baseline="30000" dirty="0">
                <a:solidFill>
                  <a:srgbClr val="14932B"/>
                </a:solidFill>
                <a:latin typeface="Verdana"/>
                <a:cs typeface="Verdana"/>
              </a:rPr>
              <a:t>These next few slides are blank. Amend to promote your school’s Number Day.</a:t>
            </a:r>
          </a:p>
        </p:txBody>
      </p:sp>
    </p:spTree>
    <p:extLst>
      <p:ext uri="{BB962C8B-B14F-4D97-AF65-F5344CB8AC3E}">
        <p14:creationId xmlns:p14="http://schemas.microsoft.com/office/powerpoint/2010/main" val="628458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2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483032" y="1023184"/>
            <a:ext cx="6300839" cy="1118255"/>
          </a:xfrm>
          <a:prstGeom prst="rect">
            <a:avLst/>
          </a:prstGeom>
          <a:noFill/>
        </p:spPr>
        <p:txBody>
          <a:bodyPr wrap="square" rtlCol="0">
            <a:spAutoFit/>
          </a:bodyPr>
          <a:lstStyle/>
          <a:p>
            <a:pPr algn="ctr"/>
            <a:r>
              <a:rPr lang="en-GB" sz="5000" b="1" baseline="30000" dirty="0">
                <a:solidFill>
                  <a:srgbClr val="14932B"/>
                </a:solidFill>
                <a:latin typeface="Verdana"/>
                <a:cs typeface="Verdana"/>
              </a:rPr>
              <a:t>Blank for your to share </a:t>
            </a:r>
            <a:br>
              <a:rPr lang="en-GB" sz="5000" b="1" baseline="30000" dirty="0">
                <a:solidFill>
                  <a:srgbClr val="14932B"/>
                </a:solidFill>
                <a:latin typeface="Verdana"/>
                <a:cs typeface="Verdana"/>
              </a:rPr>
            </a:br>
            <a:r>
              <a:rPr lang="en-GB" sz="5000" b="1" baseline="30000" dirty="0">
                <a:solidFill>
                  <a:srgbClr val="14932B"/>
                </a:solidFill>
                <a:latin typeface="Verdana"/>
                <a:cs typeface="Verdana"/>
              </a:rPr>
              <a:t>plans with your </a:t>
            </a:r>
            <a:r>
              <a:rPr lang="en-GB" sz="5000" b="1" baseline="30000" dirty="0" smtClean="0">
                <a:solidFill>
                  <a:srgbClr val="14932B"/>
                </a:solidFill>
                <a:latin typeface="Verdana"/>
                <a:cs typeface="Verdana"/>
              </a:rPr>
              <a:t>pupils</a:t>
            </a:r>
            <a:endParaRPr lang="en-US" sz="5000" b="1" dirty="0">
              <a:solidFill>
                <a:srgbClr val="14932B"/>
              </a:solidFill>
              <a:latin typeface="Verdana"/>
              <a:cs typeface="Verdana"/>
            </a:endParaRPr>
          </a:p>
        </p:txBody>
      </p:sp>
    </p:spTree>
    <p:extLst>
      <p:ext uri="{BB962C8B-B14F-4D97-AF65-F5344CB8AC3E}">
        <p14:creationId xmlns:p14="http://schemas.microsoft.com/office/powerpoint/2010/main" val="2298448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S002_Assembly_Presentation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7485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002_Assembly_Presentation2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447399" y="461245"/>
            <a:ext cx="6575253" cy="861774"/>
          </a:xfrm>
          <a:prstGeom prst="rect">
            <a:avLst/>
          </a:prstGeom>
          <a:noFill/>
        </p:spPr>
        <p:txBody>
          <a:bodyPr wrap="square" rtlCol="0">
            <a:spAutoFit/>
          </a:bodyPr>
          <a:lstStyle/>
          <a:p>
            <a:r>
              <a:rPr lang="en-GB" sz="5000" b="1" dirty="0" smtClean="0">
                <a:solidFill>
                  <a:schemeClr val="bg1"/>
                </a:solidFill>
                <a:latin typeface="Verdana"/>
                <a:cs typeface="Verdana"/>
              </a:rPr>
              <a:t>Title here!</a:t>
            </a:r>
            <a:endParaRPr lang="en-US" sz="5000" b="1" dirty="0">
              <a:solidFill>
                <a:schemeClr val="bg1"/>
              </a:solidFill>
              <a:latin typeface="Verdana"/>
              <a:cs typeface="Verdana"/>
            </a:endParaRPr>
          </a:p>
        </p:txBody>
      </p:sp>
      <p:sp>
        <p:nvSpPr>
          <p:cNvPr id="6" name="Rectangle 5"/>
          <p:cNvSpPr/>
          <p:nvPr/>
        </p:nvSpPr>
        <p:spPr>
          <a:xfrm>
            <a:off x="479315" y="1474695"/>
            <a:ext cx="6618936" cy="1323439"/>
          </a:xfrm>
          <a:prstGeom prst="rect">
            <a:avLst/>
          </a:prstGeom>
        </p:spPr>
        <p:txBody>
          <a:bodyPr wrap="square">
            <a:spAutoFit/>
          </a:bodyPr>
          <a:lstStyle/>
          <a:p>
            <a:r>
              <a:rPr lang="en-GB" sz="4000" b="1" baseline="30000" dirty="0">
                <a:solidFill>
                  <a:srgbClr val="14932B"/>
                </a:solidFill>
                <a:latin typeface="Verdana"/>
                <a:cs typeface="Verdana"/>
              </a:rPr>
              <a:t>These next few slides are blank. Amend to promote your school’s Number Day.</a:t>
            </a:r>
          </a:p>
        </p:txBody>
      </p:sp>
    </p:spTree>
    <p:extLst>
      <p:ext uri="{BB962C8B-B14F-4D97-AF65-F5344CB8AC3E}">
        <p14:creationId xmlns:p14="http://schemas.microsoft.com/office/powerpoint/2010/main" val="2854356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939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1109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5838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5462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131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0894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4116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002_Assembly_Presentation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276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TotalTime>
  <Words>2138</Words>
  <Application>Microsoft Office PowerPoint</Application>
  <PresentationFormat>On-screen Show (4:3)</PresentationFormat>
  <Paragraphs>153</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Dyer</dc:creator>
  <cp:lastModifiedBy>admin</cp:lastModifiedBy>
  <cp:revision>31</cp:revision>
  <dcterms:created xsi:type="dcterms:W3CDTF">2018-01-16T14:48:09Z</dcterms:created>
  <dcterms:modified xsi:type="dcterms:W3CDTF">2019-01-18T11:18:18Z</dcterms:modified>
</cp:coreProperties>
</file>