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media/media1.WAV" ContentType="audio/x-wav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48" r:id="rId1"/>
  </p:sldMasterIdLst>
  <p:sldIdLst>
    <p:sldId id="257" r:id="rId2"/>
    <p:sldId id="258" r:id="rId3"/>
    <p:sldId id="259" r:id="rId4"/>
    <p:sldId id="319" r:id="rId5"/>
    <p:sldId id="261" r:id="rId6"/>
    <p:sldId id="263" r:id="rId7"/>
    <p:sldId id="264" r:id="rId8"/>
    <p:sldId id="320" r:id="rId9"/>
    <p:sldId id="266" r:id="rId10"/>
    <p:sldId id="315" r:id="rId11"/>
    <p:sldId id="316" r:id="rId12"/>
    <p:sldId id="321" r:id="rId13"/>
    <p:sldId id="318" r:id="rId14"/>
    <p:sldId id="267" r:id="rId15"/>
    <p:sldId id="323" r:id="rId16"/>
    <p:sldId id="324" r:id="rId17"/>
    <p:sldId id="270" r:id="rId18"/>
    <p:sldId id="271" r:id="rId19"/>
    <p:sldId id="325" r:id="rId20"/>
    <p:sldId id="326" r:id="rId21"/>
    <p:sldId id="274" r:id="rId22"/>
    <p:sldId id="275" r:id="rId23"/>
    <p:sldId id="327" r:id="rId24"/>
    <p:sldId id="328" r:id="rId25"/>
    <p:sldId id="278" r:id="rId26"/>
    <p:sldId id="279" r:id="rId27"/>
    <p:sldId id="329" r:id="rId28"/>
    <p:sldId id="330" r:id="rId29"/>
    <p:sldId id="282" r:id="rId30"/>
    <p:sldId id="283" r:id="rId31"/>
    <p:sldId id="331" r:id="rId32"/>
    <p:sldId id="332" r:id="rId33"/>
    <p:sldId id="286" r:id="rId34"/>
    <p:sldId id="287" r:id="rId35"/>
    <p:sldId id="333" r:id="rId36"/>
    <p:sldId id="334" r:id="rId37"/>
    <p:sldId id="290" r:id="rId38"/>
    <p:sldId id="291" r:id="rId39"/>
    <p:sldId id="335" r:id="rId40"/>
    <p:sldId id="336" r:id="rId41"/>
    <p:sldId id="294" r:id="rId42"/>
    <p:sldId id="295" r:id="rId43"/>
    <p:sldId id="337" r:id="rId44"/>
    <p:sldId id="338" r:id="rId45"/>
    <p:sldId id="298" r:id="rId46"/>
    <p:sldId id="299" r:id="rId47"/>
    <p:sldId id="339" r:id="rId48"/>
    <p:sldId id="340" r:id="rId49"/>
    <p:sldId id="302" r:id="rId50"/>
  </p:sldIdLst>
  <p:sldSz cx="9144000" cy="6858000" type="screen4x3"/>
  <p:notesSz cx="6858000" cy="9144000"/>
  <p:embeddedFontLst>
    <p:embeddedFont>
      <p:font typeface="NSPCC" panose="020B0604020202020204" charset="0"/>
      <p:regular r:id="rId51"/>
      <p:bold r:id="rId52"/>
    </p:embeddedFont>
    <p:embeddedFont>
      <p:font typeface="NSPCC Light" panose="020F0303030202060203" pitchFamily="34" charset="0"/>
      <p:regular r:id="rId53"/>
      <p:italic r:id="rId54"/>
    </p:embeddedFont>
  </p:embeddedFontLst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B39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250" autoAdjust="0"/>
    <p:restoredTop sz="86376" autoAdjust="0"/>
  </p:normalViewPr>
  <p:slideViewPr>
    <p:cSldViewPr>
      <p:cViewPr varScale="1">
        <p:scale>
          <a:sx n="58" d="100"/>
          <a:sy n="58" d="100"/>
        </p:scale>
        <p:origin x="1304" y="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font" Target="fonts/font4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font" Target="fonts/font3.fntdata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font" Target="fonts/font2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font" Target="fonts/font1.fntdata"/><Relationship Id="rId3" Type="http://schemas.openxmlformats.org/officeDocument/2006/relationships/slide" Target="slides/slide2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DB8AD9-57ED-465E-BC45-A063C66D725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99056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A47F73-86DA-4B7D-ACD7-B6F8C0B1209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9761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637E79-0B77-42E9-8435-73377070957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18318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BC91DA-C1E3-475C-B7BD-199F8D2EAA6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0757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595C69-F63E-4EB6-B0B0-8AF365219A1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93191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164950-8B8C-4B20-BCB2-2BCC27E64F6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83522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4E3363-2727-4837-92CB-DC25D0BF101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71657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653452-9A95-4B9B-9875-D8CD10D1C62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96707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7455EB-CCE2-40FB-AD67-2CB4C6489EB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31801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15A21B-4B53-4094-97BA-66A32CE41BA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90379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9BD42B-0816-40E6-BA42-191B518FAA0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32905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AB3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GB" alt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72914579-A315-48C8-B966-C1BE280D891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35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35.xml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4.wav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35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35.xml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35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35.xml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35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35.xml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" Target="slide35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" Target="slide35.xml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35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slide" Target="slide35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slide" Target="slide35.xml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slide" Target="slide35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slide" Target="slide35.xml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slide" Target="slide35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35.xml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4.wav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slide" Target="slide35.xml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slide" Target="slide35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slide" Target="slide35.xml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slide" Target="slide35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slide" Target="slide35.xml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1.jpeg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6" Type="http://schemas.openxmlformats.org/officeDocument/2006/relationships/image" Target="../media/image2.png"/><Relationship Id="rId5" Type="http://schemas.openxmlformats.org/officeDocument/2006/relationships/image" Target="../media/image3.png"/><Relationship Id="rId4" Type="http://schemas.openxmlformats.org/officeDocument/2006/relationships/audio" Target="../media/audio5.wav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35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35.xml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rgbClr val="00AB3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" y="2996952"/>
            <a:ext cx="8807896" cy="1800200"/>
          </a:xfrm>
        </p:spPr>
        <p:txBody>
          <a:bodyPr/>
          <a:lstStyle/>
          <a:p>
            <a:pPr eaLnBrk="1" hangingPunct="1">
              <a:defRPr/>
            </a:pPr>
            <a:br>
              <a:rPr lang="en-GB" sz="5400" dirty="0">
                <a:solidFill>
                  <a:schemeClr val="bg1"/>
                </a:solidFill>
                <a:latin typeface="NSPCC" pitchFamily="2" charset="0"/>
              </a:rPr>
            </a:br>
            <a:r>
              <a:rPr lang="en-GB" b="1" dirty="0">
                <a:solidFill>
                  <a:schemeClr val="bg1"/>
                </a:solidFill>
                <a:latin typeface="NSPCC" pitchFamily="2" charset="0"/>
              </a:rPr>
              <a:t>Number Day</a:t>
            </a:r>
            <a:br>
              <a:rPr lang="en-GB" b="1" dirty="0">
                <a:solidFill>
                  <a:schemeClr val="bg1"/>
                </a:solidFill>
                <a:latin typeface="NSPCC" pitchFamily="2" charset="0"/>
              </a:rPr>
            </a:br>
            <a:r>
              <a:rPr lang="en-GB" b="1" dirty="0">
                <a:solidFill>
                  <a:schemeClr val="bg1"/>
                </a:solidFill>
                <a:latin typeface="NSPCC" pitchFamily="2" charset="0"/>
              </a:rPr>
              <a:t>Who wants to be a </a:t>
            </a:r>
            <a:r>
              <a:rPr lang="en-GB" b="1" dirty="0" err="1">
                <a:solidFill>
                  <a:schemeClr val="bg1"/>
                </a:solidFill>
                <a:latin typeface="NSPCC" pitchFamily="2" charset="0"/>
              </a:rPr>
              <a:t>Mathionaire</a:t>
            </a:r>
            <a:r>
              <a:rPr lang="en-GB" b="1" dirty="0">
                <a:solidFill>
                  <a:schemeClr val="bg1"/>
                </a:solidFill>
                <a:latin typeface="NSPCC" pitchFamily="2" charset="0"/>
              </a:rPr>
              <a:t>?</a:t>
            </a:r>
            <a:br>
              <a:rPr lang="en-GB" b="1" dirty="0">
                <a:solidFill>
                  <a:schemeClr val="bg1"/>
                </a:solidFill>
                <a:latin typeface="NSPCC" pitchFamily="2" charset="0"/>
              </a:rPr>
            </a:br>
            <a:r>
              <a:rPr lang="en-GB" sz="1600" b="1" dirty="0">
                <a:solidFill>
                  <a:schemeClr val="bg1"/>
                </a:solidFill>
                <a:latin typeface="NSPCC" pitchFamily="2" charset="0"/>
              </a:rPr>
              <a:t>Year 3/4 or Primary 4/5</a:t>
            </a:r>
            <a:r>
              <a:rPr lang="en-GB" sz="1600" b="1" dirty="0">
                <a:solidFill>
                  <a:srgbClr val="00AB39"/>
                </a:solidFill>
                <a:latin typeface="NSPCC" pitchFamily="2" charset="0"/>
              </a:rPr>
              <a:t>8</a:t>
            </a:r>
            <a:br>
              <a:rPr lang="en-GB" sz="5400" dirty="0">
                <a:solidFill>
                  <a:schemeClr val="bg1"/>
                </a:solidFill>
                <a:latin typeface="NSPCC" pitchFamily="2" charset="0"/>
              </a:rPr>
            </a:br>
            <a:br>
              <a:rPr lang="en-GB" sz="5400" dirty="0">
                <a:solidFill>
                  <a:schemeClr val="bg1"/>
                </a:solidFill>
                <a:latin typeface="NSPCC" pitchFamily="2" charset="0"/>
              </a:rPr>
            </a:br>
            <a:endParaRPr lang="en-US" sz="5400" dirty="0">
              <a:solidFill>
                <a:schemeClr val="bg1"/>
              </a:solidFill>
              <a:latin typeface="NSPCC" pitchFamily="2" charset="0"/>
            </a:endParaRPr>
          </a:p>
        </p:txBody>
      </p:sp>
      <p:sp>
        <p:nvSpPr>
          <p:cNvPr id="2051" name="AutoShape 7" descr="data:image/jpeg;base64,/9j/4AAQSkZJRgABAQAAAQABAAD/2wCEAAkGBxQSEhUQExMUEhQWFxQbFhQWEhcYFhcaFRoZGxcXHBYfHCghGhooGxQYIjEhJiwrLy4uGCAzRDMuNygwLisBCgoKDQ0OGxAQGzQlHyQyNy83NC0vNCw3NzQ3NCsrNy80NywsLDQvLTM3NzQsLi8sKywvLDcsLDU3LDQsLDcsK//AABEIAGAAdQMBIgACEQEDEQH/xAAcAAEAAgMBAQEAAAAAAAAAAAAABgcBBAUIAwL/xAA7EAACAQIDBAgDBQcFAAAAAAABAgMAEQQSIQUTMUEGByIyUWGBkRRxoUJicrHBIyQzUoKS0UOisuHw/8QAGgEBAAMBAQEAAAAAAAAAAAAAAAIDBAUBBv/EACQRAAIBAwMEAwEAAAAAAAAAAAABAgMEERIhMQUTQVEicfDR/9oADAMBAAIRAxEAPwC8aUpQClKUApSsXoDNK+GIxkcffdE/EwX8zXzh2nC5sk0THwWRSfYGgNulYvWaAUpSgFKUoBSlKAUpSgFKVqbTxyQRPPIbIilj46ch5k2A+dAa+3duRYSPeSnjoqDVnPgB+vAVWe1+meJxBIDbiP8AkjY5rfek43+Vv1rg7Z2y+KlaeU2J0Vb6IvJB+p5mu70B6OjFOXcndR2uLd5jqB+vtWeU5SeInDrXdWvU7dHZft/o4gwZa8gRmv8AayEk/wBR1NasiLzUEeYB+lWPiummyoMR8EzdoHKz5GaNW4WMnAa+1c3rJ6PpEq4qIWDEK4HDXusPyqDoyW5VcdNnThrzn2cjo5iMcuuEZiB/psS0fmMp4elqsLo90p3z/DYiM4bEgfwyTlfndCbX0F7cePG164z7dXZmxosUse8YrFZM2XM8p4lrHQXJ9LVow7Xj23gWmjTc4vDnNlDXKkajK1hdWA0PIjyq6KlFcnSoU6tKkpatXnH8LLBrNRboF0k+MhIcjfRELJ94HuvblccfMGpTVqeTbCanFSXDFKUoSFKUoBSlKAVXvW1tCyw4UHvlnb5JYKP7mv8A01YVVL1ov+/KCOEEdvV5b/8AvKoVHiJjv5uNCTRD92TVj9F5zBsXE4iPvqmLcfijQgf8BVeZudWJ1YYtJIJsG9jqzZTzSQAMPe/vVNJ/I5HTJJV9/KPPXLXW/EnnfiTV/wCMlZujsDSXLmHC8eN7pr7VHU6kn+IscQnwma/dbelL/wAPwvyzX87VIetDaSJHFgI9LZWZRwVVFkX9fSr5v4nbvJqNGWfWDUTAnaWwpMKms0Jug8TG28QeqkrUT6incbSkjAOXcSCUEcCrplDeBuWFvM+FfTov0jbAz7wDMjaSJfvDxH3h/wBVZT9OdnxxviEZd4wuUWO0rkcA2n1JryElgos7mDpJSe6IP0bxfwm2WQHsPNLCw5WYnIfRgvuauoV5qw20GkxiSnvPOjfItIDb616Hn2oisy2dsls5VCyrcA2JHOxB04XpDgss29LXjJvUr8RShgGUhlIBBHAg8DX7qZrFKUoBWDXH2ptKTeDDwIzvbNI4AtGvLUm2dtbA8ACbHQHWweD3rlJoy2QDOXmaQFm1VQLKvDU6aXXx0A+k8qPvJpnbdI+RFVmANrLey6sxckAeQ51AusPAOhw87hu0skfaN2UKxeNWbm2Vm9qs3HRxLCUfLHFbL/Kqg6Dh3dSNeVcfbGymx2zxGxtKUVkYi3bUXUkcgef4qjJZWCi5pd2lKHspsgVjBY+SGUSRsUZT2SPr8x5VqShlLK6lWUkMp4gg2IrEY/Os+MHzWhwe/JOJOsfFlMmWJWt/ECm/zte1RCbEGRmd2ZnYkljqSTzJr8PLaovtRWSVtSL6jU8DUknLk10Y1LuWmcuOCQTEAZmIA8SbVqb8EArw5Go/qxAuSeVzeusiZUC+A/OpOODTOzjSSy8s7vQzB7/H4aK3elDHyWMZ2Psv1FX1lZMSEjsUkDPKp+xYWDKfFmsCD4E+N4D1J7HXLLjiQXJMSrzQCzMfU29BU/lzri1yhSJE7RJ1URHkOZJlX5WPGrILCOjbQ0w+zEG8gzoImkjzsyFGXQOcxUqSLWYm1uVq2odpozBDmjc8FdSubn2TwY+QNbM8SupRgGVgQQeBB4iou+zmaNkkhmIDMBIk/bIRiI33ZNr2Cn562qReSwUrk7Dx+ZMjOHZAv7QC2cG4DFfsPdWDLyINKA5yYc55ElikkGdyqIGyOGN87sSAza2sTYBeFbuCG5zbvBugcglVMQFwAL5c+hsB7V2azQHF2jiTNE+HWKQNIpQ50sqhxYsW4EAG9hx4V2QKVmgIR066DjF/vEFkxAGoOiygcATybwb0NVHiIJIZDFKjRyDirCx+Y8R5ivSZrS2lsuHELkmjSVfBlvb5Hl6VCUEzHcWcKu/DPO7C/GvhjIwygHUDxFXNjOrLBubqZovJZLj/AHA1rRdVGEB7UuIceBdB9VQGodtmGPT60ZZTRSaxopsLAnhpqb8AP8VNti9WeKnhMzFYDa8ccinM589f2Y8NCflVtbF6J4TCWMMCKw+2e0/9xuRXatU1D2dCFquZvJVHVM8uHxc+BmRkYoHynkYyFv5ghxY8OzVm43B7zKQxR0N0cWuLixFjoQRoR/gVs5a/VSSwX04aI6Tnrs9z355GP3cqL7AX+poNlAd2WZT470n6NcV0KV6TNTZ+AWINYlmdszuQMzNYC5sAOCgelYrcpQClKUApSlAKUpQClKUApSlAKUpQClKUApSlAf/Z"/>
          <p:cNvSpPr>
            <a:spLocks noChangeAspect="1" noChangeArrowheads="1"/>
          </p:cNvSpPr>
          <p:nvPr/>
        </p:nvSpPr>
        <p:spPr bwMode="auto">
          <a:xfrm>
            <a:off x="76200" y="-1825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2052" name="AutoShape 11" descr="data:image/jpeg;base64,/9j/4AAQSkZJRgABAQAAAQABAAD/2wCEAAkGBxQSEhUQExMUEhQWFxQbFhQWEhcYFhcaFRoZGxcXHBYfHCghGhooGxQYIjEhJiwrLy4uGCAzRDMuNygwLisBCgoKDQ0OGxAQGzQlHyQyNy83NC0vNCw3NzQ3NCsrNy80NywsLDQvLTM3NzQsLi8sKywvLDcsLDU3LDQsLDcsK//AABEIAGAAdQMBIgACEQEDEQH/xAAcAAEAAgMBAQEAAAAAAAAAAAAABgcBBAUIAwL/xAA7EAACAQIDBAgDBQcFAAAAAAABAgMAEQQSIQUTMUEGByIyUWGBkRRxoUJicrHBIyQzUoKS0UOisuHw/8QAGgEBAAMBAQEAAAAAAAAAAAAAAAIDBAUBBv/EACQRAAIBAwMEAwEAAAAAAAAAAAABAgMEERIhMQUTQVEicfDR/9oADAMBAAIRAxEAPwC8aUpQClKUApSsXoDNK+GIxkcffdE/EwX8zXzh2nC5sk0THwWRSfYGgNulYvWaAUpSgFKUoBSlKAUpSgFKVqbTxyQRPPIbIilj46ch5k2A+dAa+3duRYSPeSnjoqDVnPgB+vAVWe1+meJxBIDbiP8AkjY5rfek43+Vv1rg7Z2y+KlaeU2J0Vb6IvJB+p5mu70B6OjFOXcndR2uLd5jqB+vtWeU5SeInDrXdWvU7dHZft/o4gwZa8gRmv8AayEk/wBR1NasiLzUEeYB+lWPiummyoMR8EzdoHKz5GaNW4WMnAa+1c3rJ6PpEq4qIWDEK4HDXusPyqDoyW5VcdNnThrzn2cjo5iMcuuEZiB/psS0fmMp4elqsLo90p3z/DYiM4bEgfwyTlfndCbX0F7cePG164z7dXZmxosUse8YrFZM2XM8p4lrHQXJ9LVow7Xj23gWmjTc4vDnNlDXKkajK1hdWA0PIjyq6KlFcnSoU6tKkpatXnH8LLBrNRboF0k+MhIcjfRELJ94HuvblccfMGpTVqeTbCanFSXDFKUoSFKUoBSlKAVXvW1tCyw4UHvlnb5JYKP7mv8A01YVVL1ov+/KCOEEdvV5b/8AvKoVHiJjv5uNCTRD92TVj9F5zBsXE4iPvqmLcfijQgf8BVeZudWJ1YYtJIJsG9jqzZTzSQAMPe/vVNJ/I5HTJJV9/KPPXLXW/EnnfiTV/wCMlZujsDSXLmHC8eN7pr7VHU6kn+IscQnwma/dbelL/wAPwvyzX87VIetDaSJHFgI9LZWZRwVVFkX9fSr5v4nbvJqNGWfWDUTAnaWwpMKms0Jug8TG28QeqkrUT6incbSkjAOXcSCUEcCrplDeBuWFvM+FfTov0jbAz7wDMjaSJfvDxH3h/wBVZT9OdnxxviEZd4wuUWO0rkcA2n1JryElgos7mDpJSe6IP0bxfwm2WQHsPNLCw5WYnIfRgvuauoV5qw20GkxiSnvPOjfItIDb616Hn2oisy2dsls5VCyrcA2JHOxB04XpDgss29LXjJvUr8RShgGUhlIBBHAg8DX7qZrFKUoBWDXH2ptKTeDDwIzvbNI4AtGvLUm2dtbA8ACbHQHWweD3rlJoy2QDOXmaQFm1VQLKvDU6aXXx0A+k8qPvJpnbdI+RFVmANrLey6sxckAeQ51AusPAOhw87hu0skfaN2UKxeNWbm2Vm9qs3HRxLCUfLHFbL/Kqg6Dh3dSNeVcfbGymx2zxGxtKUVkYi3bUXUkcgef4qjJZWCi5pd2lKHspsgVjBY+SGUSRsUZT2SPr8x5VqShlLK6lWUkMp4gg2IrEY/Os+MHzWhwe/JOJOsfFlMmWJWt/ECm/zte1RCbEGRmd2ZnYkljqSTzJr8PLaovtRWSVtSL6jU8DUknLk10Y1LuWmcuOCQTEAZmIA8SbVqb8EArw5Go/qxAuSeVzeusiZUC+A/OpOODTOzjSSy8s7vQzB7/H4aK3elDHyWMZ2Psv1FX1lZMSEjsUkDPKp+xYWDKfFmsCD4E+N4D1J7HXLLjiQXJMSrzQCzMfU29BU/lzri1yhSJE7RJ1URHkOZJlX5WPGrILCOjbQ0w+zEG8gzoImkjzsyFGXQOcxUqSLWYm1uVq2odpozBDmjc8FdSubn2TwY+QNbM8SupRgGVgQQeBB4iou+zmaNkkhmIDMBIk/bIRiI33ZNr2Cn562qReSwUrk7Dx+ZMjOHZAv7QC2cG4DFfsPdWDLyINKA5yYc55ElikkGdyqIGyOGN87sSAza2sTYBeFbuCG5zbvBugcglVMQFwAL5c+hsB7V2azQHF2jiTNE+HWKQNIpQ50sqhxYsW4EAG9hx4V2QKVmgIR066DjF/vEFkxAGoOiygcATybwb0NVHiIJIZDFKjRyDirCx+Y8R5ivSZrS2lsuHELkmjSVfBlvb5Hl6VCUEzHcWcKu/DPO7C/GvhjIwygHUDxFXNjOrLBubqZovJZLj/AHA1rRdVGEB7UuIceBdB9VQGodtmGPT60ZZTRSaxopsLAnhpqb8AP8VNti9WeKnhMzFYDa8ccinM589f2Y8NCflVtbF6J4TCWMMCKw+2e0/9xuRXatU1D2dCFquZvJVHVM8uHxc+BmRkYoHynkYyFv5ghxY8OzVm43B7zKQxR0N0cWuLixFjoQRoR/gVs5a/VSSwX04aI6Tnrs9z355GP3cqL7AX+poNlAd2WZT470n6NcV0KV6TNTZ+AWINYlmdszuQMzNYC5sAOCgelYrcpQClKUApSlAKUpQClKUApSlAKUpQClKUApSlAf/Z"/>
          <p:cNvSpPr>
            <a:spLocks noChangeAspect="1" noChangeArrowheads="1"/>
          </p:cNvSpPr>
          <p:nvPr/>
        </p:nvSpPr>
        <p:spPr bwMode="auto">
          <a:xfrm>
            <a:off x="381000" y="1222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pic>
        <p:nvPicPr>
          <p:cNvPr id="7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92098" y="354044"/>
            <a:ext cx="1434425" cy="35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9" descr="C:\Users\ssimmino\AppData\Local\Microsoft\Windows\Temporary Internet Files\Content.IE5\38WKM02R\Strapline_White_ForOnline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2443" y="6323881"/>
            <a:ext cx="4997394" cy="1824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fade thruBlk="1"/>
    <p:sndAc>
      <p:stSnd>
        <p:snd r:embed="rId2" name="sting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AutoShape 2"/>
          <p:cNvSpPr>
            <a:spLocks noChangeArrowheads="1"/>
          </p:cNvSpPr>
          <p:nvPr/>
        </p:nvSpPr>
        <p:spPr bwMode="auto">
          <a:xfrm>
            <a:off x="609600" y="2057400"/>
            <a:ext cx="8001000" cy="2743200"/>
          </a:xfrm>
          <a:prstGeom prst="hexagon">
            <a:avLst>
              <a:gd name="adj" fmla="val 7130"/>
              <a:gd name="vf" fmla="val 115470"/>
            </a:avLst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8000" b="1" dirty="0">
                <a:solidFill>
                  <a:schemeClr val="bg1"/>
                </a:solidFill>
                <a:latin typeface="NSPCC" pitchFamily="2" charset="0"/>
              </a:rPr>
              <a:t>Question 3</a:t>
            </a:r>
          </a:p>
        </p:txBody>
      </p:sp>
      <p:sp>
        <p:nvSpPr>
          <p:cNvPr id="11268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1269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  <p:transition>
    <p:zoom/>
    <p:sndAc>
      <p:stSnd>
        <p:snd r:embed="rId2" name="drumroll.wav"/>
      </p:stSnd>
    </p:sndAc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12291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12292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12293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12294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</a:extLst>
        </p:spPr>
        <p:txBody>
          <a:bodyPr/>
          <a:lstStyle/>
          <a:p>
            <a:r>
              <a:rPr lang="en-GB" sz="3200" dirty="0">
                <a:solidFill>
                  <a:schemeClr val="bg1"/>
                </a:solidFill>
                <a:latin typeface="NSPCC Light" pitchFamily="34" charset="0"/>
              </a:rPr>
              <a:t>Which of these words could be used in this sentence: 7 _____ 5 equals 12</a:t>
            </a:r>
          </a:p>
        </p:txBody>
      </p:sp>
      <p:sp>
        <p:nvSpPr>
          <p:cNvPr id="64520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z="4800" b="1" baseline="10000" dirty="0">
                <a:solidFill>
                  <a:srgbClr val="FF9900"/>
                </a:solidFill>
                <a:latin typeface="NSPCC" pitchFamily="2" charset="0"/>
              </a:rPr>
              <a:t>A </a:t>
            </a:r>
            <a:r>
              <a:rPr lang="en-US" altLang="en-US" sz="5400" dirty="0">
                <a:latin typeface="NSPCC" pitchFamily="2" charset="0"/>
              </a:rPr>
              <a:t> </a:t>
            </a:r>
            <a:r>
              <a:rPr lang="en-US" altLang="en-US" sz="5400" dirty="0">
                <a:solidFill>
                  <a:schemeClr val="bg1"/>
                </a:solidFill>
                <a:latin typeface="NSPCC" pitchFamily="2" charset="0"/>
              </a:rPr>
              <a:t>Minus</a:t>
            </a:r>
          </a:p>
          <a:p>
            <a:pPr eaLnBrk="1" hangingPunct="1">
              <a:buFontTx/>
              <a:buNone/>
            </a:pPr>
            <a:r>
              <a:rPr lang="en-US" altLang="en-US" sz="4800" b="1" baseline="10000" dirty="0">
                <a:solidFill>
                  <a:srgbClr val="FF9900"/>
                </a:solidFill>
                <a:latin typeface="NSPCC" pitchFamily="2" charset="0"/>
              </a:rPr>
              <a:t>B </a:t>
            </a:r>
            <a:r>
              <a:rPr lang="en-US" altLang="en-US" sz="5400" dirty="0">
                <a:latin typeface="NSPCC" pitchFamily="2" charset="0"/>
              </a:rPr>
              <a:t> </a:t>
            </a:r>
            <a:r>
              <a:rPr lang="en-US" altLang="en-US" sz="5400" dirty="0">
                <a:solidFill>
                  <a:schemeClr val="bg1"/>
                </a:solidFill>
                <a:latin typeface="NSPCC" pitchFamily="2" charset="0"/>
              </a:rPr>
              <a:t>Multiplied by</a:t>
            </a:r>
          </a:p>
          <a:p>
            <a:pPr eaLnBrk="1" hangingPunct="1">
              <a:buFontTx/>
              <a:buNone/>
            </a:pPr>
            <a:r>
              <a:rPr lang="en-US" altLang="en-US" sz="4800" b="1" baseline="10000" dirty="0">
                <a:solidFill>
                  <a:srgbClr val="FF9900"/>
                </a:solidFill>
                <a:latin typeface="NSPCC" pitchFamily="2" charset="0"/>
              </a:rPr>
              <a:t>C </a:t>
            </a:r>
            <a:r>
              <a:rPr lang="en-US" altLang="en-US" sz="5400" dirty="0">
                <a:latin typeface="NSPCC" pitchFamily="2" charset="0"/>
              </a:rPr>
              <a:t> </a:t>
            </a:r>
            <a:r>
              <a:rPr lang="en-US" altLang="en-US" sz="5400" dirty="0">
                <a:solidFill>
                  <a:schemeClr val="bg1"/>
                </a:solidFill>
                <a:latin typeface="NSPCC" pitchFamily="2" charset="0"/>
              </a:rPr>
              <a:t>Divided by</a:t>
            </a:r>
          </a:p>
          <a:p>
            <a:pPr eaLnBrk="1" hangingPunct="1">
              <a:buFontTx/>
              <a:buNone/>
            </a:pPr>
            <a:r>
              <a:rPr lang="en-US" altLang="en-US" sz="4800" b="1" baseline="10000" dirty="0">
                <a:solidFill>
                  <a:srgbClr val="FF9900"/>
                </a:solidFill>
                <a:latin typeface="NSPCC" pitchFamily="2" charset="0"/>
              </a:rPr>
              <a:t>D </a:t>
            </a:r>
            <a:r>
              <a:rPr lang="en-US" altLang="en-US" sz="5400" dirty="0">
                <a:latin typeface="NSPCC" pitchFamily="2" charset="0"/>
              </a:rPr>
              <a:t> </a:t>
            </a:r>
            <a:r>
              <a:rPr lang="en-US" altLang="en-US" sz="5400" dirty="0">
                <a:solidFill>
                  <a:schemeClr val="bg1"/>
                </a:solidFill>
                <a:latin typeface="NSPCC" pitchFamily="2" charset="0"/>
              </a:rPr>
              <a:t>Plus</a:t>
            </a:r>
          </a:p>
        </p:txBody>
      </p:sp>
      <p:sp>
        <p:nvSpPr>
          <p:cNvPr id="12297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2298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2299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2300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2301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2302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2303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2304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2305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2306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2307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12308" name="AutoShape 2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</p:spTree>
  </p:cSld>
  <p:clrMapOvr>
    <a:masterClrMapping/>
  </p:clrMapOvr>
  <p:transition>
    <p:zoom/>
    <p:sndAc>
      <p:stSnd>
        <p:snd r:embed="rId2" name="09. Who Correc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45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45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45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45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45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45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45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45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20" grpId="0" uiExpand="1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13315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13316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13318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rgbClr val="00B0F0"/>
          </a:solidFill>
          <a:ln w="5715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13321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3322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3323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3324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3325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3326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3327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3328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3329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3330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3331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13332" name="AutoShape 2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23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21" name="Rectangle 8"/>
          <p:cNvSpPr txBox="1">
            <a:spLocks noChangeArrowheads="1"/>
          </p:cNvSpPr>
          <p:nvPr/>
        </p:nvSpPr>
        <p:spPr bwMode="auto">
          <a:xfrm>
            <a:off x="800100" y="2711442"/>
            <a:ext cx="7620000" cy="396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None/>
            </a:pPr>
            <a:r>
              <a:rPr lang="en-US" altLang="en-US" sz="4800" b="1" kern="0" baseline="10000" dirty="0">
                <a:solidFill>
                  <a:srgbClr val="FF9900"/>
                </a:solidFill>
                <a:latin typeface="NSPCC" pitchFamily="2" charset="0"/>
              </a:rPr>
              <a:t>A </a:t>
            </a:r>
            <a:r>
              <a:rPr lang="en-US" altLang="en-US" sz="5400" kern="0" dirty="0">
                <a:latin typeface="NSPCC" pitchFamily="2" charset="0"/>
              </a:rPr>
              <a:t> </a:t>
            </a:r>
            <a:r>
              <a:rPr lang="en-US" altLang="en-US" sz="5400" kern="0" dirty="0">
                <a:solidFill>
                  <a:schemeClr val="bg1"/>
                </a:solidFill>
                <a:latin typeface="NSPCC" pitchFamily="2" charset="0"/>
              </a:rPr>
              <a:t>Minus</a:t>
            </a:r>
            <a:endParaRPr lang="en-US" altLang="en-US" sz="5400" dirty="0">
              <a:solidFill>
                <a:schemeClr val="bg1"/>
              </a:solidFill>
              <a:latin typeface="NSPCC" pitchFamily="2" charset="0"/>
            </a:endParaRPr>
          </a:p>
          <a:p>
            <a:pPr>
              <a:buNone/>
            </a:pPr>
            <a:r>
              <a:rPr lang="en-US" altLang="en-US" sz="4800" b="1" baseline="10000" dirty="0">
                <a:solidFill>
                  <a:srgbClr val="FF9900"/>
                </a:solidFill>
                <a:latin typeface="NSPCC" pitchFamily="2" charset="0"/>
              </a:rPr>
              <a:t>B </a:t>
            </a:r>
            <a:r>
              <a:rPr lang="en-US" altLang="en-US" sz="5400" dirty="0">
                <a:latin typeface="NSPCC" pitchFamily="2" charset="0"/>
              </a:rPr>
              <a:t> </a:t>
            </a:r>
            <a:r>
              <a:rPr lang="en-US" altLang="en-US" sz="5400" dirty="0">
                <a:solidFill>
                  <a:schemeClr val="bg1"/>
                </a:solidFill>
                <a:latin typeface="NSPCC" pitchFamily="2" charset="0"/>
              </a:rPr>
              <a:t>Multiplied by</a:t>
            </a:r>
          </a:p>
          <a:p>
            <a:pPr>
              <a:buNone/>
            </a:pPr>
            <a:r>
              <a:rPr lang="en-US" altLang="en-US" sz="4800" b="1" baseline="10000" dirty="0">
                <a:solidFill>
                  <a:srgbClr val="FF9900"/>
                </a:solidFill>
                <a:latin typeface="NSPCC" pitchFamily="2" charset="0"/>
              </a:rPr>
              <a:t>C </a:t>
            </a:r>
            <a:r>
              <a:rPr lang="en-US" altLang="en-US" sz="5400" dirty="0">
                <a:latin typeface="NSPCC" pitchFamily="2" charset="0"/>
              </a:rPr>
              <a:t> </a:t>
            </a:r>
            <a:r>
              <a:rPr lang="en-US" altLang="en-US" sz="5400" dirty="0">
                <a:solidFill>
                  <a:schemeClr val="bg1"/>
                </a:solidFill>
                <a:latin typeface="NSPCC" pitchFamily="2" charset="0"/>
              </a:rPr>
              <a:t>Divided by</a:t>
            </a:r>
          </a:p>
          <a:p>
            <a:pPr>
              <a:buNone/>
            </a:pPr>
            <a:r>
              <a:rPr lang="en-US" altLang="en-US" sz="4800" b="1" baseline="10000" dirty="0">
                <a:solidFill>
                  <a:srgbClr val="FF9900"/>
                </a:solidFill>
                <a:latin typeface="NSPCC" pitchFamily="2" charset="0"/>
              </a:rPr>
              <a:t>D </a:t>
            </a:r>
            <a:r>
              <a:rPr lang="en-US" altLang="en-US" sz="5400" dirty="0">
                <a:latin typeface="NSPCC" pitchFamily="2" charset="0"/>
              </a:rPr>
              <a:t> </a:t>
            </a:r>
            <a:r>
              <a:rPr lang="en-US" altLang="en-US" sz="5400" dirty="0">
                <a:solidFill>
                  <a:schemeClr val="bg1"/>
                </a:solidFill>
                <a:latin typeface="NSPCC" pitchFamily="2" charset="0"/>
              </a:rPr>
              <a:t>Plus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23825" y="838200"/>
            <a:ext cx="7772400" cy="1143000"/>
          </a:xfrm>
        </p:spPr>
        <p:txBody>
          <a:bodyPr/>
          <a:lstStyle/>
          <a:p>
            <a:r>
              <a:rPr lang="en-GB" sz="3200" dirty="0">
                <a:solidFill>
                  <a:schemeClr val="bg1"/>
                </a:solidFill>
                <a:latin typeface="NSPCC Light" pitchFamily="34" charset="0"/>
              </a:rPr>
              <a:t>Which of these words could be used in this sentence: 7 _____5 equals 12</a:t>
            </a:r>
            <a:endParaRPr lang="en-GB" sz="3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sndAc>
          <p:stSnd>
            <p:snd r:embed="rId2" name="Tarda.wav"/>
          </p:stSnd>
        </p:sndAc>
      </p:transition>
    </mc:Choice>
    <mc:Fallback xmlns="">
      <p:transition>
        <p:sndAc>
          <p:stSnd>
            <p:snd r:embed="rId4" name="Tarda.wav"/>
          </p:stSnd>
        </p:sndAc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AutoShape 2"/>
          <p:cNvSpPr>
            <a:spLocks noChangeArrowheads="1"/>
          </p:cNvSpPr>
          <p:nvPr/>
        </p:nvSpPr>
        <p:spPr bwMode="auto">
          <a:xfrm>
            <a:off x="609600" y="2514600"/>
            <a:ext cx="8001000" cy="1905000"/>
          </a:xfrm>
          <a:prstGeom prst="hexagon">
            <a:avLst>
              <a:gd name="adj" fmla="val 10267"/>
              <a:gd name="vf" fmla="val 115470"/>
            </a:avLst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GB" altLang="en-US" sz="8000">
                <a:solidFill>
                  <a:schemeClr val="bg1"/>
                </a:solidFill>
                <a:latin typeface="NSPCC" pitchFamily="2" charset="0"/>
              </a:rPr>
              <a:t>2000 points</a:t>
            </a:r>
            <a:endParaRPr lang="en-US" altLang="en-US" sz="8000">
              <a:solidFill>
                <a:schemeClr val="bg1"/>
              </a:solidFill>
              <a:latin typeface="NSPCC" pitchFamily="2" charset="0"/>
            </a:endParaRPr>
          </a:p>
        </p:txBody>
      </p:sp>
      <p:sp>
        <p:nvSpPr>
          <p:cNvPr id="14340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4341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555508" y="548680"/>
            <a:ext cx="7901522" cy="175432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54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NSPCC" pitchFamily="2" charset="0"/>
              </a:rPr>
              <a:t>You’re getting the hang </a:t>
            </a:r>
          </a:p>
          <a:p>
            <a:pPr algn="ctr">
              <a:defRPr/>
            </a:pPr>
            <a:r>
              <a:rPr lang="en-US" sz="54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NSPCC" pitchFamily="2" charset="0"/>
              </a:rPr>
              <a:t>of this! You have…</a:t>
            </a:r>
          </a:p>
        </p:txBody>
      </p:sp>
    </p:spTree>
  </p:cSld>
  <p:clrMapOvr>
    <a:masterClrMapping/>
  </p:clrMapOvr>
  <p:transition>
    <p:zoom/>
    <p:sndAc>
      <p:stSnd>
        <p:snd r:embed="rId2" name="cashreg.wav"/>
      </p:stSnd>
    </p:sndAc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AutoShape 2"/>
          <p:cNvSpPr>
            <a:spLocks noChangeArrowheads="1"/>
          </p:cNvSpPr>
          <p:nvPr/>
        </p:nvSpPr>
        <p:spPr bwMode="auto">
          <a:xfrm>
            <a:off x="609600" y="2057400"/>
            <a:ext cx="8001000" cy="2743200"/>
          </a:xfrm>
          <a:prstGeom prst="hexagon">
            <a:avLst>
              <a:gd name="adj" fmla="val 7130"/>
              <a:gd name="vf" fmla="val 115470"/>
            </a:avLst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8000" b="1" dirty="0">
                <a:solidFill>
                  <a:schemeClr val="bg1"/>
                </a:solidFill>
                <a:latin typeface="NSPCC" pitchFamily="2" charset="0"/>
              </a:rPr>
              <a:t>Question 4</a:t>
            </a:r>
          </a:p>
        </p:txBody>
      </p:sp>
      <p:sp>
        <p:nvSpPr>
          <p:cNvPr id="15364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5365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  <p:transition>
    <p:zoom/>
    <p:sndAc>
      <p:stSnd>
        <p:snd r:embed="rId2" name="drumroll.wav"/>
      </p:stSnd>
    </p:sndAc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16387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16388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16389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16390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64520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00100" y="2684585"/>
            <a:ext cx="7620000" cy="39624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sz="4800" b="1" baseline="10000" dirty="0">
                <a:solidFill>
                  <a:srgbClr val="FF9900"/>
                </a:solidFill>
                <a:latin typeface="NSPCC" pitchFamily="2" charset="0"/>
              </a:rPr>
              <a:t>A </a:t>
            </a:r>
            <a:r>
              <a:rPr lang="en-US" altLang="en-US" sz="5400" dirty="0">
                <a:latin typeface="NSPCC" pitchFamily="2" charset="0"/>
              </a:rPr>
              <a:t> </a:t>
            </a:r>
            <a:r>
              <a:rPr lang="en-US" altLang="en-US" sz="5400" dirty="0">
                <a:solidFill>
                  <a:schemeClr val="bg1"/>
                </a:solidFill>
                <a:latin typeface="NSPCC" pitchFamily="2" charset="0"/>
              </a:rPr>
              <a:t>100</a:t>
            </a:r>
          </a:p>
          <a:p>
            <a:pPr>
              <a:buFontTx/>
              <a:buNone/>
            </a:pPr>
            <a:r>
              <a:rPr lang="en-US" altLang="en-US" sz="4800" b="1" baseline="10000" dirty="0">
                <a:solidFill>
                  <a:srgbClr val="FF9900"/>
                </a:solidFill>
                <a:latin typeface="NSPCC" pitchFamily="2" charset="0"/>
              </a:rPr>
              <a:t>B  </a:t>
            </a:r>
            <a:r>
              <a:rPr lang="en-US" altLang="en-US" sz="4800" b="1" dirty="0">
                <a:solidFill>
                  <a:srgbClr val="FF9900"/>
                </a:solidFill>
                <a:latin typeface="NSPCC" pitchFamily="2" charset="0"/>
              </a:rPr>
              <a:t> </a:t>
            </a:r>
            <a:r>
              <a:rPr lang="en-US" altLang="en-US" sz="5400" dirty="0">
                <a:solidFill>
                  <a:schemeClr val="bg1"/>
                </a:solidFill>
                <a:latin typeface="NSPCC" pitchFamily="2" charset="0"/>
              </a:rPr>
              <a:t>1000</a:t>
            </a:r>
            <a:endParaRPr lang="en-GB" altLang="en-US" sz="5400" dirty="0">
              <a:solidFill>
                <a:schemeClr val="bg1"/>
              </a:solidFill>
              <a:latin typeface="NSPCC" pitchFamily="2" charset="0"/>
            </a:endParaRPr>
          </a:p>
          <a:p>
            <a:pPr>
              <a:buFontTx/>
              <a:buNone/>
            </a:pPr>
            <a:r>
              <a:rPr lang="en-US" altLang="en-US" sz="4800" b="1" baseline="10000" dirty="0">
                <a:solidFill>
                  <a:srgbClr val="FF9900"/>
                </a:solidFill>
                <a:latin typeface="NSPCC" pitchFamily="2" charset="0"/>
              </a:rPr>
              <a:t>C </a:t>
            </a:r>
            <a:r>
              <a:rPr lang="en-US" altLang="en-US" sz="5400" dirty="0">
                <a:latin typeface="NSPCC" pitchFamily="2" charset="0"/>
              </a:rPr>
              <a:t> </a:t>
            </a:r>
            <a:r>
              <a:rPr lang="en-US" altLang="en-US" sz="5400" dirty="0">
                <a:solidFill>
                  <a:schemeClr val="bg1"/>
                </a:solidFill>
                <a:latin typeface="NSPCC" pitchFamily="2" charset="0"/>
              </a:rPr>
              <a:t>1,500</a:t>
            </a:r>
          </a:p>
          <a:p>
            <a:pPr>
              <a:buFontTx/>
              <a:buNone/>
            </a:pPr>
            <a:r>
              <a:rPr lang="en-US" altLang="en-US" sz="4800" b="1" baseline="10000" dirty="0">
                <a:solidFill>
                  <a:srgbClr val="FF9900"/>
                </a:solidFill>
                <a:latin typeface="NSPCC" pitchFamily="2" charset="0"/>
              </a:rPr>
              <a:t>D </a:t>
            </a:r>
            <a:r>
              <a:rPr lang="en-US" altLang="en-US" sz="5400" dirty="0">
                <a:latin typeface="NSPCC" pitchFamily="2" charset="0"/>
              </a:rPr>
              <a:t> </a:t>
            </a:r>
            <a:r>
              <a:rPr lang="en-US" altLang="en-US" sz="5400" dirty="0">
                <a:solidFill>
                  <a:schemeClr val="bg1"/>
                </a:solidFill>
                <a:latin typeface="NSPCC" pitchFamily="2" charset="0"/>
              </a:rPr>
              <a:t>2000</a:t>
            </a:r>
            <a:endParaRPr lang="en-US" altLang="en-US" sz="5200" dirty="0">
              <a:solidFill>
                <a:schemeClr val="bg1"/>
              </a:solidFill>
              <a:latin typeface="NSPCC" pitchFamily="2" charset="0"/>
            </a:endParaRPr>
          </a:p>
        </p:txBody>
      </p:sp>
      <p:sp>
        <p:nvSpPr>
          <p:cNvPr id="16393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6394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6395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6396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6397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6398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6399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6400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6401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6402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6403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16404" name="AutoShape 2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>
                <a:solidFill>
                  <a:schemeClr val="bg1"/>
                </a:solidFill>
                <a:latin typeface="NSPCC Light" panose="020F0303030202060203" pitchFamily="34" charset="0"/>
              </a:rPr>
              <a:t>How many grams in a kilogram ?</a:t>
            </a:r>
          </a:p>
        </p:txBody>
      </p:sp>
    </p:spTree>
  </p:cSld>
  <p:clrMapOvr>
    <a:masterClrMapping/>
  </p:clrMapOvr>
  <p:transition>
    <p:zoom/>
    <p:sndAc>
      <p:stSnd>
        <p:snd r:embed="rId2" name="09. Who Correc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45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45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45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45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45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45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45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45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45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45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45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45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20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17411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rgbClr val="00B0F0"/>
          </a:solidFill>
          <a:ln w="5715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17412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17413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17414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17417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7418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7419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7420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7421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7422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7423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7424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7425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7426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7427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17428" name="AutoShape 2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22" name="Rectangle 8"/>
          <p:cNvSpPr txBox="1">
            <a:spLocks noChangeArrowheads="1"/>
          </p:cNvSpPr>
          <p:nvPr/>
        </p:nvSpPr>
        <p:spPr bwMode="auto">
          <a:xfrm>
            <a:off x="800100" y="2684585"/>
            <a:ext cx="7620000" cy="396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FontTx/>
              <a:buNone/>
            </a:pPr>
            <a:r>
              <a:rPr lang="en-US" altLang="en-US" sz="4800" b="1" kern="0" baseline="10000" dirty="0">
                <a:solidFill>
                  <a:srgbClr val="FF9900"/>
                </a:solidFill>
                <a:latin typeface="NSPCC" pitchFamily="2" charset="0"/>
              </a:rPr>
              <a:t>A </a:t>
            </a:r>
            <a:r>
              <a:rPr lang="en-US" altLang="en-US" sz="5400" kern="0" dirty="0">
                <a:latin typeface="NSPCC" pitchFamily="2" charset="0"/>
              </a:rPr>
              <a:t> </a:t>
            </a:r>
            <a:r>
              <a:rPr lang="en-US" altLang="en-US" sz="5400" kern="0" dirty="0">
                <a:solidFill>
                  <a:schemeClr val="bg1"/>
                </a:solidFill>
                <a:latin typeface="NSPCC" pitchFamily="2" charset="0"/>
              </a:rPr>
              <a:t>100</a:t>
            </a:r>
          </a:p>
          <a:p>
            <a:pPr>
              <a:buFontTx/>
              <a:buNone/>
            </a:pPr>
            <a:r>
              <a:rPr lang="en-US" altLang="en-US" sz="4800" b="1" kern="0" baseline="10000" dirty="0">
                <a:solidFill>
                  <a:srgbClr val="FF9900"/>
                </a:solidFill>
                <a:latin typeface="NSPCC" pitchFamily="2" charset="0"/>
              </a:rPr>
              <a:t>B  </a:t>
            </a:r>
            <a:r>
              <a:rPr lang="en-US" altLang="en-US" sz="4800" b="1" kern="0" dirty="0">
                <a:solidFill>
                  <a:srgbClr val="FF9900"/>
                </a:solidFill>
                <a:latin typeface="NSPCC" pitchFamily="2" charset="0"/>
              </a:rPr>
              <a:t> </a:t>
            </a:r>
            <a:r>
              <a:rPr lang="en-US" altLang="en-US" sz="5400" kern="0" dirty="0">
                <a:solidFill>
                  <a:schemeClr val="bg1"/>
                </a:solidFill>
                <a:latin typeface="NSPCC" pitchFamily="2" charset="0"/>
              </a:rPr>
              <a:t>1000</a:t>
            </a:r>
            <a:endParaRPr lang="en-GB" altLang="en-US" sz="5400" kern="0" dirty="0">
              <a:solidFill>
                <a:schemeClr val="bg1"/>
              </a:solidFill>
              <a:latin typeface="NSPCC" pitchFamily="2" charset="0"/>
            </a:endParaRPr>
          </a:p>
          <a:p>
            <a:pPr>
              <a:buFontTx/>
              <a:buNone/>
            </a:pPr>
            <a:r>
              <a:rPr lang="en-US" altLang="en-US" sz="4800" b="1" kern="0" baseline="10000" dirty="0">
                <a:solidFill>
                  <a:srgbClr val="FF9900"/>
                </a:solidFill>
                <a:latin typeface="NSPCC" pitchFamily="2" charset="0"/>
              </a:rPr>
              <a:t>C </a:t>
            </a:r>
            <a:r>
              <a:rPr lang="en-US" altLang="en-US" sz="5400" kern="0" dirty="0">
                <a:latin typeface="NSPCC" pitchFamily="2" charset="0"/>
              </a:rPr>
              <a:t> </a:t>
            </a:r>
            <a:r>
              <a:rPr lang="en-US" altLang="en-US" sz="5400" kern="0" dirty="0">
                <a:solidFill>
                  <a:schemeClr val="bg1"/>
                </a:solidFill>
                <a:latin typeface="NSPCC" pitchFamily="2" charset="0"/>
              </a:rPr>
              <a:t>1,500</a:t>
            </a:r>
          </a:p>
          <a:p>
            <a:pPr>
              <a:buFontTx/>
              <a:buNone/>
            </a:pPr>
            <a:r>
              <a:rPr lang="en-US" altLang="en-US" sz="4800" b="1" kern="0" baseline="10000" dirty="0">
                <a:solidFill>
                  <a:srgbClr val="FF9900"/>
                </a:solidFill>
                <a:latin typeface="NSPCC" pitchFamily="2" charset="0"/>
              </a:rPr>
              <a:t>D </a:t>
            </a:r>
            <a:r>
              <a:rPr lang="en-US" altLang="en-US" sz="5400" kern="0" dirty="0">
                <a:latin typeface="NSPCC" pitchFamily="2" charset="0"/>
              </a:rPr>
              <a:t> </a:t>
            </a:r>
            <a:r>
              <a:rPr lang="en-US" altLang="en-US" sz="5400" kern="0" dirty="0">
                <a:solidFill>
                  <a:schemeClr val="bg1"/>
                </a:solidFill>
                <a:latin typeface="NSPCC" pitchFamily="2" charset="0"/>
              </a:rPr>
              <a:t>2000</a:t>
            </a:r>
            <a:endParaRPr lang="en-US" altLang="en-US" sz="5200" kern="0" dirty="0">
              <a:solidFill>
                <a:schemeClr val="bg1"/>
              </a:solidFill>
              <a:latin typeface="NSPCC" pitchFamily="2" charset="0"/>
            </a:endParaRPr>
          </a:p>
        </p:txBody>
      </p:sp>
      <p:sp>
        <p:nvSpPr>
          <p:cNvPr id="23" name="Title 2">
            <a:extLst>
              <a:ext uri="{FF2B5EF4-FFF2-40B4-BE49-F238E27FC236}">
                <a16:creationId xmlns:a16="http://schemas.microsoft.com/office/drawing/2014/main" id="{1EE86A05-0A52-4564-968B-A8A778F1FB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GB" sz="3200" dirty="0">
                <a:solidFill>
                  <a:schemeClr val="bg1"/>
                </a:solidFill>
                <a:latin typeface="NSPCC Light" panose="020F0303030202060203" pitchFamily="34" charset="0"/>
              </a:rPr>
              <a:t>How many grams in a kilogram ?</a:t>
            </a:r>
          </a:p>
        </p:txBody>
      </p:sp>
    </p:spTree>
  </p:cSld>
  <p:clrMapOvr>
    <a:masterClrMapping/>
  </p:clrMapOvr>
  <p:transition>
    <p:zoom/>
    <p:sndAc>
      <p:stSnd>
        <p:snd r:embed="rId2" name="Tarda.wav"/>
      </p:stSnd>
    </p:sndAc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AutoShape 2"/>
          <p:cNvSpPr>
            <a:spLocks noChangeArrowheads="1"/>
          </p:cNvSpPr>
          <p:nvPr/>
        </p:nvSpPr>
        <p:spPr bwMode="auto">
          <a:xfrm>
            <a:off x="609600" y="2514600"/>
            <a:ext cx="8001000" cy="1905000"/>
          </a:xfrm>
          <a:prstGeom prst="hexagon">
            <a:avLst>
              <a:gd name="adj" fmla="val 10267"/>
              <a:gd name="vf" fmla="val 115470"/>
            </a:avLst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GB" altLang="en-US" sz="8000">
                <a:solidFill>
                  <a:schemeClr val="bg1"/>
                </a:solidFill>
                <a:latin typeface="NSPCC" pitchFamily="2" charset="0"/>
              </a:rPr>
              <a:t>5000 points</a:t>
            </a:r>
            <a:endParaRPr lang="en-US" altLang="en-US" sz="8000">
              <a:solidFill>
                <a:schemeClr val="bg1"/>
              </a:solidFill>
              <a:latin typeface="NSPCC" pitchFamily="2" charset="0"/>
            </a:endParaRPr>
          </a:p>
        </p:txBody>
      </p:sp>
      <p:sp>
        <p:nvSpPr>
          <p:cNvPr id="18436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8437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1001941" y="779131"/>
            <a:ext cx="7008650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54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NSPCC" pitchFamily="2" charset="0"/>
              </a:rPr>
              <a:t>Fantastic! You have…</a:t>
            </a:r>
          </a:p>
        </p:txBody>
      </p:sp>
    </p:spTree>
  </p:cSld>
  <p:clrMapOvr>
    <a:masterClrMapping/>
  </p:clrMapOvr>
  <p:transition>
    <p:zoom/>
    <p:sndAc>
      <p:stSnd>
        <p:snd r:embed="rId2" name="cashreg.wav"/>
      </p:stSnd>
    </p:sndAc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AutoShape 2"/>
          <p:cNvSpPr>
            <a:spLocks noChangeArrowheads="1"/>
          </p:cNvSpPr>
          <p:nvPr/>
        </p:nvSpPr>
        <p:spPr bwMode="auto">
          <a:xfrm>
            <a:off x="609600" y="2057400"/>
            <a:ext cx="8001000" cy="2743200"/>
          </a:xfrm>
          <a:prstGeom prst="hexagon">
            <a:avLst>
              <a:gd name="adj" fmla="val 7130"/>
              <a:gd name="vf" fmla="val 115470"/>
            </a:avLst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8000" b="1" dirty="0">
                <a:solidFill>
                  <a:schemeClr val="bg1"/>
                </a:solidFill>
                <a:latin typeface="NSPCC" pitchFamily="2" charset="0"/>
              </a:rPr>
              <a:t>Question 5</a:t>
            </a:r>
          </a:p>
        </p:txBody>
      </p:sp>
      <p:sp>
        <p:nvSpPr>
          <p:cNvPr id="19460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9461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  <p:transition>
    <p:zoom/>
    <p:sndAc>
      <p:stSnd>
        <p:snd r:embed="rId2" name="drumroll.wav"/>
      </p:stSnd>
    </p:sndAc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20483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20484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20485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20486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20489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0490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0491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0492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0493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0494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0495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0496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0497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0498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0499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20500" name="AutoShape 2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29" name="Rectangle 7"/>
          <p:cNvSpPr txBox="1">
            <a:spLocks noChangeArrowheads="1"/>
          </p:cNvSpPr>
          <p:nvPr/>
        </p:nvSpPr>
        <p:spPr bwMode="auto">
          <a:xfrm>
            <a:off x="762000" y="135674"/>
            <a:ext cx="7696200" cy="2057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GB" sz="3200" kern="0" dirty="0">
                <a:solidFill>
                  <a:schemeClr val="bg1"/>
                </a:solidFill>
                <a:latin typeface="NSPCC Light" pitchFamily="34" charset="0"/>
              </a:rPr>
              <a:t>What is a diagonal line ?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F2A6E9BE-F839-4737-8C0D-098192628AE7}"/>
              </a:ext>
            </a:extLst>
          </p:cNvPr>
          <p:cNvSpPr txBox="1"/>
          <p:nvPr/>
        </p:nvSpPr>
        <p:spPr>
          <a:xfrm>
            <a:off x="787058" y="2935069"/>
            <a:ext cx="76711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>
                <a:solidFill>
                  <a:srgbClr val="FFC000"/>
                </a:solidFill>
                <a:latin typeface="NSPCC Light" pitchFamily="34" charset="0"/>
              </a:rPr>
              <a:t>A</a:t>
            </a:r>
            <a:r>
              <a:rPr lang="en-GB" sz="3600" dirty="0">
                <a:latin typeface="NSPCC Light" pitchFamily="34" charset="0"/>
              </a:rPr>
              <a:t> </a:t>
            </a:r>
            <a:r>
              <a:rPr lang="en-GB" sz="3600" dirty="0">
                <a:solidFill>
                  <a:schemeClr val="bg1"/>
                </a:solidFill>
                <a:latin typeface="NSPCC Light" pitchFamily="34" charset="0"/>
              </a:rPr>
              <a:t>A line that goes from left to right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E60888D5-49C5-4B31-899D-D307E011BD70}"/>
              </a:ext>
            </a:extLst>
          </p:cNvPr>
          <p:cNvSpPr txBox="1"/>
          <p:nvPr/>
        </p:nvSpPr>
        <p:spPr>
          <a:xfrm>
            <a:off x="785312" y="3874200"/>
            <a:ext cx="75311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>
                <a:solidFill>
                  <a:srgbClr val="FFC000"/>
                </a:solidFill>
                <a:latin typeface="NSPCC Light" pitchFamily="34" charset="0"/>
              </a:rPr>
              <a:t>B</a:t>
            </a:r>
            <a:r>
              <a:rPr lang="en-GB" sz="3600" dirty="0">
                <a:solidFill>
                  <a:srgbClr val="FFC000"/>
                </a:solidFill>
                <a:latin typeface="NSPCC Light" pitchFamily="34" charset="0"/>
              </a:rPr>
              <a:t> </a:t>
            </a:r>
            <a:r>
              <a:rPr lang="en-GB" sz="3200" dirty="0">
                <a:solidFill>
                  <a:schemeClr val="bg1"/>
                </a:solidFill>
                <a:latin typeface="NSPCC Light" pitchFamily="34" charset="0"/>
              </a:rPr>
              <a:t>A line that goes from top to bottom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B96248B5-DF4E-40CA-B9E2-7A28379F41E1}"/>
              </a:ext>
            </a:extLst>
          </p:cNvPr>
          <p:cNvSpPr txBox="1"/>
          <p:nvPr/>
        </p:nvSpPr>
        <p:spPr>
          <a:xfrm>
            <a:off x="755607" y="4858434"/>
            <a:ext cx="75608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>
                <a:solidFill>
                  <a:srgbClr val="FFC000"/>
                </a:solidFill>
                <a:latin typeface="NSPCC Light" pitchFamily="34" charset="0"/>
              </a:rPr>
              <a:t>C</a:t>
            </a:r>
            <a:r>
              <a:rPr lang="en-GB" sz="3600" dirty="0">
                <a:latin typeface="NSPCC Light" pitchFamily="34" charset="0"/>
              </a:rPr>
              <a:t> </a:t>
            </a:r>
            <a:r>
              <a:rPr lang="en-GB" sz="3600" dirty="0">
                <a:solidFill>
                  <a:schemeClr val="bg1"/>
                </a:solidFill>
                <a:latin typeface="NSPCC Light" pitchFamily="34" charset="0"/>
              </a:rPr>
              <a:t>A curved line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61A3A4E8-6F5D-4F59-8D5E-C8671CE86426}"/>
              </a:ext>
            </a:extLst>
          </p:cNvPr>
          <p:cNvSpPr txBox="1"/>
          <p:nvPr/>
        </p:nvSpPr>
        <p:spPr>
          <a:xfrm>
            <a:off x="781710" y="5794984"/>
            <a:ext cx="75347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>
                <a:solidFill>
                  <a:srgbClr val="FFC000"/>
                </a:solidFill>
                <a:latin typeface="NSPCC Light" pitchFamily="34" charset="0"/>
              </a:rPr>
              <a:t>D </a:t>
            </a:r>
            <a:r>
              <a:rPr lang="en-GB" sz="3600" dirty="0">
                <a:solidFill>
                  <a:schemeClr val="bg1"/>
                </a:solidFill>
                <a:latin typeface="NSPCC Light" pitchFamily="34" charset="0"/>
              </a:rPr>
              <a:t>A line on a slope</a:t>
            </a:r>
          </a:p>
        </p:txBody>
      </p:sp>
    </p:spTree>
  </p:cSld>
  <p:clrMapOvr>
    <a:masterClrMapping/>
  </p:clrMapOvr>
  <p:transition>
    <p:zoom/>
    <p:sndAc>
      <p:stSnd>
        <p:snd r:embed="rId2" name="09. Who Correc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28" grpId="0"/>
      <p:bldP spid="30" grpId="0"/>
      <p:bldP spid="3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609600" y="2057400"/>
            <a:ext cx="8001000" cy="2743200"/>
          </a:xfrm>
          <a:prstGeom prst="hexagon">
            <a:avLst>
              <a:gd name="adj" fmla="val 7130"/>
              <a:gd name="vf" fmla="val 115470"/>
            </a:avLst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8000" b="1" dirty="0">
                <a:solidFill>
                  <a:schemeClr val="bg1"/>
                </a:solidFill>
                <a:latin typeface="NSPCC" pitchFamily="2" charset="0"/>
              </a:rPr>
              <a:t>Question 1</a:t>
            </a:r>
          </a:p>
        </p:txBody>
      </p:sp>
      <p:sp>
        <p:nvSpPr>
          <p:cNvPr id="3076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077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  <p:transition>
    <p:zoom/>
    <p:sndAc>
      <p:stSnd>
        <p:snd r:embed="rId2" name="drumroll.wav"/>
      </p:stSnd>
    </p:sndAc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21507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21508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21509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21510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rgbClr val="00B0F0"/>
          </a:solidFill>
          <a:ln w="5715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21513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1514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1515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1516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1517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1518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1519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1520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1521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1522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1523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21524" name="AutoShape 2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29" name="Rectangle 7">
            <a:extLst>
              <a:ext uri="{FF2B5EF4-FFF2-40B4-BE49-F238E27FC236}">
                <a16:creationId xmlns:a16="http://schemas.microsoft.com/office/drawing/2014/main" id="{326DCF7E-26AB-4A37-AC18-F3E0BD024F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135674"/>
            <a:ext cx="7696200" cy="2057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GB" sz="3200" kern="0" dirty="0">
                <a:solidFill>
                  <a:schemeClr val="bg1"/>
                </a:solidFill>
                <a:latin typeface="NSPCC Light" pitchFamily="34" charset="0"/>
              </a:rPr>
              <a:t>What is a diagonal line ?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3A0F8B6E-DA2A-4CBE-B40D-2C457731BDCF}"/>
              </a:ext>
            </a:extLst>
          </p:cNvPr>
          <p:cNvSpPr txBox="1"/>
          <p:nvPr/>
        </p:nvSpPr>
        <p:spPr>
          <a:xfrm>
            <a:off x="787058" y="2935069"/>
            <a:ext cx="76711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>
                <a:solidFill>
                  <a:srgbClr val="FFC000"/>
                </a:solidFill>
                <a:latin typeface="NSPCC Light" pitchFamily="34" charset="0"/>
              </a:rPr>
              <a:t>A</a:t>
            </a:r>
            <a:r>
              <a:rPr lang="en-GB" sz="3600" dirty="0">
                <a:latin typeface="NSPCC Light" pitchFamily="34" charset="0"/>
              </a:rPr>
              <a:t> </a:t>
            </a:r>
            <a:r>
              <a:rPr lang="en-GB" sz="3600" dirty="0">
                <a:solidFill>
                  <a:schemeClr val="bg1"/>
                </a:solidFill>
                <a:latin typeface="NSPCC Light" pitchFamily="34" charset="0"/>
              </a:rPr>
              <a:t>A line that goes from left to right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35E1A908-FD30-4829-8516-9CA8303FCD0A}"/>
              </a:ext>
            </a:extLst>
          </p:cNvPr>
          <p:cNvSpPr txBox="1"/>
          <p:nvPr/>
        </p:nvSpPr>
        <p:spPr>
          <a:xfrm>
            <a:off x="785312" y="3874200"/>
            <a:ext cx="75311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>
                <a:solidFill>
                  <a:srgbClr val="FFC000"/>
                </a:solidFill>
                <a:latin typeface="NSPCC Light" pitchFamily="34" charset="0"/>
              </a:rPr>
              <a:t>B </a:t>
            </a:r>
            <a:r>
              <a:rPr lang="en-GB" sz="3200" dirty="0">
                <a:solidFill>
                  <a:schemeClr val="bg1"/>
                </a:solidFill>
                <a:latin typeface="NSPCC Light" pitchFamily="34" charset="0"/>
              </a:rPr>
              <a:t>A line that goes from top to bottom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6391DBD1-0A0D-468E-88DD-9B105FEE34DC}"/>
              </a:ext>
            </a:extLst>
          </p:cNvPr>
          <p:cNvSpPr txBox="1"/>
          <p:nvPr/>
        </p:nvSpPr>
        <p:spPr>
          <a:xfrm>
            <a:off x="755607" y="4858434"/>
            <a:ext cx="75608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>
                <a:solidFill>
                  <a:srgbClr val="FFC000"/>
                </a:solidFill>
                <a:latin typeface="NSPCC Light" pitchFamily="34" charset="0"/>
              </a:rPr>
              <a:t>C</a:t>
            </a:r>
            <a:r>
              <a:rPr lang="en-GB" sz="3600" dirty="0">
                <a:latin typeface="NSPCC Light" pitchFamily="34" charset="0"/>
              </a:rPr>
              <a:t> </a:t>
            </a:r>
            <a:r>
              <a:rPr lang="en-GB" sz="3600" dirty="0">
                <a:solidFill>
                  <a:schemeClr val="bg1"/>
                </a:solidFill>
                <a:latin typeface="NSPCC Light" pitchFamily="34" charset="0"/>
              </a:rPr>
              <a:t>A curved line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504AB5C8-1C4F-401B-BC2E-E4CD79242C4F}"/>
              </a:ext>
            </a:extLst>
          </p:cNvPr>
          <p:cNvSpPr txBox="1"/>
          <p:nvPr/>
        </p:nvSpPr>
        <p:spPr>
          <a:xfrm>
            <a:off x="781710" y="5794984"/>
            <a:ext cx="75347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>
                <a:solidFill>
                  <a:srgbClr val="FFC000"/>
                </a:solidFill>
                <a:latin typeface="NSPCC Light" pitchFamily="34" charset="0"/>
              </a:rPr>
              <a:t>D</a:t>
            </a:r>
            <a:r>
              <a:rPr lang="en-GB" sz="3600" dirty="0">
                <a:latin typeface="NSPCC Light" pitchFamily="34" charset="0"/>
              </a:rPr>
              <a:t> </a:t>
            </a:r>
            <a:r>
              <a:rPr lang="en-GB" sz="3600" dirty="0">
                <a:solidFill>
                  <a:schemeClr val="bg1"/>
                </a:solidFill>
                <a:latin typeface="NSPCC Light" pitchFamily="34" charset="0"/>
              </a:rPr>
              <a:t>A line on a slope</a:t>
            </a:r>
          </a:p>
        </p:txBody>
      </p:sp>
    </p:spTree>
  </p:cSld>
  <p:clrMapOvr>
    <a:masterClrMapping/>
  </p:clrMapOvr>
  <p:transition>
    <p:zoom/>
    <p:sndAc>
      <p:stSnd>
        <p:snd r:embed="rId2" name="Tarda.wav"/>
      </p:stSnd>
    </p:sndAc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AutoShape 2"/>
          <p:cNvSpPr>
            <a:spLocks noChangeArrowheads="1"/>
          </p:cNvSpPr>
          <p:nvPr/>
        </p:nvSpPr>
        <p:spPr bwMode="auto">
          <a:xfrm>
            <a:off x="609600" y="2514600"/>
            <a:ext cx="8001000" cy="1905000"/>
          </a:xfrm>
          <a:prstGeom prst="hexagon">
            <a:avLst>
              <a:gd name="adj" fmla="val 10267"/>
              <a:gd name="vf" fmla="val 115470"/>
            </a:avLst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GB" altLang="en-US" sz="8000">
                <a:solidFill>
                  <a:schemeClr val="bg1"/>
                </a:solidFill>
                <a:latin typeface="NSPCC" pitchFamily="2" charset="0"/>
              </a:rPr>
              <a:t>10 000 points</a:t>
            </a:r>
            <a:endParaRPr lang="en-US" altLang="en-US" sz="8000">
              <a:solidFill>
                <a:schemeClr val="bg1"/>
              </a:solidFill>
              <a:latin typeface="NSPCC" pitchFamily="2" charset="0"/>
            </a:endParaRPr>
          </a:p>
        </p:txBody>
      </p:sp>
      <p:sp>
        <p:nvSpPr>
          <p:cNvPr id="22532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2533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1251207" y="779131"/>
            <a:ext cx="6510117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54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NSPCC" pitchFamily="2" charset="0"/>
              </a:rPr>
              <a:t>Brilliant! You have…</a:t>
            </a:r>
          </a:p>
        </p:txBody>
      </p:sp>
    </p:spTree>
  </p:cSld>
  <p:clrMapOvr>
    <a:masterClrMapping/>
  </p:clrMapOvr>
  <p:transition>
    <p:zoom/>
    <p:sndAc>
      <p:stSnd>
        <p:snd r:embed="rId2" name="cashreg.wav"/>
      </p:stSnd>
    </p:sndAc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AutoShape 2"/>
          <p:cNvSpPr>
            <a:spLocks noChangeArrowheads="1"/>
          </p:cNvSpPr>
          <p:nvPr/>
        </p:nvSpPr>
        <p:spPr bwMode="auto">
          <a:xfrm>
            <a:off x="609600" y="2057400"/>
            <a:ext cx="8001000" cy="2743200"/>
          </a:xfrm>
          <a:prstGeom prst="hexagon">
            <a:avLst>
              <a:gd name="adj" fmla="val 7130"/>
              <a:gd name="vf" fmla="val 115470"/>
            </a:avLst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8000" b="1" dirty="0">
                <a:solidFill>
                  <a:schemeClr val="bg1"/>
                </a:solidFill>
                <a:latin typeface="NSPCC" pitchFamily="2" charset="0"/>
              </a:rPr>
              <a:t>Question 6</a:t>
            </a:r>
          </a:p>
        </p:txBody>
      </p:sp>
      <p:sp>
        <p:nvSpPr>
          <p:cNvPr id="23556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3557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  <p:transition>
    <p:zoom/>
    <p:sndAc>
      <p:stSnd>
        <p:snd r:embed="rId2" name="drumroll.wav"/>
      </p:stSnd>
    </p:sndAc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24579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24580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24581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24582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24583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533400"/>
            <a:ext cx="7696200" cy="2057400"/>
          </a:xfrm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</a:extLst>
        </p:spPr>
        <p:txBody>
          <a:bodyPr/>
          <a:lstStyle/>
          <a:p>
            <a:br>
              <a:rPr lang="en-US" sz="3200" dirty="0">
                <a:solidFill>
                  <a:schemeClr val="bg1"/>
                </a:solidFill>
                <a:latin typeface="NSPCC" pitchFamily="2" charset="0"/>
              </a:rPr>
            </a:br>
            <a:r>
              <a:rPr lang="en-GB" sz="3200" dirty="0">
                <a:solidFill>
                  <a:schemeClr val="bg1"/>
                </a:solidFill>
                <a:latin typeface="NSPCC Light" pitchFamily="34" charset="0"/>
              </a:rPr>
              <a:t>Daisy called Childline at 4pm. The call lasted 15 minutes. She then called again for another 25 minutes. How many minutes did both calls last</a:t>
            </a:r>
            <a:r>
              <a:rPr lang="en-GB" sz="3200" b="1" dirty="0">
                <a:solidFill>
                  <a:schemeClr val="bg1"/>
                </a:solidFill>
                <a:latin typeface="NSPCC Light" pitchFamily="34" charset="0"/>
              </a:rPr>
              <a:t>?</a:t>
            </a:r>
            <a:br>
              <a:rPr lang="en-GB" sz="3200" dirty="0"/>
            </a:br>
            <a:br>
              <a:rPr lang="en-GB" sz="3200" dirty="0">
                <a:solidFill>
                  <a:schemeClr val="bg1"/>
                </a:solidFill>
                <a:latin typeface="NSPCC" pitchFamily="2" charset="0"/>
              </a:rPr>
            </a:br>
            <a:endParaRPr lang="en-US" altLang="en-US" sz="3200" dirty="0">
              <a:solidFill>
                <a:schemeClr val="bg1"/>
              </a:solidFill>
              <a:latin typeface="NSPCC" pitchFamily="2" charset="0"/>
            </a:endParaRPr>
          </a:p>
        </p:txBody>
      </p:sp>
      <p:sp>
        <p:nvSpPr>
          <p:cNvPr id="64520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00100" y="2747428"/>
            <a:ext cx="7620000" cy="3962400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66FF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None/>
            </a:pPr>
            <a:r>
              <a:rPr lang="en-US" altLang="en-US" sz="4800" b="1" baseline="10000" dirty="0">
                <a:solidFill>
                  <a:srgbClr val="FF9900"/>
                </a:solidFill>
                <a:latin typeface="NSPCC" pitchFamily="2" charset="0"/>
              </a:rPr>
              <a:t>A   </a:t>
            </a:r>
            <a:r>
              <a:rPr lang="en-US" altLang="en-US" sz="5400" dirty="0">
                <a:solidFill>
                  <a:schemeClr val="bg1"/>
                </a:solidFill>
                <a:latin typeface="NSPCC" pitchFamily="2" charset="0"/>
              </a:rPr>
              <a:t>30 minutes</a:t>
            </a:r>
          </a:p>
          <a:p>
            <a:pPr>
              <a:buNone/>
            </a:pPr>
            <a:r>
              <a:rPr lang="en-US" altLang="en-US" sz="4800" b="1" baseline="10000" dirty="0">
                <a:solidFill>
                  <a:srgbClr val="FF9900"/>
                </a:solidFill>
                <a:latin typeface="NSPCC" pitchFamily="2" charset="0"/>
              </a:rPr>
              <a:t>B </a:t>
            </a:r>
            <a:r>
              <a:rPr lang="en-US" altLang="en-US" sz="5400" dirty="0">
                <a:latin typeface="NSPCC" pitchFamily="2" charset="0"/>
              </a:rPr>
              <a:t> </a:t>
            </a:r>
            <a:r>
              <a:rPr lang="en-US" altLang="en-US" sz="5400" dirty="0">
                <a:solidFill>
                  <a:schemeClr val="bg1"/>
                </a:solidFill>
                <a:latin typeface="NSPCC" pitchFamily="2" charset="0"/>
              </a:rPr>
              <a:t>35 minutes</a:t>
            </a:r>
          </a:p>
          <a:p>
            <a:pPr eaLnBrk="1" hangingPunct="1">
              <a:buFontTx/>
              <a:buNone/>
            </a:pPr>
            <a:r>
              <a:rPr lang="en-US" altLang="en-US" sz="4800" b="1" baseline="10000" dirty="0">
                <a:solidFill>
                  <a:srgbClr val="FF9900"/>
                </a:solidFill>
                <a:latin typeface="NSPCC" pitchFamily="2" charset="0"/>
              </a:rPr>
              <a:t>C </a:t>
            </a:r>
            <a:r>
              <a:rPr lang="en-US" altLang="en-US" sz="5400" dirty="0">
                <a:latin typeface="NSPCC" pitchFamily="2" charset="0"/>
              </a:rPr>
              <a:t> </a:t>
            </a:r>
            <a:r>
              <a:rPr lang="en-US" altLang="en-US" sz="5400" dirty="0">
                <a:solidFill>
                  <a:schemeClr val="bg1"/>
                </a:solidFill>
                <a:latin typeface="NSPCC" pitchFamily="2" charset="0"/>
              </a:rPr>
              <a:t>40 minutes</a:t>
            </a:r>
          </a:p>
          <a:p>
            <a:pPr>
              <a:buNone/>
            </a:pPr>
            <a:r>
              <a:rPr lang="en-US" altLang="en-US" sz="4800" b="1" baseline="10000" dirty="0">
                <a:solidFill>
                  <a:srgbClr val="FF9900"/>
                </a:solidFill>
                <a:latin typeface="NSPCC" pitchFamily="2" charset="0"/>
              </a:rPr>
              <a:t>D </a:t>
            </a:r>
            <a:r>
              <a:rPr lang="en-US" altLang="en-US" sz="5400" dirty="0">
                <a:latin typeface="NSPCC" pitchFamily="2" charset="0"/>
              </a:rPr>
              <a:t> </a:t>
            </a:r>
            <a:r>
              <a:rPr lang="en-US" altLang="en-US" sz="5400" dirty="0">
                <a:solidFill>
                  <a:schemeClr val="bg1"/>
                </a:solidFill>
                <a:latin typeface="NSPCC" pitchFamily="2" charset="0"/>
              </a:rPr>
              <a:t>60 minutes</a:t>
            </a:r>
          </a:p>
          <a:p>
            <a:pPr eaLnBrk="1" hangingPunct="1">
              <a:buFontTx/>
              <a:buNone/>
            </a:pPr>
            <a:endParaRPr lang="en-US" altLang="en-US" sz="5400" dirty="0">
              <a:solidFill>
                <a:schemeClr val="bg1"/>
              </a:solidFill>
              <a:latin typeface="NSPCC" pitchFamily="2" charset="0"/>
            </a:endParaRPr>
          </a:p>
        </p:txBody>
      </p:sp>
      <p:sp>
        <p:nvSpPr>
          <p:cNvPr id="24585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4586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4587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4588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4589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4590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4591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4592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4593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4594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4595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24596" name="AutoShape 2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</p:spTree>
  </p:cSld>
  <p:clrMapOvr>
    <a:masterClrMapping/>
  </p:clrMapOvr>
  <p:transition>
    <p:zoom/>
    <p:sndAc>
      <p:stSnd>
        <p:snd r:embed="rId2" name="09. Who Correc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45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45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45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45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45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45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45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45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20" grpId="0" build="p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25603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25604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rgbClr val="00B0F0"/>
          </a:solidFill>
          <a:ln w="5715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25605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25606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25609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5610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5611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5612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5613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5614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5615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5616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5617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5618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5619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25620" name="AutoShape 2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22" name="Rectangle 8"/>
          <p:cNvSpPr txBox="1">
            <a:spLocks noChangeArrowheads="1"/>
          </p:cNvSpPr>
          <p:nvPr/>
        </p:nvSpPr>
        <p:spPr bwMode="auto">
          <a:xfrm>
            <a:off x="800100" y="2747428"/>
            <a:ext cx="7620000" cy="396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6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None/>
            </a:pPr>
            <a:r>
              <a:rPr lang="en-US" altLang="en-US" sz="4800" b="1" kern="0" baseline="10000" dirty="0">
                <a:solidFill>
                  <a:srgbClr val="FF9900"/>
                </a:solidFill>
                <a:latin typeface="NSPCC" pitchFamily="2" charset="0"/>
              </a:rPr>
              <a:t>A   </a:t>
            </a:r>
            <a:r>
              <a:rPr lang="en-US" altLang="en-US" sz="5400" dirty="0">
                <a:solidFill>
                  <a:schemeClr val="bg1"/>
                </a:solidFill>
                <a:latin typeface="NSPCC" pitchFamily="2" charset="0"/>
              </a:rPr>
              <a:t>30 minutes</a:t>
            </a:r>
          </a:p>
          <a:p>
            <a:pPr>
              <a:buNone/>
            </a:pPr>
            <a:r>
              <a:rPr lang="en-US" altLang="en-US" sz="4800" b="1" baseline="10000" dirty="0">
                <a:solidFill>
                  <a:srgbClr val="FF9900"/>
                </a:solidFill>
                <a:latin typeface="NSPCC" pitchFamily="2" charset="0"/>
              </a:rPr>
              <a:t>B </a:t>
            </a:r>
            <a:r>
              <a:rPr lang="en-US" altLang="en-US" sz="5400" dirty="0">
                <a:latin typeface="NSPCC" pitchFamily="2" charset="0"/>
              </a:rPr>
              <a:t> </a:t>
            </a:r>
            <a:r>
              <a:rPr lang="en-US" altLang="en-US" sz="5400" dirty="0">
                <a:solidFill>
                  <a:schemeClr val="bg1"/>
                </a:solidFill>
                <a:latin typeface="NSPCC" pitchFamily="2" charset="0"/>
              </a:rPr>
              <a:t>35 minutes</a:t>
            </a:r>
          </a:p>
          <a:p>
            <a:pPr>
              <a:buNone/>
            </a:pPr>
            <a:r>
              <a:rPr lang="en-US" altLang="en-US" sz="4800" b="1" baseline="10000" dirty="0">
                <a:solidFill>
                  <a:srgbClr val="FF9900"/>
                </a:solidFill>
                <a:latin typeface="NSPCC" pitchFamily="2" charset="0"/>
              </a:rPr>
              <a:t>C </a:t>
            </a:r>
            <a:r>
              <a:rPr lang="en-US" altLang="en-US" sz="5400" dirty="0">
                <a:latin typeface="NSPCC" pitchFamily="2" charset="0"/>
              </a:rPr>
              <a:t> </a:t>
            </a:r>
            <a:r>
              <a:rPr lang="en-US" altLang="en-US" sz="5400" dirty="0">
                <a:solidFill>
                  <a:schemeClr val="bg1"/>
                </a:solidFill>
                <a:latin typeface="NSPCC" pitchFamily="2" charset="0"/>
              </a:rPr>
              <a:t>40 minutes</a:t>
            </a:r>
          </a:p>
          <a:p>
            <a:pPr>
              <a:buNone/>
            </a:pPr>
            <a:r>
              <a:rPr lang="en-US" altLang="en-US" sz="4800" b="1" baseline="10000" dirty="0">
                <a:solidFill>
                  <a:srgbClr val="FF9900"/>
                </a:solidFill>
                <a:latin typeface="NSPCC" pitchFamily="2" charset="0"/>
              </a:rPr>
              <a:t>D </a:t>
            </a:r>
            <a:r>
              <a:rPr lang="en-US" altLang="en-US" sz="5400" dirty="0">
                <a:latin typeface="NSPCC" pitchFamily="2" charset="0"/>
              </a:rPr>
              <a:t> </a:t>
            </a:r>
            <a:r>
              <a:rPr lang="en-US" altLang="en-US" sz="5400" dirty="0">
                <a:solidFill>
                  <a:schemeClr val="bg1"/>
                </a:solidFill>
                <a:latin typeface="NSPCC" pitchFamily="2" charset="0"/>
              </a:rPr>
              <a:t>60 minutes</a:t>
            </a:r>
            <a:endParaRPr lang="en-US" altLang="en-US" sz="5400" kern="0" dirty="0">
              <a:solidFill>
                <a:schemeClr val="bg1"/>
              </a:solidFill>
              <a:latin typeface="NSPCC" pitchFamily="2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3" name="Rectangle 7">
            <a:extLst>
              <a:ext uri="{FF2B5EF4-FFF2-40B4-BE49-F238E27FC236}">
                <a16:creationId xmlns:a16="http://schemas.microsoft.com/office/drawing/2014/main" id="{D995D742-E393-4DF3-9F36-8FC518F229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533400"/>
            <a:ext cx="7696200" cy="2057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br>
              <a:rPr lang="en-US" sz="3200" kern="0">
                <a:solidFill>
                  <a:schemeClr val="bg1"/>
                </a:solidFill>
                <a:latin typeface="NSPCC" pitchFamily="2" charset="0"/>
              </a:rPr>
            </a:br>
            <a:r>
              <a:rPr lang="en-GB" sz="3200" kern="0">
                <a:solidFill>
                  <a:schemeClr val="bg1"/>
                </a:solidFill>
                <a:latin typeface="NSPCC Light" pitchFamily="34" charset="0"/>
              </a:rPr>
              <a:t>Daisy called Childline at 4pm. The call lasted 15 minutes. She then called again for another 25 minutes. How many minutes did both calls last</a:t>
            </a:r>
            <a:r>
              <a:rPr lang="en-GB" sz="3200" b="1" kern="0">
                <a:solidFill>
                  <a:schemeClr val="bg1"/>
                </a:solidFill>
                <a:latin typeface="NSPCC Light" pitchFamily="34" charset="0"/>
              </a:rPr>
              <a:t>?</a:t>
            </a:r>
            <a:br>
              <a:rPr lang="en-GB" sz="3200" kern="0"/>
            </a:br>
            <a:br>
              <a:rPr lang="en-GB" sz="3200" kern="0">
                <a:solidFill>
                  <a:schemeClr val="bg1"/>
                </a:solidFill>
                <a:latin typeface="NSPCC" pitchFamily="2" charset="0"/>
              </a:rPr>
            </a:br>
            <a:endParaRPr lang="en-US" altLang="en-US" sz="3200" kern="0" dirty="0">
              <a:solidFill>
                <a:schemeClr val="bg1"/>
              </a:solidFill>
              <a:latin typeface="NSPCC" pitchFamily="2" charset="0"/>
            </a:endParaRPr>
          </a:p>
        </p:txBody>
      </p:sp>
    </p:spTree>
  </p:cSld>
  <p:clrMapOvr>
    <a:masterClrMapping/>
  </p:clrMapOvr>
  <p:transition>
    <p:zoom/>
    <p:sndAc>
      <p:stSnd>
        <p:snd r:embed="rId2" name="Tarda.wav"/>
      </p:stSnd>
    </p:sndAc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AutoShape 2"/>
          <p:cNvSpPr>
            <a:spLocks noChangeArrowheads="1"/>
          </p:cNvSpPr>
          <p:nvPr/>
        </p:nvSpPr>
        <p:spPr bwMode="auto">
          <a:xfrm>
            <a:off x="609600" y="2514600"/>
            <a:ext cx="8001000" cy="1905000"/>
          </a:xfrm>
          <a:prstGeom prst="hexagon">
            <a:avLst>
              <a:gd name="adj" fmla="val 10267"/>
              <a:gd name="vf" fmla="val 115470"/>
            </a:avLst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468313" y="2781300"/>
            <a:ext cx="7772400" cy="1143000"/>
          </a:xfrm>
        </p:spPr>
        <p:txBody>
          <a:bodyPr/>
          <a:lstStyle/>
          <a:p>
            <a:pPr eaLnBrk="1" hangingPunct="1"/>
            <a:r>
              <a:rPr lang="en-GB" altLang="en-US" sz="8000" dirty="0">
                <a:solidFill>
                  <a:schemeClr val="bg1"/>
                </a:solidFill>
                <a:latin typeface="NSPCC" pitchFamily="2" charset="0"/>
              </a:rPr>
              <a:t>20 000 points</a:t>
            </a:r>
            <a:endParaRPr lang="en-US" altLang="en-US" sz="8000" dirty="0">
              <a:solidFill>
                <a:schemeClr val="bg1"/>
              </a:solidFill>
              <a:latin typeface="NSPCC" pitchFamily="2" charset="0"/>
            </a:endParaRPr>
          </a:p>
        </p:txBody>
      </p:sp>
      <p:sp>
        <p:nvSpPr>
          <p:cNvPr id="26628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6629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1034005" y="476672"/>
            <a:ext cx="6944530" cy="175432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54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NSPCC" pitchFamily="2" charset="0"/>
              </a:rPr>
              <a:t>You’re half way there</a:t>
            </a:r>
          </a:p>
          <a:p>
            <a:pPr algn="ctr">
              <a:defRPr/>
            </a:pPr>
            <a:r>
              <a:rPr lang="en-US" sz="54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NSPCC" pitchFamily="2" charset="0"/>
              </a:rPr>
              <a:t>now! You have…</a:t>
            </a:r>
          </a:p>
        </p:txBody>
      </p:sp>
    </p:spTree>
  </p:cSld>
  <p:clrMapOvr>
    <a:masterClrMapping/>
  </p:clrMapOvr>
  <p:transition>
    <p:zoom/>
    <p:sndAc>
      <p:stSnd>
        <p:snd r:embed="rId2" name="cashreg.wav"/>
      </p:stSnd>
    </p:sndAc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AutoShape 2"/>
          <p:cNvSpPr>
            <a:spLocks noChangeArrowheads="1"/>
          </p:cNvSpPr>
          <p:nvPr/>
        </p:nvSpPr>
        <p:spPr bwMode="auto">
          <a:xfrm>
            <a:off x="609600" y="2057400"/>
            <a:ext cx="8001000" cy="2743200"/>
          </a:xfrm>
          <a:prstGeom prst="hexagon">
            <a:avLst>
              <a:gd name="adj" fmla="val 7130"/>
              <a:gd name="vf" fmla="val 115470"/>
            </a:avLst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8000" b="1" dirty="0">
                <a:solidFill>
                  <a:schemeClr val="bg1"/>
                </a:solidFill>
                <a:latin typeface="NSPCC" pitchFamily="2" charset="0"/>
              </a:rPr>
              <a:t>Question 7</a:t>
            </a:r>
          </a:p>
        </p:txBody>
      </p:sp>
      <p:sp>
        <p:nvSpPr>
          <p:cNvPr id="27652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7653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  <p:transition>
    <p:zoom/>
    <p:sndAc>
      <p:stSnd>
        <p:snd r:embed="rId2" name="drumroll.wav"/>
      </p:stSnd>
    </p:sndAc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28675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28676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28677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28678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28679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</a:extLst>
        </p:spPr>
        <p:txBody>
          <a:bodyPr/>
          <a:lstStyle/>
          <a:p>
            <a:br>
              <a:rPr lang="en-US" sz="3200" dirty="0">
                <a:solidFill>
                  <a:schemeClr val="bg1"/>
                </a:solidFill>
                <a:latin typeface="NSPCC Light" pitchFamily="34" charset="0"/>
              </a:rPr>
            </a:br>
            <a:r>
              <a:rPr lang="en-GB" sz="3200" dirty="0">
                <a:solidFill>
                  <a:schemeClr val="bg1"/>
                </a:solidFill>
                <a:latin typeface="NSPCC Light" pitchFamily="34" charset="0"/>
              </a:rPr>
              <a:t>If there are 30 minutes in half an hour, how many minutes are in 2 hours 45 minutes?</a:t>
            </a:r>
            <a:br>
              <a:rPr lang="en-GB" sz="3200" dirty="0">
                <a:latin typeface="NSPCC Light" pitchFamily="34" charset="0"/>
              </a:rPr>
            </a:br>
            <a:br>
              <a:rPr lang="en-GB" sz="3200" b="1" dirty="0">
                <a:solidFill>
                  <a:schemeClr val="bg1"/>
                </a:solidFill>
                <a:latin typeface="NSPCC Light" pitchFamily="34" charset="0"/>
              </a:rPr>
            </a:br>
            <a:endParaRPr lang="en-US" altLang="en-US" sz="3200" b="1" dirty="0">
              <a:solidFill>
                <a:schemeClr val="bg1"/>
              </a:solidFill>
              <a:latin typeface="NSPCC Light" pitchFamily="34" charset="0"/>
            </a:endParaRPr>
          </a:p>
        </p:txBody>
      </p:sp>
      <p:sp>
        <p:nvSpPr>
          <p:cNvPr id="64520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66FF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None/>
            </a:pPr>
            <a:r>
              <a:rPr lang="en-US" altLang="en-US" sz="4800" b="1" baseline="10000" dirty="0">
                <a:solidFill>
                  <a:srgbClr val="FF9900"/>
                </a:solidFill>
                <a:latin typeface="NSPCC" pitchFamily="2" charset="0"/>
              </a:rPr>
              <a:t>A </a:t>
            </a:r>
            <a:r>
              <a:rPr lang="en-US" altLang="en-US" sz="5400" dirty="0">
                <a:latin typeface="NSPCC" pitchFamily="2" charset="0"/>
              </a:rPr>
              <a:t> </a:t>
            </a:r>
            <a:r>
              <a:rPr lang="en-US" altLang="en-US" sz="5400" dirty="0">
                <a:solidFill>
                  <a:schemeClr val="bg1"/>
                </a:solidFill>
                <a:latin typeface="NSPCC" pitchFamily="2" charset="0"/>
              </a:rPr>
              <a:t>95 minutes</a:t>
            </a:r>
          </a:p>
          <a:p>
            <a:pPr>
              <a:buNone/>
            </a:pPr>
            <a:r>
              <a:rPr lang="en-US" altLang="en-US" sz="4800" b="1" baseline="10000" dirty="0">
                <a:solidFill>
                  <a:srgbClr val="FF9900"/>
                </a:solidFill>
                <a:latin typeface="NSPCC" pitchFamily="2" charset="0"/>
              </a:rPr>
              <a:t>B </a:t>
            </a:r>
            <a:r>
              <a:rPr lang="en-US" altLang="en-US" sz="5400" dirty="0">
                <a:latin typeface="NSPCC" pitchFamily="2" charset="0"/>
              </a:rPr>
              <a:t> </a:t>
            </a:r>
            <a:r>
              <a:rPr lang="en-US" altLang="en-US" sz="5400" dirty="0">
                <a:solidFill>
                  <a:schemeClr val="bg1"/>
                </a:solidFill>
                <a:latin typeface="NSPCC" pitchFamily="2" charset="0"/>
              </a:rPr>
              <a:t>115 minutes</a:t>
            </a:r>
          </a:p>
          <a:p>
            <a:pPr>
              <a:buNone/>
            </a:pPr>
            <a:r>
              <a:rPr lang="en-US" altLang="en-US" sz="4800" b="1" baseline="10000" dirty="0">
                <a:solidFill>
                  <a:srgbClr val="FF9900"/>
                </a:solidFill>
                <a:latin typeface="NSPCC" pitchFamily="2" charset="0"/>
              </a:rPr>
              <a:t>C </a:t>
            </a:r>
            <a:r>
              <a:rPr lang="en-US" altLang="en-US" sz="5400" dirty="0">
                <a:latin typeface="NSPCC" pitchFamily="2" charset="0"/>
              </a:rPr>
              <a:t> </a:t>
            </a:r>
            <a:r>
              <a:rPr lang="en-US" altLang="en-US" sz="5400" dirty="0">
                <a:solidFill>
                  <a:schemeClr val="bg1"/>
                </a:solidFill>
                <a:latin typeface="NSPCC" pitchFamily="2" charset="0"/>
              </a:rPr>
              <a:t>110 minutes</a:t>
            </a:r>
          </a:p>
          <a:p>
            <a:pPr eaLnBrk="1" hangingPunct="1">
              <a:buFontTx/>
              <a:buNone/>
            </a:pPr>
            <a:r>
              <a:rPr lang="en-US" altLang="en-US" sz="4800" b="1" baseline="10000" dirty="0">
                <a:solidFill>
                  <a:srgbClr val="FF9900"/>
                </a:solidFill>
                <a:latin typeface="NSPCC" pitchFamily="2" charset="0"/>
              </a:rPr>
              <a:t>D </a:t>
            </a:r>
            <a:r>
              <a:rPr lang="en-US" altLang="en-US" sz="5400" dirty="0">
                <a:latin typeface="NSPCC" pitchFamily="2" charset="0"/>
              </a:rPr>
              <a:t> </a:t>
            </a:r>
            <a:r>
              <a:rPr lang="en-US" altLang="en-US" sz="5400" dirty="0">
                <a:solidFill>
                  <a:schemeClr val="bg1"/>
                </a:solidFill>
                <a:latin typeface="NSPCC" pitchFamily="2" charset="0"/>
              </a:rPr>
              <a:t>165 minutes</a:t>
            </a:r>
          </a:p>
        </p:txBody>
      </p:sp>
      <p:sp>
        <p:nvSpPr>
          <p:cNvPr id="28681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8682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8683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8684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8685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8686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8687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8688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8689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8690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8691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28692" name="AutoShape 2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</p:spTree>
  </p:cSld>
  <p:clrMapOvr>
    <a:masterClrMapping/>
  </p:clrMapOvr>
  <p:transition>
    <p:zoom/>
    <p:sndAc>
      <p:stSnd>
        <p:snd r:embed="rId2" name="09. Who Correc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45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45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45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45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45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45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45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45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20" grpId="0" build="p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29699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29700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29701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29702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rgbClr val="00B0F0"/>
          </a:solidFill>
          <a:ln w="5715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29705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9706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9707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9708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9709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9710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9711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9712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9713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9714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9715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29716" name="AutoShape 2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22" name="Rectangle 8"/>
          <p:cNvSpPr txBox="1">
            <a:spLocks noChangeArrowheads="1"/>
          </p:cNvSpPr>
          <p:nvPr/>
        </p:nvSpPr>
        <p:spPr bwMode="auto">
          <a:xfrm>
            <a:off x="838200" y="2667000"/>
            <a:ext cx="7620000" cy="396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6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None/>
            </a:pPr>
            <a:r>
              <a:rPr lang="en-US" altLang="en-US" sz="4800" b="1" kern="0" baseline="10000" dirty="0">
                <a:solidFill>
                  <a:srgbClr val="FF9900"/>
                </a:solidFill>
                <a:latin typeface="NSPCC" pitchFamily="2" charset="0"/>
              </a:rPr>
              <a:t>A </a:t>
            </a:r>
            <a:r>
              <a:rPr lang="en-US" altLang="en-US" sz="5400" kern="0" dirty="0">
                <a:latin typeface="NSPCC" pitchFamily="2" charset="0"/>
              </a:rPr>
              <a:t> </a:t>
            </a:r>
            <a:r>
              <a:rPr lang="en-US" altLang="en-US" sz="5400" kern="0" dirty="0">
                <a:solidFill>
                  <a:schemeClr val="bg1"/>
                </a:solidFill>
                <a:latin typeface="NSPCC" pitchFamily="2" charset="0"/>
              </a:rPr>
              <a:t>95</a:t>
            </a:r>
            <a:r>
              <a:rPr lang="en-US" altLang="en-US" sz="5400" dirty="0">
                <a:solidFill>
                  <a:schemeClr val="bg1"/>
                </a:solidFill>
                <a:latin typeface="NSPCC" pitchFamily="2" charset="0"/>
              </a:rPr>
              <a:t> minutes</a:t>
            </a:r>
          </a:p>
          <a:p>
            <a:pPr>
              <a:buNone/>
            </a:pPr>
            <a:r>
              <a:rPr lang="en-US" altLang="en-US" sz="4800" b="1" baseline="10000" dirty="0">
                <a:solidFill>
                  <a:srgbClr val="FF9900"/>
                </a:solidFill>
                <a:latin typeface="NSPCC" pitchFamily="2" charset="0"/>
              </a:rPr>
              <a:t>B </a:t>
            </a:r>
            <a:r>
              <a:rPr lang="en-US" altLang="en-US" sz="5400" dirty="0">
                <a:latin typeface="NSPCC" pitchFamily="2" charset="0"/>
              </a:rPr>
              <a:t> </a:t>
            </a:r>
            <a:r>
              <a:rPr lang="en-US" altLang="en-US" sz="5400" dirty="0">
                <a:solidFill>
                  <a:schemeClr val="bg1"/>
                </a:solidFill>
                <a:latin typeface="NSPCC" pitchFamily="2" charset="0"/>
              </a:rPr>
              <a:t>115 minutes</a:t>
            </a:r>
          </a:p>
          <a:p>
            <a:pPr>
              <a:buNone/>
            </a:pPr>
            <a:r>
              <a:rPr lang="en-US" altLang="en-US" sz="4800" b="1" baseline="10000" dirty="0">
                <a:solidFill>
                  <a:srgbClr val="FF9900"/>
                </a:solidFill>
                <a:latin typeface="NSPCC" pitchFamily="2" charset="0"/>
              </a:rPr>
              <a:t>C </a:t>
            </a:r>
            <a:r>
              <a:rPr lang="en-US" altLang="en-US" sz="5400" dirty="0">
                <a:latin typeface="NSPCC" pitchFamily="2" charset="0"/>
              </a:rPr>
              <a:t> </a:t>
            </a:r>
            <a:r>
              <a:rPr lang="en-US" altLang="en-US" sz="5400" dirty="0">
                <a:solidFill>
                  <a:schemeClr val="bg1"/>
                </a:solidFill>
                <a:latin typeface="NSPCC" pitchFamily="2" charset="0"/>
              </a:rPr>
              <a:t>110 minutes</a:t>
            </a:r>
          </a:p>
          <a:p>
            <a:pPr>
              <a:buNone/>
            </a:pPr>
            <a:r>
              <a:rPr lang="en-US" altLang="en-US" sz="4800" b="1" baseline="10000" dirty="0">
                <a:solidFill>
                  <a:srgbClr val="FF9900"/>
                </a:solidFill>
                <a:latin typeface="NSPCC" pitchFamily="2" charset="0"/>
              </a:rPr>
              <a:t>D </a:t>
            </a:r>
            <a:r>
              <a:rPr lang="en-US" altLang="en-US" sz="5400" dirty="0">
                <a:latin typeface="NSPCC" pitchFamily="2" charset="0"/>
              </a:rPr>
              <a:t> </a:t>
            </a:r>
            <a:r>
              <a:rPr lang="en-US" altLang="en-US" sz="5400" dirty="0">
                <a:solidFill>
                  <a:schemeClr val="bg1"/>
                </a:solidFill>
                <a:latin typeface="NSPCC" pitchFamily="2" charset="0"/>
              </a:rPr>
              <a:t>165 minutes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6" name="Rectangle 7"/>
          <p:cNvSpPr txBox="1">
            <a:spLocks noChangeArrowheads="1"/>
          </p:cNvSpPr>
          <p:nvPr/>
        </p:nvSpPr>
        <p:spPr bwMode="auto">
          <a:xfrm>
            <a:off x="762000" y="381000"/>
            <a:ext cx="7696200" cy="2057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br>
              <a:rPr lang="en-US" sz="3200" kern="0" dirty="0">
                <a:solidFill>
                  <a:schemeClr val="bg1"/>
                </a:solidFill>
                <a:latin typeface="NSPCC Light" pitchFamily="34" charset="0"/>
              </a:rPr>
            </a:br>
            <a:r>
              <a:rPr lang="en-GB" sz="3200" kern="0" dirty="0">
                <a:solidFill>
                  <a:schemeClr val="bg1"/>
                </a:solidFill>
                <a:latin typeface="NSPCC Light" pitchFamily="34" charset="0"/>
              </a:rPr>
              <a:t>If there are 30 minutes in half an hour, how many minutes are in 2 hours 45 minutes?</a:t>
            </a:r>
            <a:br>
              <a:rPr lang="en-GB" sz="3200" kern="0" dirty="0">
                <a:latin typeface="NSPCC Light" pitchFamily="34" charset="0"/>
              </a:rPr>
            </a:br>
            <a:br>
              <a:rPr lang="en-GB" sz="3200" b="1" kern="0" dirty="0">
                <a:solidFill>
                  <a:schemeClr val="bg1"/>
                </a:solidFill>
                <a:latin typeface="NSPCC Light" pitchFamily="34" charset="0"/>
              </a:rPr>
            </a:br>
            <a:endParaRPr lang="en-US" altLang="en-US" sz="3200" b="1" kern="0" dirty="0">
              <a:solidFill>
                <a:schemeClr val="bg1"/>
              </a:solidFill>
              <a:latin typeface="NSPCC Light" pitchFamily="34" charset="0"/>
            </a:endParaRPr>
          </a:p>
        </p:txBody>
      </p:sp>
    </p:spTree>
  </p:cSld>
  <p:clrMapOvr>
    <a:masterClrMapping/>
  </p:clrMapOvr>
  <p:transition>
    <p:zoom/>
    <p:sndAc>
      <p:stSnd>
        <p:snd r:embed="rId2" name="Tarda.wav"/>
      </p:stSnd>
    </p:sndAc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AutoShape 2"/>
          <p:cNvSpPr>
            <a:spLocks noChangeArrowheads="1"/>
          </p:cNvSpPr>
          <p:nvPr/>
        </p:nvSpPr>
        <p:spPr bwMode="auto">
          <a:xfrm>
            <a:off x="609600" y="2514600"/>
            <a:ext cx="8001000" cy="1905000"/>
          </a:xfrm>
          <a:prstGeom prst="hexagon">
            <a:avLst>
              <a:gd name="adj" fmla="val 10267"/>
              <a:gd name="vf" fmla="val 115470"/>
            </a:avLst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GB" altLang="en-US" sz="8000">
                <a:solidFill>
                  <a:schemeClr val="bg1"/>
                </a:solidFill>
                <a:latin typeface="NSPCC" pitchFamily="2" charset="0"/>
              </a:rPr>
              <a:t>50 000 points</a:t>
            </a:r>
            <a:endParaRPr lang="en-US" altLang="en-US" sz="8000">
              <a:solidFill>
                <a:schemeClr val="bg1"/>
              </a:solidFill>
              <a:latin typeface="NSPCC" pitchFamily="2" charset="0"/>
            </a:endParaRPr>
          </a:p>
        </p:txBody>
      </p:sp>
      <p:sp>
        <p:nvSpPr>
          <p:cNvPr id="30724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0725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1346586" y="779131"/>
            <a:ext cx="6319359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54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NSPCC" pitchFamily="2" charset="0"/>
              </a:rPr>
              <a:t>Superb! You have…</a:t>
            </a:r>
          </a:p>
        </p:txBody>
      </p:sp>
    </p:spTree>
  </p:cSld>
  <p:clrMapOvr>
    <a:masterClrMapping/>
  </p:clrMapOvr>
  <p:transition>
    <p:zoom/>
    <p:sndAc>
      <p:stSnd>
        <p:snd r:embed="rId2" name="cashreg.wav"/>
      </p:stSnd>
    </p:sndAc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4099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4100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4101" name="AutoShape 5"/>
          <p:cNvSpPr>
            <a:spLocks noChangeArrowheads="1"/>
          </p:cNvSpPr>
          <p:nvPr/>
        </p:nvSpPr>
        <p:spPr bwMode="auto">
          <a:xfrm>
            <a:off x="609600" y="2667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4102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</a:extLst>
        </p:spPr>
        <p:txBody>
          <a:bodyPr/>
          <a:lstStyle/>
          <a:p>
            <a:r>
              <a:rPr lang="en-GB" sz="3200" dirty="0">
                <a:solidFill>
                  <a:schemeClr val="bg1"/>
                </a:solidFill>
                <a:latin typeface="NSPCC Light" pitchFamily="34" charset="0"/>
              </a:rPr>
              <a:t>How many dots does a </a:t>
            </a:r>
            <a:br>
              <a:rPr lang="en-GB" sz="3200" dirty="0">
                <a:solidFill>
                  <a:schemeClr val="bg1"/>
                </a:solidFill>
                <a:latin typeface="NSPCC Light" pitchFamily="34" charset="0"/>
              </a:rPr>
            </a:br>
            <a:r>
              <a:rPr lang="en-GB" sz="3200" dirty="0">
                <a:solidFill>
                  <a:schemeClr val="bg1"/>
                </a:solidFill>
                <a:latin typeface="NSPCC Light" pitchFamily="34" charset="0"/>
              </a:rPr>
              <a:t>dice have in total?</a:t>
            </a:r>
            <a:endParaRPr lang="en-GB" sz="3200" dirty="0">
              <a:solidFill>
                <a:schemeClr val="bg1"/>
              </a:solidFill>
            </a:endParaRPr>
          </a:p>
        </p:txBody>
      </p:sp>
      <p:sp>
        <p:nvSpPr>
          <p:cNvPr id="6152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z="4800" b="1" baseline="10000" dirty="0">
                <a:solidFill>
                  <a:srgbClr val="FF9900"/>
                </a:solidFill>
                <a:latin typeface="NSPCC" pitchFamily="2" charset="0"/>
              </a:rPr>
              <a:t>A   </a:t>
            </a:r>
            <a:r>
              <a:rPr lang="en-US" altLang="en-US" sz="8000" baseline="10000" dirty="0">
                <a:solidFill>
                  <a:schemeClr val="bg1"/>
                </a:solidFill>
                <a:latin typeface="NSPCC" pitchFamily="2" charset="0"/>
              </a:rPr>
              <a:t>24</a:t>
            </a:r>
            <a:r>
              <a:rPr lang="en-US" altLang="en-US" sz="5400" dirty="0">
                <a:solidFill>
                  <a:schemeClr val="bg1"/>
                </a:solidFill>
                <a:latin typeface="NSPCC" pitchFamily="2" charset="0"/>
              </a:rPr>
              <a:t> </a:t>
            </a:r>
          </a:p>
          <a:p>
            <a:pPr eaLnBrk="1" hangingPunct="1">
              <a:buFontTx/>
              <a:buNone/>
            </a:pPr>
            <a:r>
              <a:rPr lang="en-US" altLang="en-US" sz="4800" b="1" baseline="10000" dirty="0">
                <a:solidFill>
                  <a:srgbClr val="FF9900"/>
                </a:solidFill>
                <a:latin typeface="NSPCC" pitchFamily="2" charset="0"/>
              </a:rPr>
              <a:t>B </a:t>
            </a:r>
            <a:r>
              <a:rPr lang="en-US" altLang="en-US" sz="5400" dirty="0">
                <a:latin typeface="NSPCC" pitchFamily="2" charset="0"/>
              </a:rPr>
              <a:t> </a:t>
            </a:r>
            <a:r>
              <a:rPr lang="en-US" altLang="en-US" sz="5400" dirty="0">
                <a:solidFill>
                  <a:schemeClr val="bg1"/>
                </a:solidFill>
                <a:latin typeface="NSPCC" pitchFamily="2" charset="0"/>
              </a:rPr>
              <a:t>18</a:t>
            </a:r>
          </a:p>
          <a:p>
            <a:pPr eaLnBrk="1" hangingPunct="1">
              <a:buFontTx/>
              <a:buNone/>
            </a:pPr>
            <a:r>
              <a:rPr lang="en-US" altLang="en-US" sz="4800" b="1" baseline="10000" dirty="0">
                <a:solidFill>
                  <a:srgbClr val="FF9900"/>
                </a:solidFill>
                <a:latin typeface="NSPCC" pitchFamily="2" charset="0"/>
              </a:rPr>
              <a:t>C </a:t>
            </a:r>
            <a:r>
              <a:rPr lang="en-US" altLang="en-US" sz="5400" dirty="0">
                <a:latin typeface="NSPCC" pitchFamily="2" charset="0"/>
              </a:rPr>
              <a:t> </a:t>
            </a:r>
            <a:r>
              <a:rPr lang="en-US" altLang="en-US" sz="5400" dirty="0">
                <a:solidFill>
                  <a:schemeClr val="bg1"/>
                </a:solidFill>
                <a:latin typeface="NSPCC" pitchFamily="2" charset="0"/>
              </a:rPr>
              <a:t>21</a:t>
            </a:r>
          </a:p>
          <a:p>
            <a:pPr eaLnBrk="1" hangingPunct="1">
              <a:buFontTx/>
              <a:buNone/>
            </a:pPr>
            <a:r>
              <a:rPr lang="en-US" altLang="en-US" sz="4800" b="1" baseline="10000" dirty="0">
                <a:solidFill>
                  <a:srgbClr val="FF9900"/>
                </a:solidFill>
                <a:latin typeface="NSPCC" pitchFamily="2" charset="0"/>
              </a:rPr>
              <a:t>D </a:t>
            </a:r>
            <a:r>
              <a:rPr lang="en-US" altLang="en-US" sz="5400" dirty="0">
                <a:latin typeface="NSPCC" pitchFamily="2" charset="0"/>
              </a:rPr>
              <a:t> </a:t>
            </a:r>
            <a:r>
              <a:rPr lang="en-GB" altLang="en-US" sz="5400" dirty="0">
                <a:solidFill>
                  <a:schemeClr val="bg1"/>
                </a:solidFill>
                <a:latin typeface="NSPCC" pitchFamily="2" charset="0"/>
              </a:rPr>
              <a:t>27</a:t>
            </a:r>
          </a:p>
          <a:p>
            <a:pPr eaLnBrk="1" hangingPunct="1">
              <a:buFontTx/>
              <a:buNone/>
            </a:pPr>
            <a:endParaRPr lang="en-US" altLang="en-US" sz="5400" dirty="0">
              <a:solidFill>
                <a:schemeClr val="bg1"/>
              </a:solidFill>
              <a:latin typeface="NSPCC" pitchFamily="2" charset="0"/>
            </a:endParaRP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107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108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109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110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111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112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113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114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115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4116" name="AutoShape 2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</p:spTree>
  </p:cSld>
  <p:clrMapOvr>
    <a:masterClrMapping/>
  </p:clrMapOvr>
  <p:transition>
    <p:zoom/>
    <p:sndAc>
      <p:stSnd>
        <p:snd r:embed="rId2" name="09. Who Correc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1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1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1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1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1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1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1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1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2" grpId="0" uiExpand="1" build="p" autoUpdateAnimBg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AutoShape 2"/>
          <p:cNvSpPr>
            <a:spLocks noChangeArrowheads="1"/>
          </p:cNvSpPr>
          <p:nvPr/>
        </p:nvSpPr>
        <p:spPr bwMode="auto">
          <a:xfrm>
            <a:off x="609600" y="2057400"/>
            <a:ext cx="8001000" cy="2743200"/>
          </a:xfrm>
          <a:prstGeom prst="hexagon">
            <a:avLst>
              <a:gd name="adj" fmla="val 7130"/>
              <a:gd name="vf" fmla="val 115470"/>
            </a:avLst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8000" b="1" dirty="0">
                <a:solidFill>
                  <a:schemeClr val="bg1"/>
                </a:solidFill>
                <a:latin typeface="NSPCC" pitchFamily="2" charset="0"/>
              </a:rPr>
              <a:t>Question 8</a:t>
            </a:r>
          </a:p>
        </p:txBody>
      </p:sp>
      <p:sp>
        <p:nvSpPr>
          <p:cNvPr id="31748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1749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  <p:transition>
    <p:zoom/>
    <p:sndAc>
      <p:stSnd>
        <p:snd r:embed="rId2" name="drumroll.wav"/>
      </p:stSnd>
    </p:sndAc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32771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32772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32773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32774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32777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2778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2779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2780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2781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2782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2783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2784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2785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2786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2787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32788" name="AutoShape 2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22" name="Rectangle 8"/>
          <p:cNvSpPr txBox="1">
            <a:spLocks noChangeArrowheads="1"/>
          </p:cNvSpPr>
          <p:nvPr/>
        </p:nvSpPr>
        <p:spPr bwMode="auto">
          <a:xfrm>
            <a:off x="838200" y="2667000"/>
            <a:ext cx="7620000" cy="396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6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FontTx/>
              <a:buNone/>
            </a:pPr>
            <a:r>
              <a:rPr lang="en-US" altLang="en-US" sz="4800" b="1" kern="0" baseline="10000" dirty="0">
                <a:solidFill>
                  <a:srgbClr val="FF9900"/>
                </a:solidFill>
                <a:latin typeface="NSPCC" pitchFamily="2" charset="0"/>
              </a:rPr>
              <a:t>A </a:t>
            </a:r>
            <a:r>
              <a:rPr lang="en-US" altLang="en-US" sz="5400" kern="0" dirty="0">
                <a:latin typeface="NSPCC" pitchFamily="2" charset="0"/>
              </a:rPr>
              <a:t> </a:t>
            </a:r>
            <a:r>
              <a:rPr lang="en-US" altLang="en-US" sz="5400" kern="0" dirty="0">
                <a:solidFill>
                  <a:schemeClr val="bg1"/>
                </a:solidFill>
                <a:latin typeface="NSPCC" pitchFamily="2" charset="0"/>
              </a:rPr>
              <a:t>12</a:t>
            </a:r>
          </a:p>
          <a:p>
            <a:pPr>
              <a:buFontTx/>
              <a:buNone/>
            </a:pPr>
            <a:r>
              <a:rPr lang="en-US" altLang="en-US" sz="4800" b="1" kern="0" baseline="10000" dirty="0">
                <a:solidFill>
                  <a:srgbClr val="FF9900"/>
                </a:solidFill>
                <a:latin typeface="NSPCC" pitchFamily="2" charset="0"/>
              </a:rPr>
              <a:t>B </a:t>
            </a:r>
            <a:r>
              <a:rPr lang="en-US" altLang="en-US" sz="5400" kern="0" dirty="0">
                <a:latin typeface="NSPCC" pitchFamily="2" charset="0"/>
              </a:rPr>
              <a:t> </a:t>
            </a:r>
            <a:r>
              <a:rPr lang="en-US" altLang="en-US" sz="5400" kern="0" dirty="0">
                <a:solidFill>
                  <a:schemeClr val="bg1"/>
                </a:solidFill>
                <a:latin typeface="NSPCC" pitchFamily="2" charset="0"/>
              </a:rPr>
              <a:t>15</a:t>
            </a:r>
          </a:p>
          <a:p>
            <a:pPr>
              <a:buFontTx/>
              <a:buNone/>
            </a:pPr>
            <a:r>
              <a:rPr lang="en-US" altLang="en-US" sz="4800" b="1" kern="0" baseline="10000" dirty="0">
                <a:solidFill>
                  <a:srgbClr val="FF9900"/>
                </a:solidFill>
                <a:latin typeface="NSPCC" pitchFamily="2" charset="0"/>
              </a:rPr>
              <a:t>C </a:t>
            </a:r>
            <a:r>
              <a:rPr lang="en-US" altLang="en-US" sz="5400" kern="0" dirty="0">
                <a:latin typeface="NSPCC" pitchFamily="2" charset="0"/>
              </a:rPr>
              <a:t> </a:t>
            </a:r>
            <a:r>
              <a:rPr lang="en-US" altLang="en-US" sz="5400" kern="0" dirty="0">
                <a:solidFill>
                  <a:schemeClr val="bg1"/>
                </a:solidFill>
                <a:latin typeface="NSPCC" pitchFamily="2" charset="0"/>
              </a:rPr>
              <a:t>9</a:t>
            </a:r>
          </a:p>
          <a:p>
            <a:pPr>
              <a:buFontTx/>
              <a:buNone/>
            </a:pPr>
            <a:r>
              <a:rPr lang="en-US" altLang="en-US" sz="4800" b="1" kern="0" baseline="10000" dirty="0">
                <a:solidFill>
                  <a:srgbClr val="FF9900"/>
                </a:solidFill>
                <a:latin typeface="NSPCC" pitchFamily="2" charset="0"/>
              </a:rPr>
              <a:t>D </a:t>
            </a:r>
            <a:r>
              <a:rPr lang="en-US" altLang="en-US" sz="5400" kern="0" dirty="0">
                <a:latin typeface="NSPCC" pitchFamily="2" charset="0"/>
              </a:rPr>
              <a:t> </a:t>
            </a:r>
            <a:r>
              <a:rPr lang="en-US" altLang="en-US" sz="5400" kern="0" dirty="0">
                <a:solidFill>
                  <a:schemeClr val="bg1"/>
                </a:solidFill>
                <a:latin typeface="NSPCC" pitchFamily="2" charset="0"/>
              </a:rPr>
              <a:t>50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>
                <a:solidFill>
                  <a:schemeClr val="bg1"/>
                </a:solidFill>
                <a:latin typeface="NSPCC Light" panose="020F0303030202060203" pitchFamily="34" charset="0"/>
              </a:rPr>
              <a:t>Which number can be divided by 2 &amp; 3 exactly ?</a:t>
            </a:r>
          </a:p>
        </p:txBody>
      </p:sp>
    </p:spTree>
  </p:cSld>
  <p:clrMapOvr>
    <a:masterClrMapping/>
  </p:clrMapOvr>
  <p:transition>
    <p:zoom/>
    <p:sndAc>
      <p:stSnd>
        <p:snd r:embed="rId2" name="09. Who Correc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build="p" autoUpdateAnimBg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rgbClr val="00B0F0"/>
          </a:solidFill>
          <a:ln w="5715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33795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33796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33797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33798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33801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3802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3803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3804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3805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3806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3807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3808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3809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3810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3811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33812" name="AutoShape 2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22" name="Rectangle 8"/>
          <p:cNvSpPr txBox="1">
            <a:spLocks noChangeArrowheads="1"/>
          </p:cNvSpPr>
          <p:nvPr/>
        </p:nvSpPr>
        <p:spPr bwMode="auto">
          <a:xfrm>
            <a:off x="838200" y="2667000"/>
            <a:ext cx="7620000" cy="396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6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FontTx/>
              <a:buNone/>
            </a:pPr>
            <a:r>
              <a:rPr lang="en-US" altLang="en-US" sz="4800" b="1" kern="0" baseline="10000" dirty="0">
                <a:solidFill>
                  <a:srgbClr val="FF9900"/>
                </a:solidFill>
                <a:latin typeface="NSPCC" pitchFamily="2" charset="0"/>
              </a:rPr>
              <a:t>A </a:t>
            </a:r>
            <a:r>
              <a:rPr lang="en-US" altLang="en-US" sz="5400" kern="0" dirty="0">
                <a:latin typeface="NSPCC" pitchFamily="2" charset="0"/>
              </a:rPr>
              <a:t> </a:t>
            </a:r>
            <a:r>
              <a:rPr lang="en-US" altLang="en-US" sz="5400" kern="0" dirty="0">
                <a:solidFill>
                  <a:schemeClr val="bg1"/>
                </a:solidFill>
                <a:latin typeface="NSPCC" pitchFamily="2" charset="0"/>
              </a:rPr>
              <a:t>12</a:t>
            </a:r>
          </a:p>
          <a:p>
            <a:pPr>
              <a:buFontTx/>
              <a:buNone/>
            </a:pPr>
            <a:r>
              <a:rPr lang="en-US" altLang="en-US" sz="4800" b="1" kern="0" baseline="10000" dirty="0">
                <a:solidFill>
                  <a:srgbClr val="FF9900"/>
                </a:solidFill>
                <a:latin typeface="NSPCC" pitchFamily="2" charset="0"/>
              </a:rPr>
              <a:t>B </a:t>
            </a:r>
            <a:r>
              <a:rPr lang="en-US" altLang="en-US" sz="5400" kern="0" dirty="0">
                <a:latin typeface="NSPCC" pitchFamily="2" charset="0"/>
              </a:rPr>
              <a:t> </a:t>
            </a:r>
            <a:r>
              <a:rPr lang="en-US" altLang="en-US" sz="5400" kern="0" dirty="0">
                <a:solidFill>
                  <a:schemeClr val="bg1"/>
                </a:solidFill>
                <a:latin typeface="NSPCC" pitchFamily="2" charset="0"/>
              </a:rPr>
              <a:t>15</a:t>
            </a:r>
          </a:p>
          <a:p>
            <a:pPr>
              <a:buFontTx/>
              <a:buNone/>
            </a:pPr>
            <a:r>
              <a:rPr lang="en-US" altLang="en-US" sz="4800" b="1" kern="0" baseline="10000" dirty="0">
                <a:solidFill>
                  <a:srgbClr val="FF9900"/>
                </a:solidFill>
                <a:latin typeface="NSPCC" pitchFamily="2" charset="0"/>
              </a:rPr>
              <a:t>C </a:t>
            </a:r>
            <a:r>
              <a:rPr lang="en-US" altLang="en-US" sz="5400" kern="0" dirty="0">
                <a:latin typeface="NSPCC" pitchFamily="2" charset="0"/>
              </a:rPr>
              <a:t> </a:t>
            </a:r>
            <a:r>
              <a:rPr lang="en-US" altLang="en-US" sz="5400" kern="0" dirty="0">
                <a:solidFill>
                  <a:schemeClr val="bg1"/>
                </a:solidFill>
                <a:latin typeface="NSPCC" pitchFamily="2" charset="0"/>
              </a:rPr>
              <a:t>9</a:t>
            </a:r>
          </a:p>
          <a:p>
            <a:pPr>
              <a:buFontTx/>
              <a:buNone/>
            </a:pPr>
            <a:r>
              <a:rPr lang="en-US" altLang="en-US" sz="4800" b="1" kern="0" baseline="10000" dirty="0">
                <a:solidFill>
                  <a:srgbClr val="FF9900"/>
                </a:solidFill>
                <a:latin typeface="NSPCC" pitchFamily="2" charset="0"/>
              </a:rPr>
              <a:t>D </a:t>
            </a:r>
            <a:r>
              <a:rPr lang="en-US" altLang="en-US" sz="5400" kern="0" dirty="0">
                <a:latin typeface="NSPCC" pitchFamily="2" charset="0"/>
              </a:rPr>
              <a:t> </a:t>
            </a:r>
            <a:r>
              <a:rPr lang="en-US" altLang="en-US" sz="5400" kern="0" dirty="0">
                <a:solidFill>
                  <a:schemeClr val="bg1"/>
                </a:solidFill>
                <a:latin typeface="NSPCC" pitchFamily="2" charset="0"/>
              </a:rPr>
              <a:t>50</a:t>
            </a:r>
          </a:p>
        </p:txBody>
      </p:sp>
      <p:sp>
        <p:nvSpPr>
          <p:cNvPr id="23" name="Title 3">
            <a:extLst>
              <a:ext uri="{FF2B5EF4-FFF2-40B4-BE49-F238E27FC236}">
                <a16:creationId xmlns:a16="http://schemas.microsoft.com/office/drawing/2014/main" id="{03D2035D-5011-4841-B316-AD33ABF5DD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GB" sz="3200" dirty="0">
                <a:solidFill>
                  <a:schemeClr val="bg1"/>
                </a:solidFill>
                <a:latin typeface="NSPCC Light" panose="020F0303030202060203" pitchFamily="34" charset="0"/>
              </a:rPr>
              <a:t>Which number can be divided by 2 &amp; 3 exactly ?</a:t>
            </a:r>
          </a:p>
        </p:txBody>
      </p:sp>
    </p:spTree>
  </p:cSld>
  <p:clrMapOvr>
    <a:masterClrMapping/>
  </p:clrMapOvr>
  <p:transition>
    <p:zoom/>
    <p:sndAc>
      <p:stSnd>
        <p:snd r:embed="rId2" name="Tarda.wav"/>
      </p:stSnd>
    </p:sndAc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AutoShape 2"/>
          <p:cNvSpPr>
            <a:spLocks noChangeArrowheads="1"/>
          </p:cNvSpPr>
          <p:nvPr/>
        </p:nvSpPr>
        <p:spPr bwMode="auto">
          <a:xfrm>
            <a:off x="609600" y="2514600"/>
            <a:ext cx="8001000" cy="1905000"/>
          </a:xfrm>
          <a:prstGeom prst="hexagon">
            <a:avLst>
              <a:gd name="adj" fmla="val 10267"/>
              <a:gd name="vf" fmla="val 115470"/>
            </a:avLst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GB" altLang="en-US" sz="8000" dirty="0">
                <a:solidFill>
                  <a:schemeClr val="bg1"/>
                </a:solidFill>
                <a:latin typeface="NSPCC" pitchFamily="2" charset="0"/>
              </a:rPr>
              <a:t>75 000 points</a:t>
            </a:r>
            <a:endParaRPr lang="en-US" altLang="en-US" sz="8000" dirty="0">
              <a:solidFill>
                <a:schemeClr val="bg1"/>
              </a:solidFill>
              <a:latin typeface="NSPCC" pitchFamily="2" charset="0"/>
            </a:endParaRPr>
          </a:p>
        </p:txBody>
      </p:sp>
      <p:sp>
        <p:nvSpPr>
          <p:cNvPr id="34820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4821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695768" y="779131"/>
            <a:ext cx="7620997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54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NSPCC" pitchFamily="2" charset="0"/>
              </a:rPr>
              <a:t>Keep going! You have…</a:t>
            </a:r>
          </a:p>
        </p:txBody>
      </p:sp>
    </p:spTree>
  </p:cSld>
  <p:clrMapOvr>
    <a:masterClrMapping/>
  </p:clrMapOvr>
  <p:transition>
    <p:zoom/>
    <p:sndAc>
      <p:stSnd>
        <p:snd r:embed="rId2" name="cashreg.wav"/>
      </p:stSnd>
    </p:sndAc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AutoShape 2"/>
          <p:cNvSpPr>
            <a:spLocks noChangeArrowheads="1"/>
          </p:cNvSpPr>
          <p:nvPr/>
        </p:nvSpPr>
        <p:spPr bwMode="auto">
          <a:xfrm>
            <a:off x="609600" y="2057400"/>
            <a:ext cx="8001000" cy="2743200"/>
          </a:xfrm>
          <a:prstGeom prst="hexagon">
            <a:avLst>
              <a:gd name="adj" fmla="val 7130"/>
              <a:gd name="vf" fmla="val 115470"/>
            </a:avLst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8000" b="1" dirty="0">
                <a:solidFill>
                  <a:schemeClr val="bg1"/>
                </a:solidFill>
                <a:latin typeface="NSPCC" pitchFamily="2" charset="0"/>
              </a:rPr>
              <a:t>Question 9</a:t>
            </a:r>
          </a:p>
        </p:txBody>
      </p:sp>
      <p:sp>
        <p:nvSpPr>
          <p:cNvPr id="35844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5845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  <p:transition>
    <p:zoom/>
    <p:sndAc>
      <p:stSnd>
        <p:snd r:embed="rId2" name="drumroll.wav"/>
      </p:stSnd>
    </p:sndAc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36867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36868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36869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36870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548680"/>
            <a:ext cx="7696200" cy="1889720"/>
          </a:xfrm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</a:extLst>
        </p:spPr>
        <p:txBody>
          <a:bodyPr/>
          <a:lstStyle/>
          <a:p>
            <a:br>
              <a:rPr lang="en-US" sz="3200" dirty="0">
                <a:solidFill>
                  <a:schemeClr val="bg1"/>
                </a:solidFill>
              </a:rPr>
            </a:br>
            <a:r>
              <a:rPr lang="en-GB" sz="3200" dirty="0">
                <a:solidFill>
                  <a:schemeClr val="bg1"/>
                </a:solidFill>
                <a:latin typeface="NSPCC Light" pitchFamily="34" charset="0"/>
              </a:rPr>
              <a:t>How many sides does an octagon have? </a:t>
            </a:r>
            <a:br>
              <a:rPr lang="en-GB" sz="3200" dirty="0"/>
            </a:br>
            <a:br>
              <a:rPr lang="en-GB" sz="3200" dirty="0">
                <a:solidFill>
                  <a:schemeClr val="bg1"/>
                </a:solidFill>
                <a:latin typeface="NSPCC" pitchFamily="2" charset="0"/>
              </a:rPr>
            </a:br>
            <a:endParaRPr lang="en-US" altLang="en-US" sz="3200" dirty="0">
              <a:solidFill>
                <a:schemeClr val="bg1"/>
              </a:solidFill>
              <a:latin typeface="NSPCC" pitchFamily="2" charset="0"/>
            </a:endParaRPr>
          </a:p>
        </p:txBody>
      </p:sp>
      <p:sp>
        <p:nvSpPr>
          <p:cNvPr id="64520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66FF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z="4800" b="1" baseline="10000" dirty="0">
                <a:solidFill>
                  <a:srgbClr val="FF9900"/>
                </a:solidFill>
                <a:latin typeface="NSPCC" pitchFamily="2" charset="0"/>
              </a:rPr>
              <a:t>A </a:t>
            </a:r>
            <a:r>
              <a:rPr lang="en-US" altLang="en-US" sz="5400" dirty="0">
                <a:latin typeface="NSPCC" pitchFamily="2" charset="0"/>
              </a:rPr>
              <a:t> </a:t>
            </a:r>
            <a:r>
              <a:rPr lang="en-US" altLang="en-US" sz="5400" dirty="0">
                <a:solidFill>
                  <a:schemeClr val="bg1"/>
                </a:solidFill>
                <a:latin typeface="NSPCC" pitchFamily="2" charset="0"/>
              </a:rPr>
              <a:t>6</a:t>
            </a:r>
          </a:p>
          <a:p>
            <a:pPr eaLnBrk="1" hangingPunct="1">
              <a:buFontTx/>
              <a:buNone/>
            </a:pPr>
            <a:r>
              <a:rPr lang="en-US" altLang="en-US" sz="4800" b="1" baseline="10000" dirty="0">
                <a:solidFill>
                  <a:srgbClr val="FF9900"/>
                </a:solidFill>
                <a:latin typeface="NSPCC" pitchFamily="2" charset="0"/>
              </a:rPr>
              <a:t>B </a:t>
            </a:r>
            <a:r>
              <a:rPr lang="en-US" altLang="en-US" sz="5400" dirty="0">
                <a:latin typeface="NSPCC" pitchFamily="2" charset="0"/>
              </a:rPr>
              <a:t> </a:t>
            </a:r>
            <a:r>
              <a:rPr lang="en-US" altLang="en-US" sz="5400" dirty="0">
                <a:solidFill>
                  <a:schemeClr val="bg1"/>
                </a:solidFill>
                <a:latin typeface="NSPCC" pitchFamily="2" charset="0"/>
              </a:rPr>
              <a:t>8</a:t>
            </a:r>
          </a:p>
          <a:p>
            <a:pPr eaLnBrk="1" hangingPunct="1">
              <a:buFontTx/>
              <a:buNone/>
            </a:pPr>
            <a:r>
              <a:rPr lang="en-US" altLang="en-US" sz="4800" b="1" baseline="10000" dirty="0">
                <a:solidFill>
                  <a:srgbClr val="FF9900"/>
                </a:solidFill>
                <a:latin typeface="NSPCC" pitchFamily="2" charset="0"/>
              </a:rPr>
              <a:t>C </a:t>
            </a:r>
            <a:r>
              <a:rPr lang="en-US" altLang="en-US" sz="5400" dirty="0">
                <a:latin typeface="NSPCC" pitchFamily="2" charset="0"/>
              </a:rPr>
              <a:t> </a:t>
            </a:r>
            <a:r>
              <a:rPr lang="en-US" altLang="en-US" sz="5400" dirty="0">
                <a:solidFill>
                  <a:schemeClr val="bg1"/>
                </a:solidFill>
                <a:latin typeface="NSPCC" pitchFamily="2" charset="0"/>
              </a:rPr>
              <a:t>10</a:t>
            </a:r>
          </a:p>
          <a:p>
            <a:pPr eaLnBrk="1" hangingPunct="1">
              <a:buFontTx/>
              <a:buNone/>
            </a:pPr>
            <a:r>
              <a:rPr lang="en-US" altLang="en-US" sz="4800" b="1" baseline="10000" dirty="0">
                <a:solidFill>
                  <a:srgbClr val="FF9900"/>
                </a:solidFill>
                <a:latin typeface="NSPCC" pitchFamily="2" charset="0"/>
              </a:rPr>
              <a:t>D </a:t>
            </a:r>
            <a:r>
              <a:rPr lang="en-US" altLang="en-US" sz="5400" dirty="0">
                <a:latin typeface="NSPCC" pitchFamily="2" charset="0"/>
              </a:rPr>
              <a:t> </a:t>
            </a:r>
            <a:r>
              <a:rPr lang="en-US" altLang="en-US" sz="5400" dirty="0">
                <a:solidFill>
                  <a:schemeClr val="bg1"/>
                </a:solidFill>
                <a:latin typeface="NSPCC" pitchFamily="2" charset="0"/>
              </a:rPr>
              <a:t>12</a:t>
            </a:r>
          </a:p>
        </p:txBody>
      </p:sp>
      <p:sp>
        <p:nvSpPr>
          <p:cNvPr id="36873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6874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6875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6876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6877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6878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6879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6880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6881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6882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6883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36884" name="AutoShape 2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</p:spTree>
  </p:cSld>
  <p:clrMapOvr>
    <a:masterClrMapping/>
  </p:clrMapOvr>
  <p:transition>
    <p:zoom/>
    <p:sndAc>
      <p:stSnd>
        <p:snd r:embed="rId2" name="09. Who Correc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45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45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45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45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45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45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45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45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20" grpId="0" build="p" autoUpdateAnimBg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37891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rgbClr val="00B0F0"/>
          </a:solidFill>
          <a:ln w="5715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37892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37893" name="AutoShape 5"/>
          <p:cNvSpPr>
            <a:spLocks noChangeArrowheads="1"/>
          </p:cNvSpPr>
          <p:nvPr/>
        </p:nvSpPr>
        <p:spPr bwMode="auto">
          <a:xfrm>
            <a:off x="589156" y="266699"/>
            <a:ext cx="8097644" cy="2362200"/>
          </a:xfrm>
          <a:prstGeom prst="hexagon">
            <a:avLst>
              <a:gd name="adj" fmla="val 8280"/>
              <a:gd name="vf" fmla="val 115470"/>
            </a:avLst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37894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37897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7898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7899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7900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7901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7902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7903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7904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7905" name="Line 17"/>
          <p:cNvSpPr>
            <a:spLocks noChangeShapeType="1"/>
          </p:cNvSpPr>
          <p:nvPr/>
        </p:nvSpPr>
        <p:spPr bwMode="auto">
          <a:xfrm flipH="1" flipV="1">
            <a:off x="8686800" y="1447799"/>
            <a:ext cx="457200" cy="1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7906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7907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37908" name="AutoShape 2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22" name="Rectangle 8"/>
          <p:cNvSpPr txBox="1">
            <a:spLocks noChangeArrowheads="1"/>
          </p:cNvSpPr>
          <p:nvPr/>
        </p:nvSpPr>
        <p:spPr bwMode="auto">
          <a:xfrm>
            <a:off x="838200" y="2667000"/>
            <a:ext cx="7620000" cy="396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6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None/>
            </a:pPr>
            <a:r>
              <a:rPr lang="en-US" altLang="en-US" sz="4800" b="1" kern="0" baseline="10000" dirty="0">
                <a:solidFill>
                  <a:srgbClr val="FF9900"/>
                </a:solidFill>
                <a:latin typeface="NSPCC" pitchFamily="2" charset="0"/>
              </a:rPr>
              <a:t>A </a:t>
            </a:r>
            <a:r>
              <a:rPr lang="en-US" altLang="en-US" sz="5400" kern="0" dirty="0">
                <a:latin typeface="NSPCC" pitchFamily="2" charset="0"/>
              </a:rPr>
              <a:t> </a:t>
            </a:r>
            <a:r>
              <a:rPr lang="en-US" altLang="en-US" sz="5400" kern="0" dirty="0">
                <a:solidFill>
                  <a:schemeClr val="bg1"/>
                </a:solidFill>
                <a:latin typeface="NSPCC" pitchFamily="2" charset="0"/>
              </a:rPr>
              <a:t>6</a:t>
            </a:r>
            <a:endParaRPr lang="en-US" altLang="en-US" sz="5400" dirty="0">
              <a:solidFill>
                <a:schemeClr val="bg1"/>
              </a:solidFill>
              <a:latin typeface="NSPCC" pitchFamily="2" charset="0"/>
            </a:endParaRPr>
          </a:p>
          <a:p>
            <a:pPr>
              <a:buNone/>
            </a:pPr>
            <a:r>
              <a:rPr lang="en-US" altLang="en-US" sz="4800" b="1" baseline="10000" dirty="0">
                <a:solidFill>
                  <a:srgbClr val="FF9900"/>
                </a:solidFill>
                <a:latin typeface="NSPCC" pitchFamily="2" charset="0"/>
              </a:rPr>
              <a:t>B </a:t>
            </a:r>
            <a:r>
              <a:rPr lang="en-US" altLang="en-US" sz="5400" dirty="0">
                <a:latin typeface="NSPCC" pitchFamily="2" charset="0"/>
              </a:rPr>
              <a:t> </a:t>
            </a:r>
            <a:r>
              <a:rPr lang="en-US" altLang="en-US" sz="5400" dirty="0">
                <a:solidFill>
                  <a:schemeClr val="bg1"/>
                </a:solidFill>
                <a:latin typeface="NSPCC" pitchFamily="2" charset="0"/>
              </a:rPr>
              <a:t>8</a:t>
            </a:r>
          </a:p>
          <a:p>
            <a:pPr>
              <a:buNone/>
            </a:pPr>
            <a:r>
              <a:rPr lang="en-US" altLang="en-US" sz="4800" b="1" baseline="10000" dirty="0">
                <a:solidFill>
                  <a:srgbClr val="FF9900"/>
                </a:solidFill>
                <a:latin typeface="NSPCC" pitchFamily="2" charset="0"/>
              </a:rPr>
              <a:t>C </a:t>
            </a:r>
            <a:r>
              <a:rPr lang="en-US" altLang="en-US" sz="5400" dirty="0">
                <a:latin typeface="NSPCC" pitchFamily="2" charset="0"/>
              </a:rPr>
              <a:t> </a:t>
            </a:r>
            <a:r>
              <a:rPr lang="en-US" altLang="en-US" sz="5400" dirty="0">
                <a:solidFill>
                  <a:schemeClr val="bg1"/>
                </a:solidFill>
                <a:latin typeface="NSPCC" pitchFamily="2" charset="0"/>
              </a:rPr>
              <a:t>10</a:t>
            </a:r>
          </a:p>
          <a:p>
            <a:pPr>
              <a:buNone/>
            </a:pPr>
            <a:r>
              <a:rPr lang="en-US" altLang="en-US" sz="4800" b="1" baseline="10000" dirty="0">
                <a:solidFill>
                  <a:srgbClr val="FF9900"/>
                </a:solidFill>
                <a:latin typeface="NSPCC" pitchFamily="2" charset="0"/>
              </a:rPr>
              <a:t>D </a:t>
            </a:r>
            <a:r>
              <a:rPr lang="en-US" altLang="en-US" sz="5400" dirty="0">
                <a:latin typeface="NSPCC" pitchFamily="2" charset="0"/>
              </a:rPr>
              <a:t> </a:t>
            </a:r>
            <a:r>
              <a:rPr lang="en-US" altLang="en-US" sz="5400" dirty="0">
                <a:solidFill>
                  <a:schemeClr val="bg1"/>
                </a:solidFill>
                <a:latin typeface="NSPCC" pitchFamily="2" charset="0"/>
              </a:rPr>
              <a:t>12</a:t>
            </a:r>
          </a:p>
        </p:txBody>
      </p:sp>
      <p:sp>
        <p:nvSpPr>
          <p:cNvPr id="23" name="Rectangle 7">
            <a:extLst>
              <a:ext uri="{FF2B5EF4-FFF2-40B4-BE49-F238E27FC236}">
                <a16:creationId xmlns:a16="http://schemas.microsoft.com/office/drawing/2014/main" id="{AA5E5083-0461-4545-8B2E-F93A111C037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62000" y="548680"/>
            <a:ext cx="7696200" cy="1889720"/>
          </a:xfrm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</a:extLst>
        </p:spPr>
        <p:txBody>
          <a:bodyPr/>
          <a:lstStyle/>
          <a:p>
            <a:br>
              <a:rPr lang="en-US" sz="3200" dirty="0">
                <a:solidFill>
                  <a:schemeClr val="bg1"/>
                </a:solidFill>
              </a:rPr>
            </a:br>
            <a:r>
              <a:rPr lang="en-GB" sz="3200" dirty="0">
                <a:solidFill>
                  <a:schemeClr val="bg1"/>
                </a:solidFill>
                <a:latin typeface="NSPCC Light" pitchFamily="34" charset="0"/>
              </a:rPr>
              <a:t>How many sides does an octagon have? </a:t>
            </a:r>
            <a:br>
              <a:rPr lang="en-GB" sz="3200" dirty="0"/>
            </a:br>
            <a:br>
              <a:rPr lang="en-GB" sz="3200" dirty="0">
                <a:solidFill>
                  <a:schemeClr val="bg1"/>
                </a:solidFill>
                <a:latin typeface="NSPCC" pitchFamily="2" charset="0"/>
              </a:rPr>
            </a:br>
            <a:endParaRPr lang="en-US" altLang="en-US" sz="3200" dirty="0">
              <a:solidFill>
                <a:schemeClr val="bg1"/>
              </a:solidFill>
              <a:latin typeface="NSPCC" pitchFamily="2" charset="0"/>
            </a:endParaRPr>
          </a:p>
        </p:txBody>
      </p:sp>
    </p:spTree>
  </p:cSld>
  <p:clrMapOvr>
    <a:masterClrMapping/>
  </p:clrMapOvr>
  <p:transition>
    <p:zoom/>
    <p:sndAc>
      <p:stSnd>
        <p:snd r:embed="rId2" name="Tarda.wav"/>
      </p:stSnd>
    </p:sndAc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AutoShape 2"/>
          <p:cNvSpPr>
            <a:spLocks noChangeArrowheads="1"/>
          </p:cNvSpPr>
          <p:nvPr/>
        </p:nvSpPr>
        <p:spPr bwMode="auto">
          <a:xfrm>
            <a:off x="609600" y="2514600"/>
            <a:ext cx="8001000" cy="1905000"/>
          </a:xfrm>
          <a:prstGeom prst="hexagon">
            <a:avLst>
              <a:gd name="adj" fmla="val 10267"/>
              <a:gd name="vf" fmla="val 115470"/>
            </a:avLst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GB" altLang="en-US" sz="8000">
                <a:solidFill>
                  <a:schemeClr val="bg1"/>
                </a:solidFill>
                <a:latin typeface="NSPCC" pitchFamily="2" charset="0"/>
              </a:rPr>
              <a:t>150 000 points</a:t>
            </a:r>
            <a:endParaRPr lang="en-US" altLang="en-US" sz="8000">
              <a:solidFill>
                <a:schemeClr val="bg1"/>
              </a:solidFill>
              <a:latin typeface="NSPCC" pitchFamily="2" charset="0"/>
            </a:endParaRPr>
          </a:p>
        </p:txBody>
      </p:sp>
      <p:sp>
        <p:nvSpPr>
          <p:cNvPr id="38916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8917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909768" y="779131"/>
            <a:ext cx="7192996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54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NSPCC" pitchFamily="2" charset="0"/>
              </a:rPr>
              <a:t>Incredible! You have…</a:t>
            </a:r>
          </a:p>
        </p:txBody>
      </p:sp>
    </p:spTree>
  </p:cSld>
  <p:clrMapOvr>
    <a:masterClrMapping/>
  </p:clrMapOvr>
  <p:transition>
    <p:zoom/>
    <p:sndAc>
      <p:stSnd>
        <p:snd r:embed="rId2" name="cashreg.wav"/>
      </p:stSnd>
    </p:sndAc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AutoShape 2"/>
          <p:cNvSpPr>
            <a:spLocks noChangeArrowheads="1"/>
          </p:cNvSpPr>
          <p:nvPr/>
        </p:nvSpPr>
        <p:spPr bwMode="auto">
          <a:xfrm>
            <a:off x="609600" y="2057400"/>
            <a:ext cx="8001000" cy="2743200"/>
          </a:xfrm>
          <a:prstGeom prst="hexagon">
            <a:avLst>
              <a:gd name="adj" fmla="val 7130"/>
              <a:gd name="vf" fmla="val 115470"/>
            </a:avLst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8000" b="1" dirty="0">
                <a:solidFill>
                  <a:schemeClr val="bg1"/>
                </a:solidFill>
                <a:latin typeface="NSPCC" pitchFamily="2" charset="0"/>
              </a:rPr>
              <a:t>Question 10</a:t>
            </a:r>
          </a:p>
        </p:txBody>
      </p:sp>
      <p:sp>
        <p:nvSpPr>
          <p:cNvPr id="39940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9941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  <p:transition>
    <p:zoom/>
    <p:sndAc>
      <p:stSnd>
        <p:snd r:embed="rId2" name="drumroll.wav"/>
      </p:stSnd>
    </p:sndAc>
  </p:transition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40963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40964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40965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40966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64520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685800" y="2681177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z="4800" b="1" baseline="10000" dirty="0">
                <a:solidFill>
                  <a:srgbClr val="FF9900"/>
                </a:solidFill>
                <a:latin typeface="NSPCC" pitchFamily="2" charset="0"/>
              </a:rPr>
              <a:t>A </a:t>
            </a:r>
            <a:r>
              <a:rPr lang="en-US" altLang="en-US" sz="5400" dirty="0">
                <a:latin typeface="NSPCC" pitchFamily="2" charset="0"/>
              </a:rPr>
              <a:t> </a:t>
            </a:r>
            <a:r>
              <a:rPr lang="en-US" altLang="en-US" sz="5400" dirty="0">
                <a:solidFill>
                  <a:schemeClr val="bg1"/>
                </a:solidFill>
                <a:latin typeface="NSPCC" pitchFamily="2" charset="0"/>
              </a:rPr>
              <a:t>17</a:t>
            </a:r>
          </a:p>
          <a:p>
            <a:pPr eaLnBrk="1" hangingPunct="1">
              <a:buFontTx/>
              <a:buNone/>
            </a:pPr>
            <a:r>
              <a:rPr lang="en-US" altLang="en-US" sz="4800" b="1" baseline="10000" dirty="0">
                <a:solidFill>
                  <a:srgbClr val="FF9900"/>
                </a:solidFill>
                <a:latin typeface="NSPCC" pitchFamily="2" charset="0"/>
              </a:rPr>
              <a:t>B </a:t>
            </a:r>
            <a:r>
              <a:rPr lang="en-US" altLang="en-US" sz="5400" dirty="0">
                <a:latin typeface="NSPCC" pitchFamily="2" charset="0"/>
              </a:rPr>
              <a:t> </a:t>
            </a:r>
            <a:r>
              <a:rPr lang="en-US" altLang="en-US" sz="5400" dirty="0">
                <a:solidFill>
                  <a:schemeClr val="bg1"/>
                </a:solidFill>
                <a:latin typeface="NSPCC" pitchFamily="2" charset="0"/>
              </a:rPr>
              <a:t>27</a:t>
            </a:r>
          </a:p>
          <a:p>
            <a:pPr eaLnBrk="1" hangingPunct="1">
              <a:buFontTx/>
              <a:buNone/>
            </a:pPr>
            <a:r>
              <a:rPr lang="en-US" altLang="en-US" sz="4800" b="1" baseline="10000" dirty="0">
                <a:solidFill>
                  <a:srgbClr val="FF9900"/>
                </a:solidFill>
                <a:latin typeface="NSPCC" pitchFamily="2" charset="0"/>
              </a:rPr>
              <a:t>C </a:t>
            </a:r>
            <a:r>
              <a:rPr lang="en-US" altLang="en-US" sz="5400" dirty="0">
                <a:latin typeface="NSPCC" pitchFamily="2" charset="0"/>
              </a:rPr>
              <a:t> </a:t>
            </a:r>
            <a:r>
              <a:rPr lang="en-US" altLang="en-US" sz="5400" dirty="0">
                <a:solidFill>
                  <a:schemeClr val="bg1"/>
                </a:solidFill>
                <a:latin typeface="NSPCC" pitchFamily="2" charset="0"/>
              </a:rPr>
              <a:t>37</a:t>
            </a:r>
          </a:p>
          <a:p>
            <a:pPr eaLnBrk="1" hangingPunct="1">
              <a:buFontTx/>
              <a:buNone/>
            </a:pPr>
            <a:r>
              <a:rPr lang="en-US" altLang="en-US" sz="4800" b="1" baseline="10000" dirty="0">
                <a:solidFill>
                  <a:srgbClr val="FF9900"/>
                </a:solidFill>
                <a:latin typeface="NSPCC" pitchFamily="2" charset="0"/>
              </a:rPr>
              <a:t>D </a:t>
            </a:r>
            <a:r>
              <a:rPr lang="en-US" altLang="en-US" sz="5400" dirty="0">
                <a:latin typeface="NSPCC" pitchFamily="2" charset="0"/>
              </a:rPr>
              <a:t> </a:t>
            </a:r>
            <a:r>
              <a:rPr lang="en-US" altLang="en-US" sz="5400" dirty="0">
                <a:solidFill>
                  <a:schemeClr val="bg1"/>
                </a:solidFill>
                <a:latin typeface="NSPCC" pitchFamily="2" charset="0"/>
              </a:rPr>
              <a:t>47</a:t>
            </a:r>
          </a:p>
        </p:txBody>
      </p:sp>
      <p:sp>
        <p:nvSpPr>
          <p:cNvPr id="40969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0970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0971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0972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0973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0974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0975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0976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0977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0978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0979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40980" name="AutoShape 2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>
                <a:solidFill>
                  <a:schemeClr val="bg1"/>
                </a:solidFill>
                <a:latin typeface="NSPCC Light" panose="020F0303030202060203" pitchFamily="34" charset="0"/>
              </a:rPr>
              <a:t>There are 35 red balloons, 22 blue balloons and 7 white balloons. 27 balloons pop. How many balloons are left?</a:t>
            </a:r>
          </a:p>
        </p:txBody>
      </p:sp>
    </p:spTree>
  </p:cSld>
  <p:clrMapOvr>
    <a:masterClrMapping/>
  </p:clrMapOvr>
  <p:transition>
    <p:zoom/>
    <p:sndAc>
      <p:stSnd>
        <p:snd r:embed="rId2" name="09. Who Correc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45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45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45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45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45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45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45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45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20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5123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5124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rgbClr val="00B0F0"/>
          </a:solidFill>
          <a:ln w="5715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5125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5126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5129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130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131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132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133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134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135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136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137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138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139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5140" name="AutoShape 2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22" name="Rectangle 8"/>
          <p:cNvSpPr txBox="1">
            <a:spLocks noChangeArrowheads="1"/>
          </p:cNvSpPr>
          <p:nvPr/>
        </p:nvSpPr>
        <p:spPr bwMode="auto">
          <a:xfrm>
            <a:off x="800100" y="2681054"/>
            <a:ext cx="7620000" cy="396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FontTx/>
              <a:buNone/>
            </a:pPr>
            <a:r>
              <a:rPr lang="en-US" altLang="en-US" sz="4800" b="1" kern="0" baseline="10000" dirty="0">
                <a:solidFill>
                  <a:srgbClr val="FF9900"/>
                </a:solidFill>
                <a:latin typeface="NSPCC" pitchFamily="2" charset="0"/>
              </a:rPr>
              <a:t>A   </a:t>
            </a:r>
            <a:r>
              <a:rPr lang="en-US" altLang="en-US" sz="8000" kern="0" baseline="10000" dirty="0">
                <a:solidFill>
                  <a:schemeClr val="bg1"/>
                </a:solidFill>
                <a:latin typeface="NSPCC" pitchFamily="2" charset="0"/>
              </a:rPr>
              <a:t>24</a:t>
            </a:r>
            <a:r>
              <a:rPr lang="en-US" altLang="en-US" sz="4800" b="1" kern="0" baseline="10000" dirty="0">
                <a:solidFill>
                  <a:schemeClr val="bg1"/>
                </a:solidFill>
                <a:latin typeface="NSPCC" pitchFamily="2" charset="0"/>
              </a:rPr>
              <a:t> </a:t>
            </a:r>
            <a:r>
              <a:rPr lang="en-US" altLang="en-US" sz="5400" kern="0" dirty="0">
                <a:solidFill>
                  <a:schemeClr val="bg1"/>
                </a:solidFill>
                <a:latin typeface="NSPCC" pitchFamily="2" charset="0"/>
              </a:rPr>
              <a:t> </a:t>
            </a:r>
          </a:p>
          <a:p>
            <a:pPr>
              <a:buFontTx/>
              <a:buNone/>
            </a:pPr>
            <a:r>
              <a:rPr lang="en-US" altLang="en-US" sz="4800" b="1" kern="0" baseline="10000" dirty="0">
                <a:solidFill>
                  <a:srgbClr val="FF9900"/>
                </a:solidFill>
                <a:latin typeface="NSPCC" pitchFamily="2" charset="0"/>
              </a:rPr>
              <a:t>B </a:t>
            </a:r>
            <a:r>
              <a:rPr lang="en-US" altLang="en-US" sz="5400" kern="0" dirty="0">
                <a:latin typeface="NSPCC" pitchFamily="2" charset="0"/>
              </a:rPr>
              <a:t> </a:t>
            </a:r>
            <a:r>
              <a:rPr lang="en-US" altLang="en-US" sz="5400" kern="0" dirty="0">
                <a:solidFill>
                  <a:schemeClr val="bg1"/>
                </a:solidFill>
                <a:latin typeface="NSPCC" pitchFamily="2" charset="0"/>
              </a:rPr>
              <a:t>18</a:t>
            </a:r>
          </a:p>
          <a:p>
            <a:pPr>
              <a:buFontTx/>
              <a:buNone/>
            </a:pPr>
            <a:r>
              <a:rPr lang="en-US" altLang="en-US" sz="4800" b="1" kern="0" baseline="10000" dirty="0">
                <a:solidFill>
                  <a:srgbClr val="FF9900"/>
                </a:solidFill>
                <a:latin typeface="NSPCC" pitchFamily="2" charset="0"/>
              </a:rPr>
              <a:t>C </a:t>
            </a:r>
            <a:r>
              <a:rPr lang="en-US" altLang="en-US" sz="5400" kern="0" dirty="0">
                <a:latin typeface="NSPCC" pitchFamily="2" charset="0"/>
              </a:rPr>
              <a:t> </a:t>
            </a:r>
            <a:r>
              <a:rPr lang="en-US" altLang="en-US" sz="5400" kern="0" dirty="0">
                <a:solidFill>
                  <a:schemeClr val="bg1"/>
                </a:solidFill>
                <a:latin typeface="NSPCC" pitchFamily="2" charset="0"/>
              </a:rPr>
              <a:t>21</a:t>
            </a:r>
          </a:p>
          <a:p>
            <a:pPr>
              <a:buFontTx/>
              <a:buNone/>
            </a:pPr>
            <a:r>
              <a:rPr lang="en-US" altLang="en-US" sz="4800" b="1" kern="0" baseline="10000" dirty="0">
                <a:solidFill>
                  <a:srgbClr val="FF9900"/>
                </a:solidFill>
                <a:latin typeface="NSPCC" pitchFamily="2" charset="0"/>
              </a:rPr>
              <a:t>D </a:t>
            </a:r>
            <a:r>
              <a:rPr lang="en-US" altLang="en-US" sz="5400" kern="0" dirty="0">
                <a:latin typeface="NSPCC" pitchFamily="2" charset="0"/>
              </a:rPr>
              <a:t> </a:t>
            </a:r>
            <a:r>
              <a:rPr lang="en-US" altLang="en-US" sz="5400" kern="0" dirty="0">
                <a:solidFill>
                  <a:schemeClr val="bg1"/>
                </a:solidFill>
                <a:latin typeface="NSPCC" pitchFamily="2" charset="0"/>
              </a:rPr>
              <a:t>27</a:t>
            </a:r>
            <a:endParaRPr lang="en-GB" altLang="en-US" sz="5400" kern="0" dirty="0">
              <a:solidFill>
                <a:schemeClr val="bg1"/>
              </a:solidFill>
              <a:latin typeface="NSPCC" pitchFamily="2" charset="0"/>
            </a:endParaRPr>
          </a:p>
          <a:p>
            <a:pPr>
              <a:buFontTx/>
              <a:buNone/>
            </a:pPr>
            <a:endParaRPr lang="en-US" altLang="en-US" sz="5400" kern="0" dirty="0">
              <a:solidFill>
                <a:schemeClr val="bg1"/>
              </a:solidFill>
              <a:latin typeface="NSPCC" pitchFamily="2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9" name="Rectangle 7"/>
          <p:cNvSpPr txBox="1">
            <a:spLocks noChangeArrowheads="1"/>
          </p:cNvSpPr>
          <p:nvPr/>
        </p:nvSpPr>
        <p:spPr bwMode="auto">
          <a:xfrm>
            <a:off x="762000" y="381000"/>
            <a:ext cx="7696200" cy="2057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GB" sz="3200" kern="0" dirty="0">
                <a:solidFill>
                  <a:schemeClr val="bg1"/>
                </a:solidFill>
                <a:latin typeface="NSPCC Light" pitchFamily="34" charset="0"/>
              </a:rPr>
              <a:t>How many dots does</a:t>
            </a:r>
          </a:p>
          <a:p>
            <a:r>
              <a:rPr lang="en-GB" sz="3200" kern="0" dirty="0">
                <a:solidFill>
                  <a:schemeClr val="bg1"/>
                </a:solidFill>
                <a:latin typeface="NSPCC Light" pitchFamily="34" charset="0"/>
              </a:rPr>
              <a:t> a dice have in total?</a:t>
            </a:r>
            <a:endParaRPr lang="en-GB" sz="3200" kern="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>
        <p:sndAc>
          <p:stSnd>
            <p:snd r:embed="rId2" name="Tarda.wav"/>
          </p:stSnd>
        </p:sndAc>
      </p:transition>
    </mc:Choice>
    <mc:Fallback xmlns="">
      <p:transition advClick="0">
        <p:sndAc>
          <p:stSnd>
            <p:snd r:embed="rId4" name="Tarda.wav"/>
          </p:stSnd>
        </p:sndAc>
      </p:transition>
    </mc:Fallback>
  </mc:AlternateContent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41987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41988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rgbClr val="00B0F0"/>
          </a:solidFill>
          <a:ln w="5715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41989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41990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41993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1994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1995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1996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1997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1998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1999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2000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2001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2002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2003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42004" name="AutoShape 2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22" name="Rectangle 8"/>
          <p:cNvSpPr txBox="1">
            <a:spLocks noChangeArrowheads="1"/>
          </p:cNvSpPr>
          <p:nvPr/>
        </p:nvSpPr>
        <p:spPr bwMode="auto">
          <a:xfrm>
            <a:off x="685800" y="2641972"/>
            <a:ext cx="7620000" cy="396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None/>
            </a:pPr>
            <a:r>
              <a:rPr lang="en-US" altLang="en-US" sz="4800" b="1" kern="0" baseline="10000" dirty="0">
                <a:solidFill>
                  <a:srgbClr val="FF9900"/>
                </a:solidFill>
                <a:latin typeface="NSPCC" pitchFamily="2" charset="0"/>
              </a:rPr>
              <a:t>A </a:t>
            </a:r>
            <a:r>
              <a:rPr lang="en-US" altLang="en-US" sz="5400" kern="0" dirty="0">
                <a:latin typeface="NSPCC" pitchFamily="2" charset="0"/>
              </a:rPr>
              <a:t> </a:t>
            </a:r>
            <a:r>
              <a:rPr lang="en-US" altLang="en-US" sz="5400" kern="0" dirty="0">
                <a:solidFill>
                  <a:schemeClr val="bg1"/>
                </a:solidFill>
                <a:latin typeface="NSPCC" pitchFamily="2" charset="0"/>
              </a:rPr>
              <a:t>17</a:t>
            </a:r>
            <a:endParaRPr lang="en-US" altLang="en-US" sz="5400" dirty="0">
              <a:solidFill>
                <a:schemeClr val="bg1"/>
              </a:solidFill>
              <a:latin typeface="NSPCC" pitchFamily="2" charset="0"/>
            </a:endParaRPr>
          </a:p>
          <a:p>
            <a:pPr>
              <a:buNone/>
            </a:pPr>
            <a:r>
              <a:rPr lang="en-US" altLang="en-US" sz="4800" b="1" baseline="10000" dirty="0">
                <a:solidFill>
                  <a:srgbClr val="FF9900"/>
                </a:solidFill>
                <a:latin typeface="NSPCC" pitchFamily="2" charset="0"/>
              </a:rPr>
              <a:t>B </a:t>
            </a:r>
            <a:r>
              <a:rPr lang="en-US" altLang="en-US" sz="5400" dirty="0">
                <a:latin typeface="NSPCC" pitchFamily="2" charset="0"/>
              </a:rPr>
              <a:t> </a:t>
            </a:r>
            <a:r>
              <a:rPr lang="en-US" altLang="en-US" sz="5400" dirty="0">
                <a:solidFill>
                  <a:schemeClr val="bg1"/>
                </a:solidFill>
                <a:latin typeface="NSPCC" pitchFamily="2" charset="0"/>
              </a:rPr>
              <a:t>27</a:t>
            </a:r>
          </a:p>
          <a:p>
            <a:pPr>
              <a:buNone/>
            </a:pPr>
            <a:r>
              <a:rPr lang="en-US" altLang="en-US" sz="4800" b="1" baseline="10000" dirty="0">
                <a:solidFill>
                  <a:srgbClr val="FF9900"/>
                </a:solidFill>
                <a:latin typeface="NSPCC" pitchFamily="2" charset="0"/>
              </a:rPr>
              <a:t>C </a:t>
            </a:r>
            <a:r>
              <a:rPr lang="en-US" altLang="en-US" sz="5400" dirty="0">
                <a:latin typeface="NSPCC" pitchFamily="2" charset="0"/>
              </a:rPr>
              <a:t> </a:t>
            </a:r>
            <a:r>
              <a:rPr lang="en-US" altLang="en-US" sz="5400" dirty="0">
                <a:solidFill>
                  <a:schemeClr val="bg1"/>
                </a:solidFill>
                <a:latin typeface="NSPCC" pitchFamily="2" charset="0"/>
              </a:rPr>
              <a:t>37</a:t>
            </a:r>
          </a:p>
          <a:p>
            <a:pPr>
              <a:buNone/>
            </a:pPr>
            <a:r>
              <a:rPr lang="en-US" altLang="en-US" sz="4800" b="1" baseline="10000" dirty="0">
                <a:solidFill>
                  <a:srgbClr val="FF9900"/>
                </a:solidFill>
                <a:latin typeface="NSPCC" pitchFamily="2" charset="0"/>
              </a:rPr>
              <a:t>D </a:t>
            </a:r>
            <a:r>
              <a:rPr lang="en-US" altLang="en-US" sz="5400" dirty="0">
                <a:latin typeface="NSPCC" pitchFamily="2" charset="0"/>
              </a:rPr>
              <a:t> </a:t>
            </a:r>
            <a:r>
              <a:rPr lang="en-US" altLang="en-US" sz="5400" dirty="0">
                <a:solidFill>
                  <a:schemeClr val="bg1"/>
                </a:solidFill>
                <a:latin typeface="NSPCC" pitchFamily="2" charset="0"/>
              </a:rPr>
              <a:t>47</a:t>
            </a:r>
          </a:p>
        </p:txBody>
      </p:sp>
      <p:sp>
        <p:nvSpPr>
          <p:cNvPr id="23" name="Title 1">
            <a:extLst>
              <a:ext uri="{FF2B5EF4-FFF2-40B4-BE49-F238E27FC236}">
                <a16:creationId xmlns:a16="http://schemas.microsoft.com/office/drawing/2014/main" id="{C4E6570B-47FA-4771-8E3B-B50970A8A0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GB" sz="3200" dirty="0">
                <a:solidFill>
                  <a:schemeClr val="bg1"/>
                </a:solidFill>
                <a:latin typeface="NSPCC Light" panose="020F0303030202060203" pitchFamily="34" charset="0"/>
              </a:rPr>
              <a:t>There are 35 red balloons, 22 blue balloons and 7 white balloons. 27 balloons pop. How many balloons are left?</a:t>
            </a:r>
          </a:p>
        </p:txBody>
      </p:sp>
    </p:spTree>
  </p:cSld>
  <p:clrMapOvr>
    <a:masterClrMapping/>
  </p:clrMapOvr>
  <p:transition>
    <p:zoom/>
    <p:sndAc>
      <p:stSnd>
        <p:snd r:embed="rId2" name="Tarda.wav"/>
      </p:stSnd>
    </p:sndAc>
  </p:transition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AutoShape 2"/>
          <p:cNvSpPr>
            <a:spLocks noChangeArrowheads="1"/>
          </p:cNvSpPr>
          <p:nvPr/>
        </p:nvSpPr>
        <p:spPr bwMode="auto">
          <a:xfrm>
            <a:off x="609600" y="2514600"/>
            <a:ext cx="8001000" cy="1905000"/>
          </a:xfrm>
          <a:prstGeom prst="hexagon">
            <a:avLst>
              <a:gd name="adj" fmla="val 10267"/>
              <a:gd name="vf" fmla="val 115470"/>
            </a:avLst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GB" altLang="en-US" sz="8000">
                <a:solidFill>
                  <a:schemeClr val="bg1"/>
                </a:solidFill>
                <a:latin typeface="NSPCC" pitchFamily="2" charset="0"/>
              </a:rPr>
              <a:t>250 000 points</a:t>
            </a:r>
            <a:endParaRPr lang="en-US" altLang="en-US" sz="8000">
              <a:solidFill>
                <a:schemeClr val="bg1"/>
              </a:solidFill>
              <a:latin typeface="NSPCC" pitchFamily="2" charset="0"/>
            </a:endParaRPr>
          </a:p>
        </p:txBody>
      </p:sp>
      <p:sp>
        <p:nvSpPr>
          <p:cNvPr id="43012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3013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475355" y="779131"/>
            <a:ext cx="8061823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54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NSPCC" pitchFamily="2" charset="0"/>
              </a:rPr>
              <a:t>Outstanding! You have…</a:t>
            </a:r>
          </a:p>
        </p:txBody>
      </p:sp>
    </p:spTree>
  </p:cSld>
  <p:clrMapOvr>
    <a:masterClrMapping/>
  </p:clrMapOvr>
  <p:transition>
    <p:zoom/>
    <p:sndAc>
      <p:stSnd>
        <p:snd r:embed="rId2" name="cashreg.wav"/>
      </p:stSnd>
    </p:sndAc>
  </p:transition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AutoShape 2"/>
          <p:cNvSpPr>
            <a:spLocks noChangeArrowheads="1"/>
          </p:cNvSpPr>
          <p:nvPr/>
        </p:nvSpPr>
        <p:spPr bwMode="auto">
          <a:xfrm>
            <a:off x="609600" y="2057400"/>
            <a:ext cx="8001000" cy="2743200"/>
          </a:xfrm>
          <a:prstGeom prst="hexagon">
            <a:avLst>
              <a:gd name="adj" fmla="val 7130"/>
              <a:gd name="vf" fmla="val 115470"/>
            </a:avLst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8000" b="1" dirty="0">
                <a:solidFill>
                  <a:schemeClr val="bg1"/>
                </a:solidFill>
                <a:latin typeface="NSPCC" pitchFamily="2" charset="0"/>
              </a:rPr>
              <a:t>Question 11</a:t>
            </a:r>
          </a:p>
        </p:txBody>
      </p:sp>
      <p:sp>
        <p:nvSpPr>
          <p:cNvPr id="44036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4037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  <p:transition>
    <p:zoom/>
    <p:sndAc>
      <p:stSnd>
        <p:snd r:embed="rId2" name="drumroll.wav"/>
      </p:stSnd>
    </p:sndAc>
  </p:transition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45059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45060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45061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45062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45065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5066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5067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5068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5069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5070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5071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5072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5073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5074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5075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45076" name="AutoShape 2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29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710498"/>
            <a:ext cx="7696200" cy="1889720"/>
          </a:xfrm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</a:extLst>
        </p:spPr>
        <p:txBody>
          <a:bodyPr/>
          <a:lstStyle/>
          <a:p>
            <a:br>
              <a:rPr lang="en-US" sz="3200" dirty="0">
                <a:solidFill>
                  <a:schemeClr val="bg1"/>
                </a:solidFill>
                <a:latin typeface="NSPCC" pitchFamily="2" charset="0"/>
              </a:rPr>
            </a:br>
            <a:r>
              <a:rPr lang="en-GB" sz="3200" dirty="0">
                <a:solidFill>
                  <a:schemeClr val="bg1"/>
                </a:solidFill>
                <a:latin typeface="NSPCC Light" pitchFamily="34" charset="0"/>
              </a:rPr>
              <a:t>Asif buys a book for £3.50 and a bookmark for 75p. If he pays with a £5 note, how much change will he get back?</a:t>
            </a:r>
            <a:br>
              <a:rPr lang="en-GB" sz="3200" dirty="0"/>
            </a:br>
            <a:br>
              <a:rPr lang="en-GB" sz="3200" dirty="0"/>
            </a:br>
            <a:br>
              <a:rPr lang="en-GB" sz="3200" dirty="0">
                <a:solidFill>
                  <a:schemeClr val="bg1"/>
                </a:solidFill>
                <a:latin typeface="NSPCC" pitchFamily="2" charset="0"/>
              </a:rPr>
            </a:br>
            <a:endParaRPr lang="en-US" altLang="en-US" sz="3200" b="1" dirty="0">
              <a:solidFill>
                <a:schemeClr val="bg1"/>
              </a:solidFill>
              <a:latin typeface="NSPCC" pitchFamily="2" charset="0"/>
            </a:endParaRPr>
          </a:p>
        </p:txBody>
      </p:sp>
      <p:sp>
        <p:nvSpPr>
          <p:cNvPr id="21" name="Rectangle 8">
            <a:extLst>
              <a:ext uri="{FF2B5EF4-FFF2-40B4-BE49-F238E27FC236}">
                <a16:creationId xmlns:a16="http://schemas.microsoft.com/office/drawing/2014/main" id="{EE0C5757-0302-46F8-B859-239C65FC39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2681177"/>
            <a:ext cx="7620000" cy="396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FontTx/>
              <a:buNone/>
            </a:pPr>
            <a:r>
              <a:rPr lang="en-US" altLang="en-US" sz="4800" b="1" kern="0" baseline="10000" dirty="0">
                <a:solidFill>
                  <a:srgbClr val="FF9900"/>
                </a:solidFill>
                <a:latin typeface="NSPCC" pitchFamily="2" charset="0"/>
              </a:rPr>
              <a:t>A </a:t>
            </a:r>
            <a:r>
              <a:rPr lang="en-US" altLang="en-US" sz="5400" kern="0" dirty="0">
                <a:latin typeface="NSPCC" pitchFamily="2" charset="0"/>
              </a:rPr>
              <a:t> </a:t>
            </a:r>
            <a:r>
              <a:rPr lang="en-US" altLang="en-US" sz="5400" kern="0" dirty="0">
                <a:solidFill>
                  <a:schemeClr val="bg1"/>
                </a:solidFill>
                <a:latin typeface="NSPCC" pitchFamily="2" charset="0"/>
              </a:rPr>
              <a:t>25p</a:t>
            </a:r>
          </a:p>
          <a:p>
            <a:pPr>
              <a:buFontTx/>
              <a:buNone/>
            </a:pPr>
            <a:r>
              <a:rPr lang="en-US" altLang="en-US" sz="4800" b="1" kern="0" baseline="10000" dirty="0">
                <a:solidFill>
                  <a:srgbClr val="FF9900"/>
                </a:solidFill>
                <a:latin typeface="NSPCC" pitchFamily="2" charset="0"/>
              </a:rPr>
              <a:t>B </a:t>
            </a:r>
            <a:r>
              <a:rPr lang="en-US" altLang="en-US" sz="5400" kern="0" dirty="0">
                <a:latin typeface="NSPCC" pitchFamily="2" charset="0"/>
              </a:rPr>
              <a:t> </a:t>
            </a:r>
            <a:r>
              <a:rPr lang="en-US" altLang="en-US" sz="5400" kern="0" dirty="0">
                <a:solidFill>
                  <a:schemeClr val="bg1"/>
                </a:solidFill>
                <a:latin typeface="NSPCC" pitchFamily="2" charset="0"/>
              </a:rPr>
              <a:t>50p</a:t>
            </a:r>
          </a:p>
          <a:p>
            <a:pPr>
              <a:buFontTx/>
              <a:buNone/>
            </a:pPr>
            <a:r>
              <a:rPr lang="en-US" altLang="en-US" sz="4800" b="1" kern="0" baseline="10000" dirty="0">
                <a:solidFill>
                  <a:srgbClr val="FF9900"/>
                </a:solidFill>
                <a:latin typeface="NSPCC" pitchFamily="2" charset="0"/>
              </a:rPr>
              <a:t>C </a:t>
            </a:r>
            <a:r>
              <a:rPr lang="en-US" altLang="en-US" sz="5400" kern="0" dirty="0">
                <a:latin typeface="NSPCC" pitchFamily="2" charset="0"/>
              </a:rPr>
              <a:t> </a:t>
            </a:r>
            <a:r>
              <a:rPr lang="en-US" altLang="en-US" sz="5400" kern="0" dirty="0">
                <a:solidFill>
                  <a:schemeClr val="bg1"/>
                </a:solidFill>
                <a:latin typeface="NSPCC" pitchFamily="2" charset="0"/>
              </a:rPr>
              <a:t>75p</a:t>
            </a:r>
          </a:p>
          <a:p>
            <a:pPr>
              <a:buFontTx/>
              <a:buNone/>
            </a:pPr>
            <a:r>
              <a:rPr lang="en-US" altLang="en-US" sz="4800" b="1" kern="0" baseline="10000" dirty="0">
                <a:solidFill>
                  <a:srgbClr val="FF9900"/>
                </a:solidFill>
                <a:latin typeface="NSPCC" pitchFamily="2" charset="0"/>
              </a:rPr>
              <a:t>D </a:t>
            </a:r>
            <a:r>
              <a:rPr lang="en-US" altLang="en-US" sz="5400" kern="0" dirty="0">
                <a:latin typeface="NSPCC" pitchFamily="2" charset="0"/>
              </a:rPr>
              <a:t> </a:t>
            </a:r>
            <a:r>
              <a:rPr lang="en-US" altLang="en-US" sz="5400" kern="0" dirty="0">
                <a:solidFill>
                  <a:schemeClr val="bg1"/>
                </a:solidFill>
                <a:latin typeface="NSPCC" pitchFamily="2" charset="0"/>
              </a:rPr>
              <a:t>90p</a:t>
            </a:r>
          </a:p>
        </p:txBody>
      </p:sp>
    </p:spTree>
  </p:cSld>
  <p:clrMapOvr>
    <a:masterClrMapping/>
  </p:clrMapOvr>
  <p:transition>
    <p:zoom/>
    <p:sndAc>
      <p:stSnd>
        <p:snd r:embed="rId2" name="09. Who Correc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build="p" autoUpdateAnimBg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46083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46084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rgbClr val="00B0F0"/>
          </a:solidFill>
          <a:ln w="5715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46085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46086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46089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6090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6091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6092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6093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6094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6095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6096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6097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6098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6099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46100" name="AutoShape 2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26" name="Rectangle 8"/>
          <p:cNvSpPr txBox="1">
            <a:spLocks noChangeArrowheads="1"/>
          </p:cNvSpPr>
          <p:nvPr/>
        </p:nvSpPr>
        <p:spPr bwMode="auto">
          <a:xfrm>
            <a:off x="738979" y="2643077"/>
            <a:ext cx="7620000" cy="396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6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FontTx/>
              <a:buNone/>
            </a:pPr>
            <a:r>
              <a:rPr lang="en-US" altLang="en-US" sz="4800" b="1" kern="0" baseline="10000" dirty="0">
                <a:solidFill>
                  <a:srgbClr val="FF9900"/>
                </a:solidFill>
                <a:latin typeface="NSPCC" pitchFamily="2" charset="0"/>
              </a:rPr>
              <a:t>A</a:t>
            </a:r>
            <a:r>
              <a:rPr lang="en-US" altLang="en-US" sz="5400" b="1" kern="0" baseline="10000" dirty="0">
                <a:solidFill>
                  <a:srgbClr val="FF9900"/>
                </a:solidFill>
                <a:latin typeface="NSPCC" pitchFamily="2" charset="0"/>
              </a:rPr>
              <a:t> </a:t>
            </a:r>
            <a:r>
              <a:rPr lang="en-US" altLang="en-US" sz="5400" kern="0" dirty="0">
                <a:latin typeface="NSPCC" pitchFamily="2" charset="0"/>
              </a:rPr>
              <a:t> </a:t>
            </a:r>
            <a:r>
              <a:rPr lang="en-US" altLang="en-US" sz="5400" kern="0" dirty="0">
                <a:solidFill>
                  <a:schemeClr val="bg1"/>
                </a:solidFill>
                <a:latin typeface="NSPCC" pitchFamily="2" charset="0"/>
              </a:rPr>
              <a:t>25p</a:t>
            </a:r>
          </a:p>
          <a:p>
            <a:pPr>
              <a:buFontTx/>
              <a:buNone/>
            </a:pPr>
            <a:r>
              <a:rPr lang="en-US" altLang="en-US" sz="4800" b="1" kern="0" baseline="10000" dirty="0">
                <a:solidFill>
                  <a:srgbClr val="FF9900"/>
                </a:solidFill>
                <a:latin typeface="NSPCC" pitchFamily="2" charset="0"/>
              </a:rPr>
              <a:t>B</a:t>
            </a:r>
            <a:r>
              <a:rPr lang="en-US" altLang="en-US" sz="5400" b="1" kern="0" baseline="10000" dirty="0">
                <a:solidFill>
                  <a:srgbClr val="FF9900"/>
                </a:solidFill>
                <a:latin typeface="NSPCC" pitchFamily="2" charset="0"/>
              </a:rPr>
              <a:t> </a:t>
            </a:r>
            <a:r>
              <a:rPr lang="en-US" altLang="en-US" sz="5400" kern="0" dirty="0">
                <a:latin typeface="NSPCC" pitchFamily="2" charset="0"/>
              </a:rPr>
              <a:t> </a:t>
            </a:r>
            <a:r>
              <a:rPr lang="en-US" altLang="en-US" sz="5400" kern="0" dirty="0">
                <a:solidFill>
                  <a:schemeClr val="bg1"/>
                </a:solidFill>
                <a:latin typeface="NSPCC" pitchFamily="2" charset="0"/>
              </a:rPr>
              <a:t>50p</a:t>
            </a:r>
          </a:p>
          <a:p>
            <a:pPr>
              <a:buFontTx/>
              <a:buNone/>
            </a:pPr>
            <a:r>
              <a:rPr lang="en-US" altLang="en-US" sz="4800" b="1" kern="0" baseline="10000" dirty="0">
                <a:solidFill>
                  <a:srgbClr val="FF9900"/>
                </a:solidFill>
                <a:latin typeface="NSPCC" pitchFamily="2" charset="0"/>
              </a:rPr>
              <a:t>C</a:t>
            </a:r>
            <a:r>
              <a:rPr lang="en-US" altLang="en-US" sz="5400" b="1" kern="0" baseline="10000" dirty="0">
                <a:solidFill>
                  <a:srgbClr val="FF9900"/>
                </a:solidFill>
                <a:latin typeface="NSPCC" pitchFamily="2" charset="0"/>
              </a:rPr>
              <a:t> </a:t>
            </a:r>
            <a:r>
              <a:rPr lang="en-US" altLang="en-US" sz="5400" kern="0" dirty="0">
                <a:latin typeface="NSPCC" pitchFamily="2" charset="0"/>
              </a:rPr>
              <a:t> </a:t>
            </a:r>
            <a:r>
              <a:rPr lang="en-US" altLang="en-US" sz="5400" kern="0" dirty="0">
                <a:solidFill>
                  <a:schemeClr val="bg1"/>
                </a:solidFill>
                <a:latin typeface="NSPCC" pitchFamily="2" charset="0"/>
              </a:rPr>
              <a:t>75p</a:t>
            </a:r>
          </a:p>
          <a:p>
            <a:pPr>
              <a:buFontTx/>
              <a:buNone/>
            </a:pPr>
            <a:r>
              <a:rPr lang="en-US" altLang="en-US" sz="4800" b="1" kern="0" baseline="10000" dirty="0">
                <a:solidFill>
                  <a:srgbClr val="FF9900"/>
                </a:solidFill>
                <a:latin typeface="NSPCC" pitchFamily="2" charset="0"/>
              </a:rPr>
              <a:t>D</a:t>
            </a:r>
            <a:r>
              <a:rPr lang="en-US" altLang="en-US" sz="5400" b="1" kern="0" baseline="10000" dirty="0">
                <a:solidFill>
                  <a:srgbClr val="FF9900"/>
                </a:solidFill>
                <a:latin typeface="NSPCC" pitchFamily="2" charset="0"/>
              </a:rPr>
              <a:t> </a:t>
            </a:r>
            <a:r>
              <a:rPr lang="en-US" altLang="en-US" sz="5400" kern="0" dirty="0">
                <a:latin typeface="NSPCC" pitchFamily="2" charset="0"/>
              </a:rPr>
              <a:t> </a:t>
            </a:r>
            <a:r>
              <a:rPr lang="en-US" altLang="en-US" sz="5400" kern="0" dirty="0">
                <a:solidFill>
                  <a:schemeClr val="bg1"/>
                </a:solidFill>
                <a:latin typeface="NSPCC" pitchFamily="2" charset="0"/>
              </a:rPr>
              <a:t>90p</a:t>
            </a:r>
          </a:p>
          <a:p>
            <a:pPr>
              <a:buFontTx/>
              <a:buNone/>
            </a:pPr>
            <a:endParaRPr lang="en-US" altLang="en-US" sz="5400" kern="0" dirty="0">
              <a:solidFill>
                <a:schemeClr val="bg1"/>
              </a:solidFill>
              <a:latin typeface="NSPCC" pitchFamily="2" charset="0"/>
            </a:endParaRPr>
          </a:p>
        </p:txBody>
      </p:sp>
      <p:sp>
        <p:nvSpPr>
          <p:cNvPr id="23" name="Rectangle 7">
            <a:extLst>
              <a:ext uri="{FF2B5EF4-FFF2-40B4-BE49-F238E27FC236}">
                <a16:creationId xmlns:a16="http://schemas.microsoft.com/office/drawing/2014/main" id="{3D7444B5-DC2A-406B-A90D-8F652BC59BF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62000" y="710498"/>
            <a:ext cx="7696200" cy="1889720"/>
          </a:xfrm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</a:extLst>
        </p:spPr>
        <p:txBody>
          <a:bodyPr/>
          <a:lstStyle/>
          <a:p>
            <a:br>
              <a:rPr lang="en-US" sz="3200" dirty="0">
                <a:solidFill>
                  <a:schemeClr val="bg1"/>
                </a:solidFill>
                <a:latin typeface="NSPCC" pitchFamily="2" charset="0"/>
              </a:rPr>
            </a:br>
            <a:r>
              <a:rPr lang="en-GB" sz="3200" dirty="0">
                <a:solidFill>
                  <a:schemeClr val="bg1"/>
                </a:solidFill>
                <a:latin typeface="NSPCC Light" pitchFamily="34" charset="0"/>
              </a:rPr>
              <a:t>Asif buys a book for £3.50 and a bookmark for 75p. If he pays with a £5 note, how much change will he get back?</a:t>
            </a:r>
            <a:br>
              <a:rPr lang="en-GB" sz="3200" dirty="0"/>
            </a:br>
            <a:br>
              <a:rPr lang="en-GB" sz="3200" dirty="0"/>
            </a:br>
            <a:br>
              <a:rPr lang="en-GB" sz="3200" dirty="0">
                <a:solidFill>
                  <a:schemeClr val="bg1"/>
                </a:solidFill>
                <a:latin typeface="NSPCC" pitchFamily="2" charset="0"/>
              </a:rPr>
            </a:br>
            <a:endParaRPr lang="en-US" altLang="en-US" sz="3200" b="1" dirty="0">
              <a:solidFill>
                <a:schemeClr val="bg1"/>
              </a:solidFill>
              <a:latin typeface="NSPCC" pitchFamily="2" charset="0"/>
            </a:endParaRPr>
          </a:p>
        </p:txBody>
      </p:sp>
    </p:spTree>
  </p:cSld>
  <p:clrMapOvr>
    <a:masterClrMapping/>
  </p:clrMapOvr>
  <p:transition>
    <p:zoom/>
    <p:sndAc>
      <p:stSnd>
        <p:snd r:embed="rId2" name="Tarda.wav"/>
      </p:stSnd>
    </p:sndAc>
  </p:transition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AutoShape 2"/>
          <p:cNvSpPr>
            <a:spLocks noChangeArrowheads="1"/>
          </p:cNvSpPr>
          <p:nvPr/>
        </p:nvSpPr>
        <p:spPr bwMode="auto">
          <a:xfrm>
            <a:off x="609600" y="2514600"/>
            <a:ext cx="8001000" cy="1905000"/>
          </a:xfrm>
          <a:prstGeom prst="hexagon">
            <a:avLst>
              <a:gd name="adj" fmla="val 10267"/>
              <a:gd name="vf" fmla="val 115470"/>
            </a:avLst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z="8000" dirty="0">
                <a:solidFill>
                  <a:schemeClr val="bg1"/>
                </a:solidFill>
                <a:latin typeface="NSPCC" pitchFamily="2" charset="0"/>
              </a:rPr>
              <a:t>500 000 points</a:t>
            </a:r>
          </a:p>
        </p:txBody>
      </p:sp>
      <p:sp>
        <p:nvSpPr>
          <p:cNvPr id="47108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7109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614817" y="779131"/>
            <a:ext cx="7782900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54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NSPCC" pitchFamily="2" charset="0"/>
              </a:rPr>
              <a:t>Sensational! You have…</a:t>
            </a:r>
          </a:p>
        </p:txBody>
      </p:sp>
    </p:spTree>
  </p:cSld>
  <p:clrMapOvr>
    <a:masterClrMapping/>
  </p:clrMapOvr>
  <p:transition>
    <p:zoom/>
    <p:sndAc>
      <p:stSnd>
        <p:snd r:embed="rId2" name="cashreg.wav"/>
      </p:stSnd>
    </p:sndAc>
  </p:transition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AutoShape 2"/>
          <p:cNvSpPr>
            <a:spLocks noChangeArrowheads="1"/>
          </p:cNvSpPr>
          <p:nvPr/>
        </p:nvSpPr>
        <p:spPr bwMode="auto">
          <a:xfrm>
            <a:off x="609600" y="2057400"/>
            <a:ext cx="8001000" cy="2743200"/>
          </a:xfrm>
          <a:prstGeom prst="hexagon">
            <a:avLst>
              <a:gd name="adj" fmla="val 7130"/>
              <a:gd name="vf" fmla="val 115470"/>
            </a:avLst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8000" b="1" dirty="0">
                <a:solidFill>
                  <a:schemeClr val="bg1"/>
                </a:solidFill>
                <a:latin typeface="NSPCC" pitchFamily="2" charset="0"/>
              </a:rPr>
              <a:t>Final Question! Question 12</a:t>
            </a:r>
          </a:p>
        </p:txBody>
      </p:sp>
      <p:sp>
        <p:nvSpPr>
          <p:cNvPr id="48132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8133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  <p:transition>
    <p:zoom/>
    <p:sndAc>
      <p:stSnd>
        <p:snd r:embed="rId2" name="drumroll.wav"/>
      </p:stSnd>
    </p:sndAc>
  </p:transition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49155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49156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49157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49158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49161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9162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9163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9164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9165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9166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9167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9168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9169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9170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9171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49172" name="AutoShape 2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2" name="Rectangle 7"/>
          <p:cNvSpPr txBox="1">
            <a:spLocks noChangeArrowheads="1"/>
          </p:cNvSpPr>
          <p:nvPr/>
        </p:nvSpPr>
        <p:spPr bwMode="auto">
          <a:xfrm>
            <a:off x="609600" y="381000"/>
            <a:ext cx="7848600" cy="2057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br>
              <a:rPr lang="en-US" sz="3200" kern="0" dirty="0"/>
            </a:br>
            <a:r>
              <a:rPr lang="en-GB" sz="3200" kern="0" dirty="0">
                <a:solidFill>
                  <a:schemeClr val="bg1"/>
                </a:solidFill>
                <a:latin typeface="NSPCC Light" pitchFamily="34" charset="0"/>
              </a:rPr>
              <a:t>I’m thinking of a number.  I multiply it by 4 and add 250. My answer is 258. What is the number I was thinking of at the beginning</a:t>
            </a:r>
            <a:r>
              <a:rPr lang="en-GB" sz="3200" b="1" kern="0" dirty="0">
                <a:solidFill>
                  <a:schemeClr val="bg1"/>
                </a:solidFill>
                <a:latin typeface="NSPCC Light" panose="020F0303030202060203" pitchFamily="34" charset="0"/>
              </a:rPr>
              <a:t>?</a:t>
            </a:r>
            <a:br>
              <a:rPr lang="en-GB" sz="3200" kern="0" dirty="0"/>
            </a:br>
            <a:endParaRPr lang="en-US" altLang="en-US" sz="3200" b="1" kern="0" dirty="0">
              <a:solidFill>
                <a:schemeClr val="bg1"/>
              </a:solidFill>
              <a:latin typeface="NSPCC" pitchFamily="2" charset="0"/>
              <a:cs typeface="Arial" charset="0"/>
            </a:endParaRPr>
          </a:p>
        </p:txBody>
      </p:sp>
      <p:sp>
        <p:nvSpPr>
          <p:cNvPr id="24" name="Rectangle 8">
            <a:extLst>
              <a:ext uri="{FF2B5EF4-FFF2-40B4-BE49-F238E27FC236}">
                <a16:creationId xmlns:a16="http://schemas.microsoft.com/office/drawing/2014/main" id="{C66A2DDC-544E-44C6-BDF5-848A537106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2681177"/>
            <a:ext cx="7620000" cy="396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FontTx/>
              <a:buNone/>
            </a:pPr>
            <a:r>
              <a:rPr lang="en-US" altLang="en-US" sz="4800" b="1" kern="0" baseline="10000" dirty="0">
                <a:solidFill>
                  <a:srgbClr val="FF9900"/>
                </a:solidFill>
                <a:latin typeface="NSPCC" pitchFamily="2" charset="0"/>
              </a:rPr>
              <a:t>A </a:t>
            </a:r>
            <a:r>
              <a:rPr lang="en-US" altLang="en-US" sz="5400" kern="0" dirty="0">
                <a:latin typeface="NSPCC" pitchFamily="2" charset="0"/>
              </a:rPr>
              <a:t> </a:t>
            </a:r>
            <a:r>
              <a:rPr lang="en-US" altLang="en-US" sz="5400" kern="0" dirty="0">
                <a:solidFill>
                  <a:schemeClr val="bg1"/>
                </a:solidFill>
                <a:latin typeface="NSPCC" pitchFamily="2" charset="0"/>
              </a:rPr>
              <a:t>8</a:t>
            </a:r>
          </a:p>
          <a:p>
            <a:pPr>
              <a:buFontTx/>
              <a:buNone/>
            </a:pPr>
            <a:r>
              <a:rPr lang="en-US" altLang="en-US" sz="4800" b="1" kern="0" baseline="10000" dirty="0">
                <a:solidFill>
                  <a:srgbClr val="FF9900"/>
                </a:solidFill>
                <a:latin typeface="NSPCC" pitchFamily="2" charset="0"/>
              </a:rPr>
              <a:t>B </a:t>
            </a:r>
            <a:r>
              <a:rPr lang="en-US" altLang="en-US" sz="5400" kern="0" dirty="0">
                <a:latin typeface="NSPCC" pitchFamily="2" charset="0"/>
              </a:rPr>
              <a:t> </a:t>
            </a:r>
            <a:r>
              <a:rPr lang="en-US" altLang="en-US" sz="5400" kern="0" dirty="0">
                <a:solidFill>
                  <a:schemeClr val="bg1"/>
                </a:solidFill>
                <a:latin typeface="NSPCC" pitchFamily="2" charset="0"/>
              </a:rPr>
              <a:t>6</a:t>
            </a:r>
          </a:p>
          <a:p>
            <a:pPr>
              <a:buFontTx/>
              <a:buNone/>
            </a:pPr>
            <a:r>
              <a:rPr lang="en-US" altLang="en-US" sz="4800" b="1" kern="0" baseline="10000" dirty="0">
                <a:solidFill>
                  <a:srgbClr val="FF9900"/>
                </a:solidFill>
                <a:latin typeface="NSPCC" pitchFamily="2" charset="0"/>
              </a:rPr>
              <a:t>C </a:t>
            </a:r>
            <a:r>
              <a:rPr lang="en-US" altLang="en-US" sz="5400" kern="0" dirty="0">
                <a:latin typeface="NSPCC" pitchFamily="2" charset="0"/>
              </a:rPr>
              <a:t> </a:t>
            </a:r>
            <a:r>
              <a:rPr lang="en-US" altLang="en-US" sz="5400" kern="0" dirty="0">
                <a:solidFill>
                  <a:schemeClr val="bg1"/>
                </a:solidFill>
                <a:latin typeface="NSPCC" pitchFamily="2" charset="0"/>
              </a:rPr>
              <a:t>4</a:t>
            </a:r>
          </a:p>
          <a:p>
            <a:pPr>
              <a:buFontTx/>
              <a:buNone/>
            </a:pPr>
            <a:r>
              <a:rPr lang="en-US" altLang="en-US" sz="4800" b="1" kern="0" baseline="10000" dirty="0">
                <a:solidFill>
                  <a:srgbClr val="FF9900"/>
                </a:solidFill>
                <a:latin typeface="NSPCC" pitchFamily="2" charset="0"/>
              </a:rPr>
              <a:t>D </a:t>
            </a:r>
            <a:r>
              <a:rPr lang="en-US" altLang="en-US" sz="5400" kern="0" dirty="0">
                <a:latin typeface="NSPCC" pitchFamily="2" charset="0"/>
              </a:rPr>
              <a:t> </a:t>
            </a:r>
            <a:r>
              <a:rPr lang="en-US" altLang="en-US" sz="5400" kern="0" dirty="0">
                <a:solidFill>
                  <a:schemeClr val="bg1"/>
                </a:solidFill>
                <a:latin typeface="NSPCC" pitchFamily="2" charset="0"/>
              </a:rPr>
              <a:t>2</a:t>
            </a:r>
          </a:p>
        </p:txBody>
      </p:sp>
    </p:spTree>
  </p:cSld>
  <p:clrMapOvr>
    <a:masterClrMapping/>
  </p:clrMapOvr>
  <p:transition>
    <p:zoom/>
    <p:sndAc>
      <p:stSnd>
        <p:snd r:embed="rId2" name="09. Who Correc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build="p" autoUpdateAnimBg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50179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50180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50181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50182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rgbClr val="00B0F0"/>
          </a:solidFill>
          <a:ln w="5715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50185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0186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0187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0188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0189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0190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0191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0192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0193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0194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0195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50196" name="AutoShape 2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24" name="Rectangle 8"/>
          <p:cNvSpPr txBox="1">
            <a:spLocks noChangeArrowheads="1"/>
          </p:cNvSpPr>
          <p:nvPr/>
        </p:nvSpPr>
        <p:spPr bwMode="auto">
          <a:xfrm>
            <a:off x="673100" y="2654548"/>
            <a:ext cx="7620000" cy="396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6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FontTx/>
              <a:buNone/>
            </a:pPr>
            <a:r>
              <a:rPr lang="en-US" altLang="en-US" sz="4800" b="1" kern="0" baseline="10000" dirty="0">
                <a:solidFill>
                  <a:srgbClr val="FF9900"/>
                </a:solidFill>
                <a:latin typeface="NSPCC" pitchFamily="2" charset="0"/>
              </a:rPr>
              <a:t>A </a:t>
            </a:r>
            <a:r>
              <a:rPr lang="en-US" altLang="en-US" sz="5400" kern="0" dirty="0">
                <a:latin typeface="NSPCC" pitchFamily="2" charset="0"/>
              </a:rPr>
              <a:t> </a:t>
            </a:r>
            <a:r>
              <a:rPr lang="en-US" altLang="en-US" sz="5400" kern="0" dirty="0">
                <a:solidFill>
                  <a:schemeClr val="bg1"/>
                </a:solidFill>
                <a:latin typeface="NSPCC" pitchFamily="2" charset="0"/>
              </a:rPr>
              <a:t>8</a:t>
            </a:r>
          </a:p>
          <a:p>
            <a:pPr>
              <a:buFontTx/>
              <a:buNone/>
            </a:pPr>
            <a:r>
              <a:rPr lang="en-US" altLang="en-US" sz="4800" b="1" kern="0" baseline="10000" dirty="0">
                <a:solidFill>
                  <a:srgbClr val="FF9900"/>
                </a:solidFill>
                <a:latin typeface="NSPCC" pitchFamily="2" charset="0"/>
              </a:rPr>
              <a:t>B </a:t>
            </a:r>
            <a:r>
              <a:rPr lang="en-US" altLang="en-US" sz="5400" kern="0" dirty="0">
                <a:latin typeface="NSPCC" pitchFamily="2" charset="0"/>
              </a:rPr>
              <a:t> </a:t>
            </a:r>
            <a:r>
              <a:rPr lang="en-US" altLang="en-US" sz="5400" kern="0" dirty="0">
                <a:solidFill>
                  <a:schemeClr val="bg1"/>
                </a:solidFill>
                <a:latin typeface="NSPCC" pitchFamily="2" charset="0"/>
              </a:rPr>
              <a:t>6</a:t>
            </a:r>
          </a:p>
          <a:p>
            <a:pPr>
              <a:buFontTx/>
              <a:buNone/>
            </a:pPr>
            <a:r>
              <a:rPr lang="en-US" altLang="en-US" sz="4800" b="1" kern="0" baseline="10000" dirty="0">
                <a:solidFill>
                  <a:srgbClr val="FF9900"/>
                </a:solidFill>
                <a:latin typeface="NSPCC" pitchFamily="2" charset="0"/>
              </a:rPr>
              <a:t>C </a:t>
            </a:r>
            <a:r>
              <a:rPr lang="en-US" altLang="en-US" sz="5400" kern="0" dirty="0">
                <a:latin typeface="NSPCC" pitchFamily="2" charset="0"/>
              </a:rPr>
              <a:t> </a:t>
            </a:r>
            <a:r>
              <a:rPr lang="en-US" altLang="en-US" sz="5400" kern="0" dirty="0">
                <a:solidFill>
                  <a:schemeClr val="bg1"/>
                </a:solidFill>
                <a:latin typeface="NSPCC" pitchFamily="2" charset="0"/>
              </a:rPr>
              <a:t>4</a:t>
            </a:r>
          </a:p>
          <a:p>
            <a:pPr>
              <a:buFontTx/>
              <a:buNone/>
            </a:pPr>
            <a:r>
              <a:rPr lang="en-US" altLang="en-US" sz="4800" b="1" kern="0" baseline="10000" dirty="0">
                <a:solidFill>
                  <a:srgbClr val="FF9900"/>
                </a:solidFill>
                <a:latin typeface="NSPCC" pitchFamily="2" charset="0"/>
              </a:rPr>
              <a:t>D </a:t>
            </a:r>
            <a:r>
              <a:rPr lang="en-US" altLang="en-US" sz="5400" kern="0" dirty="0">
                <a:latin typeface="NSPCC" pitchFamily="2" charset="0"/>
              </a:rPr>
              <a:t> </a:t>
            </a:r>
            <a:r>
              <a:rPr lang="en-US" altLang="en-US" sz="5400" kern="0" dirty="0">
                <a:solidFill>
                  <a:schemeClr val="bg1"/>
                </a:solidFill>
                <a:latin typeface="NSPCC" pitchFamily="2" charset="0"/>
              </a:rPr>
              <a:t>2</a:t>
            </a:r>
          </a:p>
        </p:txBody>
      </p:sp>
      <p:sp>
        <p:nvSpPr>
          <p:cNvPr id="22" name="Rectangle 7">
            <a:extLst>
              <a:ext uri="{FF2B5EF4-FFF2-40B4-BE49-F238E27FC236}">
                <a16:creationId xmlns:a16="http://schemas.microsoft.com/office/drawing/2014/main" id="{F947A7E2-CF71-4A8E-9054-C1F44031CC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381000"/>
            <a:ext cx="7848600" cy="2057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br>
              <a:rPr lang="en-US" sz="3200" kern="0" dirty="0"/>
            </a:br>
            <a:r>
              <a:rPr lang="en-GB" sz="3200" kern="0" dirty="0">
                <a:solidFill>
                  <a:schemeClr val="bg1"/>
                </a:solidFill>
                <a:latin typeface="NSPCC Light" pitchFamily="34" charset="0"/>
              </a:rPr>
              <a:t>I’m thinking of a number.  I multiply it by 4 and add 250. My answer is 258. What is the number I was thinking of at the beginning</a:t>
            </a:r>
            <a:r>
              <a:rPr lang="en-GB" sz="3200" b="1" kern="0" dirty="0">
                <a:solidFill>
                  <a:schemeClr val="bg1"/>
                </a:solidFill>
                <a:latin typeface="NSPCC Light" panose="020F0303030202060203" pitchFamily="34" charset="0"/>
              </a:rPr>
              <a:t>?</a:t>
            </a:r>
            <a:br>
              <a:rPr lang="en-GB" sz="3200" kern="0" dirty="0"/>
            </a:br>
            <a:endParaRPr lang="en-US" altLang="en-US" sz="3200" b="1" kern="0" dirty="0">
              <a:solidFill>
                <a:schemeClr val="bg1"/>
              </a:solidFill>
              <a:latin typeface="NSPCC" pitchFamily="2" charset="0"/>
              <a:cs typeface="Arial" charset="0"/>
            </a:endParaRPr>
          </a:p>
        </p:txBody>
      </p:sp>
    </p:spTree>
  </p:cSld>
  <p:clrMapOvr>
    <a:masterClrMapping/>
  </p:clrMapOvr>
  <p:transition>
    <p:zoom/>
    <p:sndAc>
      <p:stSnd>
        <p:snd r:embed="rId2" name="Tarda.wav"/>
      </p:stSnd>
    </p:sndAc>
  </p:transition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AutoShape 2"/>
          <p:cNvSpPr>
            <a:spLocks noChangeArrowheads="1"/>
          </p:cNvSpPr>
          <p:nvPr/>
        </p:nvSpPr>
        <p:spPr bwMode="auto">
          <a:xfrm>
            <a:off x="609600" y="2514600"/>
            <a:ext cx="8001000" cy="1905000"/>
          </a:xfrm>
          <a:prstGeom prst="hexagon">
            <a:avLst>
              <a:gd name="adj" fmla="val 10267"/>
              <a:gd name="vf" fmla="val 115470"/>
            </a:avLst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GB" altLang="en-US" sz="7000">
                <a:solidFill>
                  <a:schemeClr val="bg1"/>
                </a:solidFill>
                <a:latin typeface="NSPCC" pitchFamily="2" charset="0"/>
              </a:rPr>
              <a:t>1 000 000 points</a:t>
            </a:r>
            <a:endParaRPr lang="en-US" altLang="en-US" sz="7000">
              <a:solidFill>
                <a:schemeClr val="bg1"/>
              </a:solidFill>
              <a:latin typeface="NSPCC" pitchFamily="2" charset="0"/>
            </a:endParaRPr>
          </a:p>
        </p:txBody>
      </p:sp>
      <p:sp>
        <p:nvSpPr>
          <p:cNvPr id="51204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1205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pic>
        <p:nvPicPr>
          <p:cNvPr id="2" name="j0217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417" y="6055070"/>
            <a:ext cx="676365" cy="6763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/>
          <p:cNvSpPr/>
          <p:nvPr/>
        </p:nvSpPr>
        <p:spPr>
          <a:xfrm>
            <a:off x="1625504" y="1268760"/>
            <a:ext cx="5761514" cy="132343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80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NSPCC" pitchFamily="2" charset="0"/>
              </a:rPr>
              <a:t>YOU DID IT!</a:t>
            </a:r>
          </a:p>
        </p:txBody>
      </p:sp>
      <p:pic>
        <p:nvPicPr>
          <p:cNvPr id="9" name="Picture 9" descr="C:\Users\ssimmino\AppData\Local\Microsoft\Windows\Temporary Internet Files\Content.IE5\38WKM02R\Strapline_White_ForOnline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9096" y="6323881"/>
            <a:ext cx="4997394" cy="1824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92098" y="354044"/>
            <a:ext cx="1434425" cy="35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zoom/>
    <p:sndAc>
      <p:stSnd>
        <p:snd r:embed="rId4" name="cashreg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745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AutoShape 2"/>
          <p:cNvSpPr>
            <a:spLocks noChangeArrowheads="1"/>
          </p:cNvSpPr>
          <p:nvPr/>
        </p:nvSpPr>
        <p:spPr bwMode="auto">
          <a:xfrm>
            <a:off x="609600" y="2514600"/>
            <a:ext cx="8001000" cy="1905000"/>
          </a:xfrm>
          <a:prstGeom prst="hexagon">
            <a:avLst>
              <a:gd name="adj" fmla="val 10267"/>
              <a:gd name="vf" fmla="val 115470"/>
            </a:avLst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GB" altLang="en-US" sz="8000" dirty="0">
                <a:solidFill>
                  <a:schemeClr val="bg1"/>
                </a:solidFill>
                <a:latin typeface="NSPCC" pitchFamily="2" charset="0"/>
              </a:rPr>
              <a:t>500 points</a:t>
            </a:r>
            <a:endParaRPr lang="en-US" altLang="en-US" sz="8000" dirty="0">
              <a:solidFill>
                <a:schemeClr val="bg1"/>
              </a:solidFill>
              <a:latin typeface="NSPCC" pitchFamily="2" charset="0"/>
            </a:endParaRPr>
          </a:p>
        </p:txBody>
      </p:sp>
      <p:sp>
        <p:nvSpPr>
          <p:cNvPr id="6148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149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" name="Rectangle 1"/>
          <p:cNvSpPr/>
          <p:nvPr/>
        </p:nvSpPr>
        <p:spPr>
          <a:xfrm>
            <a:off x="770309" y="779131"/>
            <a:ext cx="7471917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54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NSPCC" pitchFamily="2" charset="0"/>
              </a:rPr>
              <a:t>Great start! You have…</a:t>
            </a:r>
          </a:p>
        </p:txBody>
      </p:sp>
    </p:spTree>
  </p:cSld>
  <p:clrMapOvr>
    <a:masterClrMapping/>
  </p:clrMapOvr>
  <p:transition>
    <p:zoom/>
    <p:sndAc>
      <p:stSnd>
        <p:snd r:embed="rId2" name="cashreg.wav"/>
      </p:stSnd>
    </p:sndAc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AutoShape 2"/>
          <p:cNvSpPr>
            <a:spLocks noChangeArrowheads="1"/>
          </p:cNvSpPr>
          <p:nvPr/>
        </p:nvSpPr>
        <p:spPr bwMode="auto">
          <a:xfrm>
            <a:off x="609600" y="2057400"/>
            <a:ext cx="8001000" cy="2743200"/>
          </a:xfrm>
          <a:prstGeom prst="hexagon">
            <a:avLst>
              <a:gd name="adj" fmla="val 7130"/>
              <a:gd name="vf" fmla="val 115470"/>
            </a:avLst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8000" b="1" dirty="0">
                <a:solidFill>
                  <a:schemeClr val="bg1"/>
                </a:solidFill>
                <a:latin typeface="NSPCC" pitchFamily="2" charset="0"/>
              </a:rPr>
              <a:t>Question 2</a:t>
            </a:r>
          </a:p>
        </p:txBody>
      </p:sp>
      <p:sp>
        <p:nvSpPr>
          <p:cNvPr id="7172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7173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  <p:transition>
    <p:zoom/>
    <p:sndAc>
      <p:stSnd>
        <p:snd r:embed="rId2" name="drumroll.wav"/>
      </p:stSnd>
    </p:sndAc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AutoShape 2"/>
          <p:cNvSpPr>
            <a:spLocks noChangeArrowheads="1"/>
          </p:cNvSpPr>
          <p:nvPr/>
        </p:nvSpPr>
        <p:spPr bwMode="auto">
          <a:xfrm>
            <a:off x="590023" y="2784659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8195" name="AutoShape 3"/>
          <p:cNvSpPr>
            <a:spLocks noChangeArrowheads="1"/>
          </p:cNvSpPr>
          <p:nvPr/>
        </p:nvSpPr>
        <p:spPr bwMode="auto">
          <a:xfrm>
            <a:off x="533400" y="376618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8196" name="AutoShape 4"/>
          <p:cNvSpPr>
            <a:spLocks noChangeArrowheads="1"/>
          </p:cNvSpPr>
          <p:nvPr/>
        </p:nvSpPr>
        <p:spPr bwMode="auto">
          <a:xfrm>
            <a:off x="550849" y="4746551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8197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8198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</a:extLst>
        </p:spPr>
        <p:txBody>
          <a:bodyPr/>
          <a:lstStyle/>
          <a:p>
            <a:r>
              <a:rPr lang="en-GB" sz="3200" dirty="0">
                <a:solidFill>
                  <a:schemeClr val="bg1"/>
                </a:solidFill>
                <a:latin typeface="NSPCC Light" pitchFamily="34" charset="0"/>
              </a:rPr>
              <a:t>Julie walks 15 miles, Leon walks 9 miles.</a:t>
            </a:r>
            <a:br>
              <a:rPr lang="en-GB" sz="3200" dirty="0">
                <a:solidFill>
                  <a:schemeClr val="bg1"/>
                </a:solidFill>
                <a:latin typeface="NSPCC Light" pitchFamily="34" charset="0"/>
              </a:rPr>
            </a:br>
            <a:r>
              <a:rPr lang="en-GB" sz="3200" dirty="0">
                <a:solidFill>
                  <a:schemeClr val="bg1"/>
                </a:solidFill>
                <a:latin typeface="NSPCC Light" pitchFamily="34" charset="0"/>
              </a:rPr>
              <a:t>How much further has Julie walked?</a:t>
            </a:r>
          </a:p>
        </p:txBody>
      </p:sp>
      <p:sp>
        <p:nvSpPr>
          <p:cNvPr id="8201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202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203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204" name="Line 12"/>
          <p:cNvSpPr>
            <a:spLocks noChangeShapeType="1"/>
          </p:cNvSpPr>
          <p:nvPr/>
        </p:nvSpPr>
        <p:spPr bwMode="auto">
          <a:xfrm flipH="1">
            <a:off x="76200" y="3200398"/>
            <a:ext cx="533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205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206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207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208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209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210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211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8212" name="AutoShape 2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3" name="TextBox 2"/>
          <p:cNvSpPr txBox="1"/>
          <p:nvPr/>
        </p:nvSpPr>
        <p:spPr>
          <a:xfrm>
            <a:off x="799209" y="2929283"/>
            <a:ext cx="28083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>
                <a:solidFill>
                  <a:srgbClr val="FFC000"/>
                </a:solidFill>
                <a:latin typeface="NSPCC Light" pitchFamily="34" charset="0"/>
              </a:rPr>
              <a:t>A</a:t>
            </a:r>
            <a:r>
              <a:rPr lang="en-GB" sz="3600" dirty="0">
                <a:latin typeface="NSPCC Light" pitchFamily="34" charset="0"/>
              </a:rPr>
              <a:t> </a:t>
            </a:r>
            <a:r>
              <a:rPr lang="en-GB" sz="3600" dirty="0">
                <a:solidFill>
                  <a:schemeClr val="bg1"/>
                </a:solidFill>
                <a:latin typeface="NSPCC Light" pitchFamily="34" charset="0"/>
              </a:rPr>
              <a:t>6 Miles.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512C0473-18A5-487B-9116-64F262B67B98}"/>
              </a:ext>
            </a:extLst>
          </p:cNvPr>
          <p:cNvSpPr txBox="1"/>
          <p:nvPr/>
        </p:nvSpPr>
        <p:spPr>
          <a:xfrm>
            <a:off x="785313" y="3874200"/>
            <a:ext cx="28083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>
                <a:solidFill>
                  <a:srgbClr val="FFC000"/>
                </a:solidFill>
                <a:latin typeface="NSPCC Light" pitchFamily="34" charset="0"/>
              </a:rPr>
              <a:t>B</a:t>
            </a:r>
            <a:r>
              <a:rPr lang="en-GB" sz="3600" dirty="0">
                <a:latin typeface="NSPCC Light" pitchFamily="34" charset="0"/>
              </a:rPr>
              <a:t> </a:t>
            </a:r>
            <a:r>
              <a:rPr lang="en-GB" sz="3600" dirty="0">
                <a:solidFill>
                  <a:schemeClr val="bg1"/>
                </a:solidFill>
                <a:latin typeface="NSPCC Light" pitchFamily="34" charset="0"/>
              </a:rPr>
              <a:t>8 Miles.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71D0B3EE-236B-4176-B77F-FD60310E5104}"/>
              </a:ext>
            </a:extLst>
          </p:cNvPr>
          <p:cNvSpPr txBox="1"/>
          <p:nvPr/>
        </p:nvSpPr>
        <p:spPr>
          <a:xfrm>
            <a:off x="755608" y="4858434"/>
            <a:ext cx="28083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>
                <a:solidFill>
                  <a:srgbClr val="FFC000"/>
                </a:solidFill>
                <a:latin typeface="NSPCC Light" pitchFamily="34" charset="0"/>
              </a:rPr>
              <a:t>C</a:t>
            </a:r>
            <a:r>
              <a:rPr lang="en-GB" sz="3600" dirty="0">
                <a:latin typeface="NSPCC Light" pitchFamily="34" charset="0"/>
              </a:rPr>
              <a:t> </a:t>
            </a:r>
            <a:r>
              <a:rPr lang="en-GB" sz="3600" dirty="0">
                <a:solidFill>
                  <a:schemeClr val="bg1"/>
                </a:solidFill>
                <a:latin typeface="NSPCC Light" pitchFamily="34" charset="0"/>
              </a:rPr>
              <a:t>10 Miles.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8D5481F2-8857-4032-A220-B85FCD049E5C}"/>
              </a:ext>
            </a:extLst>
          </p:cNvPr>
          <p:cNvSpPr txBox="1"/>
          <p:nvPr/>
        </p:nvSpPr>
        <p:spPr>
          <a:xfrm>
            <a:off x="781710" y="5794984"/>
            <a:ext cx="28083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>
                <a:solidFill>
                  <a:srgbClr val="FFC000"/>
                </a:solidFill>
                <a:latin typeface="NSPCC Light" pitchFamily="34" charset="0"/>
              </a:rPr>
              <a:t>D</a:t>
            </a:r>
            <a:r>
              <a:rPr lang="en-GB" sz="3600" dirty="0">
                <a:latin typeface="NSPCC Light" pitchFamily="34" charset="0"/>
              </a:rPr>
              <a:t> </a:t>
            </a:r>
            <a:r>
              <a:rPr lang="en-GB" sz="3600" dirty="0">
                <a:solidFill>
                  <a:schemeClr val="bg1"/>
                </a:solidFill>
                <a:latin typeface="NSPCC Light" pitchFamily="34" charset="0"/>
              </a:rPr>
              <a:t>12 Miles.</a:t>
            </a:r>
          </a:p>
        </p:txBody>
      </p:sp>
    </p:spTree>
  </p:cSld>
  <p:clrMapOvr>
    <a:masterClrMapping/>
  </p:clrMapOvr>
  <p:transition>
    <p:zoom/>
    <p:sndAc>
      <p:stSnd>
        <p:snd r:embed="rId2" name="09. Who Correc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6" grpId="0"/>
      <p:bldP spid="27" grpId="0"/>
      <p:bldP spid="2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rgbClr val="00B0F0"/>
          </a:solidFill>
          <a:ln w="5715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9219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9220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9221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9222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9225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9226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9227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9228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9229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9230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9231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9232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9233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9234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9235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9236" name="AutoShape 2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97281" y="838200"/>
            <a:ext cx="7772400" cy="1143000"/>
          </a:xfrm>
        </p:spPr>
        <p:txBody>
          <a:bodyPr/>
          <a:lstStyle/>
          <a:p>
            <a:r>
              <a:rPr lang="en-GB" sz="3200" dirty="0">
                <a:solidFill>
                  <a:schemeClr val="bg1"/>
                </a:solidFill>
                <a:latin typeface="NSPCC Light" pitchFamily="34" charset="0"/>
              </a:rPr>
              <a:t>Julie walks 15 miles, Leon walks 9 miles.</a:t>
            </a:r>
            <a:br>
              <a:rPr lang="en-GB" sz="3200" dirty="0">
                <a:solidFill>
                  <a:schemeClr val="bg1"/>
                </a:solidFill>
                <a:latin typeface="NSPCC Light" pitchFamily="34" charset="0"/>
              </a:rPr>
            </a:br>
            <a:r>
              <a:rPr lang="en-GB" sz="3200" dirty="0">
                <a:solidFill>
                  <a:schemeClr val="bg1"/>
                </a:solidFill>
                <a:latin typeface="NSPCC Light" pitchFamily="34" charset="0"/>
              </a:rPr>
              <a:t>How much further has Julie walked?</a:t>
            </a:r>
            <a:endParaRPr lang="en-GB" sz="3200" dirty="0"/>
          </a:p>
        </p:txBody>
      </p:sp>
      <p:sp>
        <p:nvSpPr>
          <p:cNvPr id="31" name="TextBox 30"/>
          <p:cNvSpPr txBox="1"/>
          <p:nvPr/>
        </p:nvSpPr>
        <p:spPr>
          <a:xfrm>
            <a:off x="787533" y="5849033"/>
            <a:ext cx="78550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>
                <a:solidFill>
                  <a:srgbClr val="FFC000"/>
                </a:solidFill>
                <a:latin typeface="NSPCC Light" pitchFamily="34" charset="0"/>
              </a:rPr>
              <a:t>D</a:t>
            </a:r>
            <a:r>
              <a:rPr lang="en-GB" sz="3600" dirty="0">
                <a:solidFill>
                  <a:schemeClr val="bg1"/>
                </a:solidFill>
                <a:latin typeface="NSPCC Light" pitchFamily="34" charset="0"/>
              </a:rPr>
              <a:t> 12 Miles 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831776" y="3804480"/>
            <a:ext cx="785502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>
                <a:solidFill>
                  <a:srgbClr val="FFC000"/>
                </a:solidFill>
                <a:latin typeface="NSPCC Light" pitchFamily="34" charset="0"/>
              </a:rPr>
              <a:t>B </a:t>
            </a:r>
            <a:r>
              <a:rPr lang="en-GB" sz="3600" dirty="0">
                <a:solidFill>
                  <a:schemeClr val="bg1"/>
                </a:solidFill>
                <a:latin typeface="NSPCC Light" pitchFamily="34" charset="0"/>
              </a:rPr>
              <a:t>8 Miles</a:t>
            </a:r>
          </a:p>
          <a:p>
            <a:r>
              <a:rPr lang="en-GB" sz="3600" dirty="0">
                <a:solidFill>
                  <a:schemeClr val="bg1"/>
                </a:solidFill>
                <a:latin typeface="NSPCC Light" pitchFamily="34" charset="0"/>
              </a:rPr>
              <a:t>.</a:t>
            </a:r>
            <a:r>
              <a:rPr lang="en-US" altLang="en-US" sz="3600" baseline="10000" dirty="0">
                <a:solidFill>
                  <a:schemeClr val="bg1"/>
                </a:solidFill>
                <a:latin typeface="NSPCC Light" pitchFamily="34" charset="0"/>
              </a:rPr>
              <a:t> </a:t>
            </a:r>
            <a:endParaRPr lang="en-GB" sz="3600" dirty="0">
              <a:latin typeface="NSPCC Light" pitchFamily="34" charset="0"/>
            </a:endParaRPr>
          </a:p>
          <a:p>
            <a:endParaRPr lang="en-GB" sz="3600" dirty="0">
              <a:solidFill>
                <a:schemeClr val="bg1"/>
              </a:solidFill>
              <a:latin typeface="NSPCC Light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826931" y="2877233"/>
            <a:ext cx="78550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>
                <a:solidFill>
                  <a:srgbClr val="FFC000"/>
                </a:solidFill>
                <a:latin typeface="NSPCC Light" pitchFamily="34" charset="0"/>
              </a:rPr>
              <a:t>A</a:t>
            </a:r>
            <a:r>
              <a:rPr lang="en-GB" sz="3600" dirty="0">
                <a:solidFill>
                  <a:schemeClr val="bg1"/>
                </a:solidFill>
                <a:latin typeface="NSPCC Light" pitchFamily="34" charset="0"/>
              </a:rPr>
              <a:t>. </a:t>
            </a:r>
          </a:p>
        </p:txBody>
      </p:sp>
      <p:sp>
        <p:nvSpPr>
          <p:cNvPr id="34" name="Rectangle 33"/>
          <p:cNvSpPr/>
          <p:nvPr/>
        </p:nvSpPr>
        <p:spPr>
          <a:xfrm>
            <a:off x="1259632" y="2877232"/>
            <a:ext cx="460851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600" dirty="0">
                <a:solidFill>
                  <a:schemeClr val="bg1"/>
                </a:solidFill>
                <a:latin typeface="NSPCC Light" pitchFamily="34" charset="0"/>
              </a:rPr>
              <a:t>6 Miles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755576" y="4820334"/>
            <a:ext cx="78550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>
                <a:solidFill>
                  <a:srgbClr val="FFC000"/>
                </a:solidFill>
                <a:latin typeface="NSPCC Light" pitchFamily="34" charset="0"/>
              </a:rPr>
              <a:t>C</a:t>
            </a:r>
            <a:r>
              <a:rPr lang="en-GB" sz="3600" dirty="0">
                <a:latin typeface="NSPCC Light" pitchFamily="34" charset="0"/>
              </a:rPr>
              <a:t> </a:t>
            </a:r>
            <a:r>
              <a:rPr lang="en-GB" sz="3600" dirty="0">
                <a:solidFill>
                  <a:schemeClr val="bg1"/>
                </a:solidFill>
                <a:latin typeface="NSPCC Light" pitchFamily="34" charset="0"/>
              </a:rPr>
              <a:t>10 Miles</a:t>
            </a:r>
          </a:p>
        </p:txBody>
      </p:sp>
    </p:spTree>
  </p:cSld>
  <p:clrMapOvr>
    <a:masterClrMapping/>
  </p:clrMapOvr>
  <p:transition>
    <p:zoom/>
    <p:sndAc>
      <p:stSnd>
        <p:snd r:embed="rId2" name="Tarda.wav"/>
      </p:stSnd>
    </p:sndAc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AutoShape 2"/>
          <p:cNvSpPr>
            <a:spLocks noChangeArrowheads="1"/>
          </p:cNvSpPr>
          <p:nvPr/>
        </p:nvSpPr>
        <p:spPr bwMode="auto">
          <a:xfrm>
            <a:off x="609600" y="2514600"/>
            <a:ext cx="8001000" cy="1905000"/>
          </a:xfrm>
          <a:prstGeom prst="hexagon">
            <a:avLst>
              <a:gd name="adj" fmla="val 10267"/>
              <a:gd name="vf" fmla="val 115470"/>
            </a:avLst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GB" altLang="en-US" sz="8000" dirty="0">
                <a:solidFill>
                  <a:schemeClr val="bg1"/>
                </a:solidFill>
                <a:latin typeface="NSPCC" pitchFamily="2" charset="0"/>
              </a:rPr>
              <a:t>1000 points</a:t>
            </a:r>
            <a:endParaRPr lang="en-US" altLang="en-US" sz="8000" dirty="0">
              <a:solidFill>
                <a:schemeClr val="bg1"/>
              </a:solidFill>
              <a:latin typeface="NSPCC" pitchFamily="2" charset="0"/>
            </a:endParaRPr>
          </a:p>
        </p:txBody>
      </p:sp>
      <p:sp>
        <p:nvSpPr>
          <p:cNvPr id="10244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245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928202" y="779131"/>
            <a:ext cx="7156126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54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NSPCC" pitchFamily="2" charset="0"/>
              </a:rPr>
              <a:t>Well done! You have…</a:t>
            </a:r>
          </a:p>
        </p:txBody>
      </p:sp>
    </p:spTree>
  </p:cSld>
  <p:clrMapOvr>
    <a:masterClrMapping/>
  </p:clrMapOvr>
  <p:transition>
    <p:zoom/>
    <p:sndAc>
      <p:stSnd>
        <p:snd r:embed="rId2" name="cashreg.wav"/>
      </p:stSnd>
    </p:sndAc>
  </p:transition>
</p:sld>
</file>

<file path=ppt/theme/theme1.xml><?xml version="1.0" encoding="utf-8"?>
<a:theme xmlns:a="http://schemas.openxmlformats.org/drawingml/2006/main" name="Mathionaire KS1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Mathionaire KS1</Template>
  <TotalTime>481</TotalTime>
  <Words>561</Words>
  <Application>Microsoft Office PowerPoint</Application>
  <PresentationFormat>On-screen Show (4:3)</PresentationFormat>
  <Paragraphs>162</Paragraphs>
  <Slides>49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49</vt:i4>
      </vt:variant>
    </vt:vector>
  </HeadingPairs>
  <TitlesOfParts>
    <vt:vector size="54" baseType="lpstr">
      <vt:lpstr>NSPCC</vt:lpstr>
      <vt:lpstr>Arial</vt:lpstr>
      <vt:lpstr>NSPCC Light</vt:lpstr>
      <vt:lpstr>Times New Roman</vt:lpstr>
      <vt:lpstr>Mathionaire KS1</vt:lpstr>
      <vt:lpstr> Number Day Who wants to be a Mathionaire? Year 3/4 or Primary 4/58  </vt:lpstr>
      <vt:lpstr>Question 1</vt:lpstr>
      <vt:lpstr>How many dots does a  dice have in total?</vt:lpstr>
      <vt:lpstr>PowerPoint Presentation</vt:lpstr>
      <vt:lpstr>500 points</vt:lpstr>
      <vt:lpstr>Question 2</vt:lpstr>
      <vt:lpstr>Julie walks 15 miles, Leon walks 9 miles. How much further has Julie walked?</vt:lpstr>
      <vt:lpstr>Julie walks 15 miles, Leon walks 9 miles. How much further has Julie walked?</vt:lpstr>
      <vt:lpstr>1000 points</vt:lpstr>
      <vt:lpstr>Question 3</vt:lpstr>
      <vt:lpstr>Which of these words could be used in this sentence: 7 _____ 5 equals 12</vt:lpstr>
      <vt:lpstr>Which of these words could be used in this sentence: 7 _____5 equals 12</vt:lpstr>
      <vt:lpstr>2000 points</vt:lpstr>
      <vt:lpstr>Question 4</vt:lpstr>
      <vt:lpstr>How many grams in a kilogram ?</vt:lpstr>
      <vt:lpstr>How many grams in a kilogram ?</vt:lpstr>
      <vt:lpstr>5000 points</vt:lpstr>
      <vt:lpstr>Question 5</vt:lpstr>
      <vt:lpstr>PowerPoint Presentation</vt:lpstr>
      <vt:lpstr>PowerPoint Presentation</vt:lpstr>
      <vt:lpstr>10 000 points</vt:lpstr>
      <vt:lpstr>Question 6</vt:lpstr>
      <vt:lpstr> Daisy called Childline at 4pm. The call lasted 15 minutes. She then called again for another 25 minutes. How many minutes did both calls last?  </vt:lpstr>
      <vt:lpstr>PowerPoint Presentation</vt:lpstr>
      <vt:lpstr>20 000 points</vt:lpstr>
      <vt:lpstr>Question 7</vt:lpstr>
      <vt:lpstr> If there are 30 minutes in half an hour, how many minutes are in 2 hours 45 minutes?  </vt:lpstr>
      <vt:lpstr>PowerPoint Presentation</vt:lpstr>
      <vt:lpstr>50 000 points</vt:lpstr>
      <vt:lpstr>Question 8</vt:lpstr>
      <vt:lpstr>Which number can be divided by 2 &amp; 3 exactly ?</vt:lpstr>
      <vt:lpstr>Which number can be divided by 2 &amp; 3 exactly ?</vt:lpstr>
      <vt:lpstr>75 000 points</vt:lpstr>
      <vt:lpstr>Question 9</vt:lpstr>
      <vt:lpstr> How many sides does an octagon have?   </vt:lpstr>
      <vt:lpstr> How many sides does an octagon have?   </vt:lpstr>
      <vt:lpstr>150 000 points</vt:lpstr>
      <vt:lpstr>Question 10</vt:lpstr>
      <vt:lpstr>There are 35 red balloons, 22 blue balloons and 7 white balloons. 27 balloons pop. How many balloons are left?</vt:lpstr>
      <vt:lpstr>There are 35 red balloons, 22 blue balloons and 7 white balloons. 27 balloons pop. How many balloons are left?</vt:lpstr>
      <vt:lpstr>250 000 points</vt:lpstr>
      <vt:lpstr>Question 11</vt:lpstr>
      <vt:lpstr> Asif buys a book for £3.50 and a bookmark for 75p. If he pays with a £5 note, how much change will he get back?   </vt:lpstr>
      <vt:lpstr> Asif buys a book for £3.50 and a bookmark for 75p. If he pays with a £5 note, how much change will he get back?   </vt:lpstr>
      <vt:lpstr>500 000 points</vt:lpstr>
      <vt:lpstr>Final Question! Question 12</vt:lpstr>
      <vt:lpstr>PowerPoint Presentation</vt:lpstr>
      <vt:lpstr>PowerPoint Presentation</vt:lpstr>
      <vt:lpstr>1 000 000 points</vt:lpstr>
    </vt:vector>
  </TitlesOfParts>
  <Company>NSPCC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Who Wants To Be A Mathionaire?</dc:title>
  <dc:creator>admin</dc:creator>
  <cp:lastModifiedBy>Coburn, Elizabeth </cp:lastModifiedBy>
  <cp:revision>81</cp:revision>
  <dcterms:created xsi:type="dcterms:W3CDTF">2014-09-05T09:12:52Z</dcterms:created>
  <dcterms:modified xsi:type="dcterms:W3CDTF">2020-09-22T10:47:38Z</dcterms:modified>
</cp:coreProperties>
</file>