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319" r:id="rId5"/>
    <p:sldId id="261" r:id="rId6"/>
    <p:sldId id="263" r:id="rId7"/>
    <p:sldId id="264" r:id="rId8"/>
    <p:sldId id="320" r:id="rId9"/>
    <p:sldId id="266" r:id="rId10"/>
    <p:sldId id="315" r:id="rId11"/>
    <p:sldId id="316" r:id="rId12"/>
    <p:sldId id="321" r:id="rId13"/>
    <p:sldId id="318" r:id="rId14"/>
    <p:sldId id="267" r:id="rId15"/>
    <p:sldId id="323" r:id="rId16"/>
    <p:sldId id="324" r:id="rId17"/>
    <p:sldId id="270" r:id="rId18"/>
    <p:sldId id="271" r:id="rId19"/>
    <p:sldId id="325" r:id="rId20"/>
    <p:sldId id="326" r:id="rId21"/>
    <p:sldId id="274" r:id="rId22"/>
    <p:sldId id="275" r:id="rId23"/>
    <p:sldId id="327" r:id="rId24"/>
    <p:sldId id="328" r:id="rId25"/>
    <p:sldId id="278" r:id="rId26"/>
    <p:sldId id="279" r:id="rId27"/>
    <p:sldId id="329" r:id="rId28"/>
    <p:sldId id="330" r:id="rId29"/>
    <p:sldId id="282" r:id="rId30"/>
    <p:sldId id="283" r:id="rId31"/>
    <p:sldId id="331" r:id="rId32"/>
    <p:sldId id="332" r:id="rId33"/>
    <p:sldId id="286" r:id="rId34"/>
    <p:sldId id="287" r:id="rId35"/>
    <p:sldId id="333" r:id="rId36"/>
    <p:sldId id="334" r:id="rId37"/>
    <p:sldId id="290" r:id="rId38"/>
    <p:sldId id="291" r:id="rId39"/>
    <p:sldId id="335" r:id="rId40"/>
    <p:sldId id="336" r:id="rId41"/>
    <p:sldId id="302" r:id="rId42"/>
  </p:sldIdLst>
  <p:sldSz cx="9144000" cy="6858000" type="screen4x3"/>
  <p:notesSz cx="6858000" cy="9144000"/>
  <p:embeddedFontLst>
    <p:embeddedFont>
      <p:font typeface="NSPCC Light" panose="020F0303030202060203" pitchFamily="34" charset="0"/>
      <p:regular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NSPCC" panose="020B0604020202020204" charset="0"/>
      <p:regular r:id="rId50"/>
      <p:bold r:id="rId51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3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86376" autoAdjust="0"/>
  </p:normalViewPr>
  <p:slideViewPr>
    <p:cSldViewPr>
      <p:cViewPr varScale="1">
        <p:scale>
          <a:sx n="58" d="100"/>
          <a:sy n="58" d="100"/>
        </p:scale>
        <p:origin x="13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04AC-1DC9-48F6-AEBA-F12DF9814CA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FB814-0CBE-49B5-9BF8-996BF3C84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8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B814-0CBE-49B5-9BF8-996BF3C84E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0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8AD9-57ED-465E-BC45-A063C66D7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0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7F73-86DA-4B7D-ACD7-B6F8C0B12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7E79-0B77-42E9-8435-7337707095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83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91DA-C1E3-475C-B7BD-199F8D2EAA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95C69-F63E-4EB6-B0B0-8AF365219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1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64950-8B8C-4B20-BCB2-2BCC27E64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5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E3363-2727-4837-92CB-DC25D0BF10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16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53452-9A95-4B9B-9875-D8CD10D1C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7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455EB-CCE2-40FB-AD67-2CB4C6489E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8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A21B-4B53-4094-97BA-66A32CE41B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3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D42B-0816-40E6-BA42-191B518FA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9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914579-A315-48C8-B966-C1BE280D8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slide" Target="slide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A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996952"/>
            <a:ext cx="8807896" cy="1800200"/>
          </a:xfrm>
        </p:spPr>
        <p:txBody>
          <a:bodyPr/>
          <a:lstStyle/>
          <a:p>
            <a:pPr eaLnBrk="1" hangingPunct="1">
              <a:defRPr/>
            </a:pPr>
            <a:br>
              <a:rPr lang="en-GB" sz="5400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NSPCC" pitchFamily="2" charset="0"/>
              </a:rPr>
              <a:t>Number Day</a:t>
            </a:r>
            <a:br>
              <a:rPr lang="en-GB" b="1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NSPCC" pitchFamily="2" charset="0"/>
              </a:rPr>
              <a:t>Who wants to be a </a:t>
            </a:r>
            <a:r>
              <a:rPr lang="en-GB" b="1" dirty="0" err="1">
                <a:solidFill>
                  <a:schemeClr val="bg1"/>
                </a:solidFill>
                <a:latin typeface="NSPCC" pitchFamily="2" charset="0"/>
              </a:rPr>
              <a:t>Mathionaire</a:t>
            </a:r>
            <a:r>
              <a:rPr lang="en-GB" b="1" dirty="0">
                <a:solidFill>
                  <a:schemeClr val="bg1"/>
                </a:solidFill>
                <a:latin typeface="NSPCC" pitchFamily="2" charset="0"/>
              </a:rPr>
              <a:t>?</a:t>
            </a:r>
            <a:br>
              <a:rPr lang="en-GB" b="1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sz="1600" b="1" dirty="0">
                <a:solidFill>
                  <a:schemeClr val="bg1"/>
                </a:solidFill>
                <a:latin typeface="NSPCC" pitchFamily="2" charset="0"/>
              </a:rPr>
              <a:t>Year 2 or Primary 3</a:t>
            </a:r>
            <a:br>
              <a:rPr lang="en-GB" sz="5400" dirty="0">
                <a:solidFill>
                  <a:schemeClr val="bg1"/>
                </a:solidFill>
                <a:latin typeface="NSPCC" pitchFamily="2" charset="0"/>
              </a:rPr>
            </a:br>
            <a:br>
              <a:rPr lang="en-GB" sz="5400" dirty="0">
                <a:solidFill>
                  <a:schemeClr val="bg1"/>
                </a:solidFill>
                <a:latin typeface="NSPCC" pitchFamily="2" charset="0"/>
              </a:rPr>
            </a:br>
            <a:endParaRPr 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051" name="AutoShape 7" descr="data:image/jpeg;base64,/9j/4AAQSkZJRgABAQAAAQABAAD/2wCEAAkGBxQSEhUQExMUEhQWFxQbFhQWEhcYFhcaFRoZGxcXHBYfHCghGhooGxQYIjEhJiwrLy4uGCAzRDMuNygwLisBCgoKDQ0OGxAQGzQlHyQyNy83NC0vNCw3NzQ3NCsrNy80NywsLDQvLTM3NzQsLi8sKywvLDcsLDU3LDQsLDcsK//AABEIAGAAdQMBIgACEQEDEQH/xAAcAAEAAgMBAQEAAAAAAAAAAAAABgcBBAUIAwL/xAA7EAACAQIDBAgDBQcFAAAAAAABAgMAEQQSIQUTMUEGByIyUWGBkRRxoUJicrHBIyQzUoKS0UOisuHw/8QAGgEBAAMBAQEAAAAAAAAAAAAAAAIDBAUBBv/EACQRAAIBAwMEAwEAAAAAAAAAAAABAgMEERIhMQUTQVEicfDR/9oADAMBAAIRAxEAPwC8aUpQClKUApSsXoDNK+GIxkcffdE/EwX8zXzh2nC5sk0THwWRSfYGgNulYvWaAUpSgFKUoBSlKAUpSgFKVqbTxyQRPPIbIilj46ch5k2A+dAa+3duRYSPeSnjoqDVnPgB+vAVWe1+meJxBIDbiP8AkjY5rfek43+Vv1rg7Z2y+KlaeU2J0Vb6IvJB+p5mu70B6OjFOXcndR2uLd5jqB+vtWeU5SeInDrXdWvU7dHZft/o4gwZa8gRmv8AayEk/wBR1NasiLzUEeYB+lWPiummyoMR8EzdoHKz5GaNW4WMnAa+1c3rJ6PpEq4qIWDEK4HDXusPyqDoyW5VcdNnThrzn2cjo5iMcuuEZiB/psS0fmMp4elqsLo90p3z/DYiM4bEgfwyTlfndCbX0F7cePG164z7dXZmxosUse8YrFZM2XM8p4lrHQXJ9LVow7Xj23gWmjTc4vDnNlDXKkajK1hdWA0PIjyq6KlFcnSoU6tKkpatXnH8LLBrNRboF0k+MhIcjfRELJ94HuvblccfMGpTVqeTbCanFSXDFKUoSFKUoBSlKAVXvW1tCyw4UHvlnb5JYKP7mv8A01YVVL1ov+/KCOEEdvV5b/8AvKoVHiJjv5uNCTRD92TVj9F5zBsXE4iPvqmLcfijQgf8BVeZudWJ1YYtJIJsG9jqzZTzSQAMPe/vVNJ/I5HTJJV9/KPPXLXW/EnnfiTV/wCMlZujsDSXLmHC8eN7pr7VHU6kn+IscQnwma/dbelL/wAPwvyzX87VIetDaSJHFgI9LZWZRwVVFkX9fSr5v4nbvJqNGWfWDUTAnaWwpMKms0Jug8TG28QeqkrUT6incbSkjAOXcSCUEcCrplDeBuWFvM+FfTov0jbAz7wDMjaSJfvDxH3h/wBVZT9OdnxxviEZd4wuUWO0rkcA2n1JryElgos7mDpJSe6IP0bxfwm2WQHsPNLCw5WYnIfRgvuauoV5qw20GkxiSnvPOjfItIDb616Hn2oisy2dsls5VCyrcA2JHOxB04XpDgss29LXjJvUr8RShgGUhlIBBHAg8DX7qZrFKUoBWDXH2ptKTeDDwIzvbNI4AtGvLUm2dtbA8ACbHQHWweD3rlJoy2QDOXmaQFm1VQLKvDU6aXXx0A+k8qPvJpnbdI+RFVmANrLey6sxckAeQ51AusPAOhw87hu0skfaN2UKxeNWbm2Vm9qs3HRxLCUfLHFbL/Kqg6Dh3dSNeVcfbGymx2zxGxtKUVkYi3bUXUkcgef4qjJZWCi5pd2lKHspsgVjBY+SGUSRsUZT2SPr8x5VqShlLK6lWUkMp4gg2IrEY/Os+MHzWhwe/JOJOsfFlMmWJWt/ECm/zte1RCbEGRmd2ZnYkljqSTzJr8PLaovtRWSVtSL6jU8DUknLk10Y1LuWmcuOCQTEAZmIA8SbVqb8EArw5Go/qxAuSeVzeusiZUC+A/OpOODTOzjSSy8s7vQzB7/H4aK3elDHyWMZ2Psv1FX1lZMSEjsUkDPKp+xYWDKfFmsCD4E+N4D1J7HXLLjiQXJMSrzQCzMfU29BU/lzri1yhSJE7RJ1URHkOZJlX5WPGrILCOjbQ0w+zEG8gzoImkjzsyFGXQOcxUqSLWYm1uVq2odpozBDmjc8FdSubn2TwY+QNbM8SupRgGVgQQeBB4iou+zmaNkkhmIDMBIk/bIRiI33ZNr2Cn562qReSwUrk7Dx+ZMjOHZAv7QC2cG4DFfsPdWDLyINKA5yYc55ElikkGdyqIGyOGN87sSAza2sTYBeFbuCG5zbvBugcglVMQFwAL5c+hsB7V2azQHF2jiTNE+HWKQNIpQ50sqhxYsW4EAG9hx4V2QKVmgIR066DjF/vEFkxAGoOiygcATybwb0NVHiIJIZDFKjRyDirCx+Y8R5ivSZrS2lsuHELkmjSVfBlvb5Hl6VCUEzHcWcKu/DPO7C/GvhjIwygHUDxFXNjOrLBubqZovJZLj/AHA1rRdVGEB7UuIceBdB9VQGodtmGPT60ZZTRSaxopsLAnhpqb8AP8VNti9WeKnhMzFYDa8ccinM589f2Y8NCflVtbF6J4TCWMMCKw+2e0/9xuRXatU1D2dCFquZvJVHVM8uHxc+BmRkYoHynkYyFv5ghxY8OzVm43B7zKQxR0N0cWuLixFjoQRoR/gVs5a/VSSwX04aI6Tnrs9z355GP3cqL7AX+poNlAd2WZT470n6NcV0KV6TNTZ+AWINYlmdszuQMzNYC5sAOCgelYrcpQClKUApSlAKUpQClKUApSlAKUpQClKUApSlAf/Z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2" name="AutoShape 11" descr="data:image/jpeg;base64,/9j/4AAQSkZJRgABAQAAAQABAAD/2wCEAAkGBxQSEhUQExMUEhQWFxQbFhQWEhcYFhcaFRoZGxcXHBYfHCghGhooGxQYIjEhJiwrLy4uGCAzRDMuNygwLisBCgoKDQ0OGxAQGzQlHyQyNy83NC0vNCw3NzQ3NCsrNy80NywsLDQvLTM3NzQsLi8sKywvLDcsLDU3LDQsLDcsK//AABEIAGAAdQMBIgACEQEDEQH/xAAcAAEAAgMBAQEAAAAAAAAAAAAABgcBBAUIAwL/xAA7EAACAQIDBAgDBQcFAAAAAAABAgMAEQQSIQUTMUEGByIyUWGBkRRxoUJicrHBIyQzUoKS0UOisuHw/8QAGgEBAAMBAQEAAAAAAAAAAAAAAAIDBAUBBv/EACQRAAIBAwMEAwEAAAAAAAAAAAABAgMEERIhMQUTQVEicfDR/9oADAMBAAIRAxEAPwC8aUpQClKUApSsXoDNK+GIxkcffdE/EwX8zXzh2nC5sk0THwWRSfYGgNulYvWaAUpSgFKUoBSlKAUpSgFKVqbTxyQRPPIbIilj46ch5k2A+dAa+3duRYSPeSnjoqDVnPgB+vAVWe1+meJxBIDbiP8AkjY5rfek43+Vv1rg7Z2y+KlaeU2J0Vb6IvJB+p5mu70B6OjFOXcndR2uLd5jqB+vtWeU5SeInDrXdWvU7dHZft/o4gwZa8gRmv8AayEk/wBR1NasiLzUEeYB+lWPiummyoMR8EzdoHKz5GaNW4WMnAa+1c3rJ6PpEq4qIWDEK4HDXusPyqDoyW5VcdNnThrzn2cjo5iMcuuEZiB/psS0fmMp4elqsLo90p3z/DYiM4bEgfwyTlfndCbX0F7cePG164z7dXZmxosUse8YrFZM2XM8p4lrHQXJ9LVow7Xj23gWmjTc4vDnNlDXKkajK1hdWA0PIjyq6KlFcnSoU6tKkpatXnH8LLBrNRboF0k+MhIcjfRELJ94HuvblccfMGpTVqeTbCanFSXDFKUoSFKUoBSlKAVXvW1tCyw4UHvlnb5JYKP7mv8A01YVVL1ov+/KCOEEdvV5b/8AvKoVHiJjv5uNCTRD92TVj9F5zBsXE4iPvqmLcfijQgf8BVeZudWJ1YYtJIJsG9jqzZTzSQAMPe/vVNJ/I5HTJJV9/KPPXLXW/EnnfiTV/wCMlZujsDSXLmHC8eN7pr7VHU6kn+IscQnwma/dbelL/wAPwvyzX87VIetDaSJHFgI9LZWZRwVVFkX9fSr5v4nbvJqNGWfWDUTAnaWwpMKms0Jug8TG28QeqkrUT6incbSkjAOXcSCUEcCrplDeBuWFvM+FfTov0jbAz7wDMjaSJfvDxH3h/wBVZT9OdnxxviEZd4wuUWO0rkcA2n1JryElgos7mDpJSe6IP0bxfwm2WQHsPNLCw5WYnIfRgvuauoV5qw20GkxiSnvPOjfItIDb616Hn2oisy2dsls5VCyrcA2JHOxB04XpDgss29LXjJvUr8RShgGUhlIBBHAg8DX7qZrFKUoBWDXH2ptKTeDDwIzvbNI4AtGvLUm2dtbA8ACbHQHWweD3rlJoy2QDOXmaQFm1VQLKvDU6aXXx0A+k8qPvJpnbdI+RFVmANrLey6sxckAeQ51AusPAOhw87hu0skfaN2UKxeNWbm2Vm9qs3HRxLCUfLHFbL/Kqg6Dh3dSNeVcfbGymx2zxGxtKUVkYi3bUXUkcgef4qjJZWCi5pd2lKHspsgVjBY+SGUSRsUZT2SPr8x5VqShlLK6lWUkMp4gg2IrEY/Os+MHzWhwe/JOJOsfFlMmWJWt/ECm/zte1RCbEGRmd2ZnYkljqSTzJr8PLaovtRWSVtSL6jU8DUknLk10Y1LuWmcuOCQTEAZmIA8SbVqb8EArw5Go/qxAuSeVzeusiZUC+A/OpOODTOzjSSy8s7vQzB7/H4aK3elDHyWMZ2Psv1FX1lZMSEjsUkDPKp+xYWDKfFmsCD4E+N4D1J7HXLLjiQXJMSrzQCzMfU29BU/lzri1yhSJE7RJ1URHkOZJlX5WPGrILCOjbQ0w+zEG8gzoImkjzsyFGXQOcxUqSLWYm1uVq2odpozBDmjc8FdSubn2TwY+QNbM8SupRgGVgQQeBB4iou+zmaNkkhmIDMBIk/bIRiI33ZNr2Cn562qReSwUrk7Dx+ZMjOHZAv7QC2cG4DFfsPdWDLyINKA5yYc55ElikkGdyqIGyOGN87sSAza2sTYBeFbuCG5zbvBugcglVMQFwAL5c+hsB7V2azQHF2jiTNE+HWKQNIpQ50sqhxYsW4EAG9hx4V2QKVmgIR066DjF/vEFkxAGoOiygcATybwb0NVHiIJIZDFKjRyDirCx+Y8R5ivSZrS2lsuHELkmjSVfBlvb5Hl6VCUEzHcWcKu/DPO7C/GvhjIwygHUDxFXNjOrLBubqZovJZLj/AHA1rRdVGEB7UuIceBdB9VQGodtmGPT60ZZTRSaxopsLAnhpqb8AP8VNti9WeKnhMzFYDa8ccinM589f2Y8NCflVtbF6J4TCWMMCKw+2e0/9xuRXatU1D2dCFquZvJVHVM8uHxc+BmRkYoHynkYyFv5ghxY8OzVm43B7zKQxR0N0cWuLixFjoQRoR/gVs5a/VSSwX04aI6Tnrs9z355GP3cqL7AX+poNlAd2WZT470n6NcV0KV6TNTZ+AWINYlmdszuQMzNYC5sAOCgelYrcpQClKUApSlAKUpQClKUApSlAKUpQClKUApSlAf/Z"/>
          <p:cNvSpPr>
            <a:spLocks noChangeAspect="1" noChangeArrowheads="1"/>
          </p:cNvSpPr>
          <p:nvPr/>
        </p:nvSpPr>
        <p:spPr bwMode="auto">
          <a:xfrm>
            <a:off x="381000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98" y="354044"/>
            <a:ext cx="1434425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Users\ssimmino\AppData\Local\Microsoft\Windows\Temporary Internet Files\Content.IE5\38WKM02R\Strapline_White_ForOn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43" y="6323881"/>
            <a:ext cx="4997394" cy="1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3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Which of these is correct?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10-80=20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80-20=100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70-30=50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100-20=80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Rectangle 8"/>
          <p:cNvSpPr txBox="1">
            <a:spLocks noChangeArrowheads="1"/>
          </p:cNvSpPr>
          <p:nvPr/>
        </p:nvSpPr>
        <p:spPr bwMode="auto">
          <a:xfrm>
            <a:off x="800100" y="26289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10-80=20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80-20=100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70-30=50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100-20=80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031" y="838200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Which of these is correct?</a:t>
            </a:r>
            <a:endParaRPr lang="en-GB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Tarda.wav"/>
          </p:stSnd>
        </p:sndAc>
      </p:transition>
    </mc:Choice>
    <mc:Fallback xmlns="">
      <p:transition>
        <p:sndAc>
          <p:stSnd>
            <p:snd r:embed="rId4" name="Tarda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2000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5508" y="548680"/>
            <a:ext cx="790152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You’re getting the hang </a:t>
            </a:r>
          </a:p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of this!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4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I have 4 cakes, 2 buns and 2 biscuits. How many treats do I have?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492AB691-43EB-47A6-AAAB-929CE7929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6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12</a:t>
            </a: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00100" y="2684585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10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 </a:t>
            </a:r>
            <a:r>
              <a:rPr lang="en-US" altLang="en-US" sz="4800" b="1" kern="0" dirty="0">
                <a:solidFill>
                  <a:srgbClr val="FF9900"/>
                </a:solidFill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8</a:t>
            </a:r>
            <a:endParaRPr lang="en-GB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6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12</a:t>
            </a:r>
            <a:endParaRPr lang="en-US" altLang="en-US" sz="5200" kern="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I have 4 cakes, 2 buns and 2 biscuits. How many treats do I have?</a:t>
            </a:r>
            <a:endParaRPr lang="en-GB" sz="3200" dirty="0">
              <a:latin typeface="NSPCC Light" panose="020F0303030202060203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5000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1941" y="779131"/>
            <a:ext cx="70086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Fantastic!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5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0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" name="Rectangle 7"/>
          <p:cNvSpPr txBox="1">
            <a:spLocks noChangeArrowheads="1"/>
          </p:cNvSpPr>
          <p:nvPr/>
        </p:nvSpPr>
        <p:spPr bwMode="auto">
          <a:xfrm>
            <a:off x="685800" y="348182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kern="0" dirty="0">
                <a:solidFill>
                  <a:schemeClr val="bg1"/>
                </a:solidFill>
                <a:latin typeface="NSPCC Light" pitchFamily="34" charset="0"/>
              </a:rPr>
              <a:t>Put these fractions into the correct order from smallest to largest. ¾, ¼, ½ 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F70ABA92-C6C3-4A7C-847B-16937CE5D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3600" kern="0" dirty="0">
                <a:solidFill>
                  <a:schemeClr val="bg1"/>
                </a:solidFill>
                <a:latin typeface="NSPCC" pitchFamily="2" charset="0"/>
              </a:rPr>
              <a:t>¾, ¼, ½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3600" kern="0" dirty="0">
                <a:solidFill>
                  <a:schemeClr val="bg1"/>
                </a:solidFill>
                <a:latin typeface="NSPCC" pitchFamily="2" charset="0"/>
              </a:rPr>
              <a:t>¼, ¾, ½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3600" kern="0" dirty="0">
                <a:solidFill>
                  <a:schemeClr val="bg1"/>
                </a:solidFill>
                <a:latin typeface="NSPCC" pitchFamily="2" charset="0"/>
              </a:rPr>
              <a:t>½, ¼, ¾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3600" kern="0" dirty="0">
                <a:solidFill>
                  <a:schemeClr val="bg1"/>
                </a:solidFill>
                <a:latin typeface="NSPCC" pitchFamily="2" charset="0"/>
              </a:rPr>
              <a:t>¼, ½, ¾ </a:t>
            </a: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1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637403" y="1066931"/>
            <a:ext cx="7696200" cy="1175792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Put these fractions into the correct order from smallest to largest. ¾, ¼, ½ </a:t>
            </a:r>
            <a:br>
              <a:rPr lang="en-GB" sz="3200" dirty="0">
                <a:solidFill>
                  <a:schemeClr val="bg1"/>
                </a:solidFill>
                <a:latin typeface="NSPCC Light" pitchFamily="34" charset="0"/>
              </a:rPr>
            </a:br>
            <a:endParaRPr lang="en-GB" sz="3200" dirty="0">
              <a:solidFill>
                <a:schemeClr val="bg1"/>
              </a:solidFill>
              <a:latin typeface="NSPCC Light" pitchFamily="34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2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3" name="Group 22"/>
          <p:cNvGrpSpPr/>
          <p:nvPr/>
        </p:nvGrpSpPr>
        <p:grpSpPr>
          <a:xfrm>
            <a:off x="749424" y="2877233"/>
            <a:ext cx="7950914" cy="3618132"/>
            <a:chOff x="749424" y="2877233"/>
            <a:chExt cx="7950914" cy="3618132"/>
          </a:xfrm>
        </p:grpSpPr>
        <p:sp>
          <p:nvSpPr>
            <p:cNvPr id="24" name="TextBox 23"/>
            <p:cNvSpPr txBox="1"/>
            <p:nvPr/>
          </p:nvSpPr>
          <p:spPr>
            <a:xfrm>
              <a:off x="755576" y="4820334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C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½, ¼, ¾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6931" y="2877233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A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¾, ¼, ½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9424" y="5849034"/>
              <a:ext cx="785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D</a:t>
              </a:r>
              <a:r>
                <a:rPr lang="en-GB" sz="3600" dirty="0">
                  <a:latin typeface="NSPCC Light" pitchFamily="34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¼, ½, ¾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5314" y="3829733"/>
              <a:ext cx="7855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solidFill>
                    <a:srgbClr val="FFC000"/>
                  </a:solidFill>
                  <a:latin typeface="NSPCC Light" pitchFamily="34" charset="0"/>
                </a:rPr>
                <a:t>B </a:t>
              </a:r>
              <a:r>
                <a:rPr lang="en-GB" sz="3600" dirty="0">
                  <a:solidFill>
                    <a:schemeClr val="bg1"/>
                  </a:solidFill>
                  <a:latin typeface="NSPCC Light" pitchFamily="34" charset="0"/>
                </a:rPr>
                <a:t>¼, ¾, ½ </a:t>
              </a:r>
              <a:endParaRPr lang="en-GB" sz="3600" dirty="0">
                <a:latin typeface="NSPCC Light" pitchFamily="34" charset="0"/>
              </a:endParaRPr>
            </a:p>
            <a:p>
              <a:endParaRPr lang="en-GB" sz="3600" dirty="0">
                <a:solidFill>
                  <a:schemeClr val="bg1"/>
                </a:solidFill>
                <a:latin typeface="NSPCC Light" pitchFamily="34" charset="0"/>
              </a:endParaRPr>
            </a:p>
          </p:txBody>
        </p:sp>
      </p:grp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10 000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51207" y="779131"/>
            <a:ext cx="65101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Brilliant!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6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  <a:latin typeface="NSPCC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Tina called Childline at 4 o’clock. The call lasted 1 hour and 45 mins. </a:t>
            </a:r>
            <a:br>
              <a:rPr lang="en-GB" sz="3200" dirty="0">
                <a:solidFill>
                  <a:schemeClr val="bg1"/>
                </a:solidFill>
                <a:latin typeface="NSPCC Light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What time did the call end?</a:t>
            </a:r>
            <a:br>
              <a:rPr lang="en-GB" sz="3200" dirty="0"/>
            </a:br>
            <a:br>
              <a:rPr lang="en-GB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00100" y="2747428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6:50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4:30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5:45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4:45</a:t>
            </a:r>
          </a:p>
          <a:p>
            <a:pPr eaLnBrk="1" hangingPunct="1"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2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00100" y="2747428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6:50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4:30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5:45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4:45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7" name="Rectangle 7"/>
          <p:cNvSpPr txBox="1">
            <a:spLocks noChangeArrowheads="1"/>
          </p:cNvSpPr>
          <p:nvPr/>
        </p:nvSpPr>
        <p:spPr bwMode="auto">
          <a:xfrm>
            <a:off x="723900" y="6096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GB" sz="3200" dirty="0">
              <a:solidFill>
                <a:schemeClr val="bg1"/>
              </a:solidFill>
              <a:latin typeface="NSPCC Light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Tina called Childline at 4 o’clock. The call lasted 1 hour and 45 mins. </a:t>
            </a:r>
            <a:br>
              <a:rPr lang="en-GB" sz="3200" dirty="0">
                <a:solidFill>
                  <a:schemeClr val="bg1"/>
                </a:solidFill>
                <a:latin typeface="NSPCC Light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What time did the call end?</a:t>
            </a:r>
            <a:br>
              <a:rPr lang="en-GB" sz="3200" dirty="0"/>
            </a:br>
            <a:br>
              <a:rPr lang="en-GB" sz="3200" kern="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20 000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34005" y="476672"/>
            <a:ext cx="694453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You’re half way there</a:t>
            </a:r>
          </a:p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now!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7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br>
              <a:rPr lang="en-US" sz="3200" dirty="0">
                <a:solidFill>
                  <a:schemeClr val="bg1"/>
                </a:solidFill>
                <a:latin typeface="NSPCC Light" pitchFamily="34" charset="0"/>
              </a:rPr>
            </a:br>
            <a:r>
              <a:rPr lang="en-GB" sz="3200" dirty="0"/>
              <a:t> </a:t>
            </a:r>
            <a:br>
              <a:rPr lang="en-GB" sz="3200" dirty="0"/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Shaun’s birthday is in April. John’s birthday is three months after. </a:t>
            </a:r>
            <a:br>
              <a:rPr lang="en-GB" sz="3200" dirty="0">
                <a:solidFill>
                  <a:schemeClr val="bg1"/>
                </a:solidFill>
                <a:latin typeface="NSPCC Light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Which month is John’s birthday in</a:t>
            </a:r>
            <a:r>
              <a:rPr lang="en-GB" sz="3200" b="1" dirty="0">
                <a:solidFill>
                  <a:schemeClr val="bg1"/>
                </a:solidFill>
                <a:latin typeface="NSPCC Light" pitchFamily="34" charset="0"/>
              </a:rPr>
              <a:t>?</a:t>
            </a:r>
            <a:br>
              <a:rPr lang="en-GB" sz="3200" dirty="0"/>
            </a:br>
            <a:br>
              <a:rPr lang="en-GB" sz="3200" dirty="0">
                <a:latin typeface="NSPCC Light" pitchFamily="34" charset="0"/>
              </a:rPr>
            </a:br>
            <a:br>
              <a:rPr lang="en-GB" sz="3200" b="1" dirty="0">
                <a:solidFill>
                  <a:schemeClr val="bg1"/>
                </a:solidFill>
                <a:latin typeface="NSPCC Light" pitchFamily="34" charset="0"/>
              </a:rPr>
            </a:br>
            <a:endParaRPr lang="en-US" altLang="en-US" sz="3200" b="1" dirty="0">
              <a:solidFill>
                <a:schemeClr val="bg1"/>
              </a:solidFill>
              <a:latin typeface="NSPCC Light" pitchFamily="34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September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June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December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July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9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1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September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June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December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July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FCBCAE-9E02-4BC6-A5B8-87DB8542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Shaun’s birthday is in April. John’s </a:t>
            </a:r>
            <a:br>
              <a:rPr lang="en-GB" sz="3200" dirty="0">
                <a:solidFill>
                  <a:schemeClr val="bg1"/>
                </a:solidFill>
                <a:latin typeface="NSPCC Light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birthday is three months after. </a:t>
            </a:r>
            <a:br>
              <a:rPr lang="en-GB" sz="3200" dirty="0">
                <a:solidFill>
                  <a:schemeClr val="bg1"/>
                </a:solidFill>
                <a:latin typeface="NSPCC Light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Which month is John’s birthday in</a:t>
            </a:r>
            <a:r>
              <a:rPr lang="en-GB" sz="3200" b="1" dirty="0">
                <a:solidFill>
                  <a:schemeClr val="bg1"/>
                </a:solidFill>
                <a:latin typeface="NSPCC Light" pitchFamily="34" charset="0"/>
              </a:rPr>
              <a:t>?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46586" y="779131"/>
            <a:ext cx="63193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Superb!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09600" y="244666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How many corners does a cube have?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8000" baseline="10000" dirty="0">
                <a:solidFill>
                  <a:schemeClr val="bg1"/>
                </a:solidFill>
                <a:latin typeface="NSPCC" pitchFamily="2" charset="0"/>
              </a:rPr>
              <a:t>4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 7</a:t>
            </a:r>
            <a:endParaRPr lang="en-GB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1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8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Cuboid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Square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Cone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Cylinder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BC415-59D9-4188-A1A8-0BFC9CBA7E70}"/>
              </a:ext>
            </a:extLst>
          </p:cNvPr>
          <p:cNvSpPr txBox="1"/>
          <p:nvPr/>
        </p:nvSpPr>
        <p:spPr>
          <a:xfrm>
            <a:off x="2051720" y="871091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shape of a standard house brick?</a:t>
            </a: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Cuboid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Square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Cone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Cylinder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36F636-8A59-46B6-B829-6AB537308694}"/>
              </a:ext>
            </a:extLst>
          </p:cNvPr>
          <p:cNvSpPr txBox="1"/>
          <p:nvPr/>
        </p:nvSpPr>
        <p:spPr>
          <a:xfrm>
            <a:off x="2051720" y="871091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shape of a standard house brick?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75 000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95768" y="779131"/>
            <a:ext cx="76209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Keep going!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9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7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51DCD-6BE1-4475-A889-FD8659F6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00" y="838200"/>
            <a:ext cx="7486600" cy="114300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smallest number of coins needed to make £1.88p ?</a:t>
            </a: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9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10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 7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3ED5F998-572D-46DB-AE2C-26F3EF8E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00" y="838200"/>
            <a:ext cx="7486600" cy="114300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What is the smallest number of coins needed to make £1.88p ?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150 000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09768" y="779131"/>
            <a:ext cx="7192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Incredible!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10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kilograms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centimetres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minutes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length</a:t>
            </a: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8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762000" y="476481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NSPCC Light" pitchFamily="34" charset="0"/>
              </a:rPr>
              <a:t>What unit would you use to measure how long it takes to walk to school?</a:t>
            </a: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0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00100" y="2625969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8000" kern="0" baseline="10000" dirty="0">
                <a:solidFill>
                  <a:schemeClr val="bg1"/>
                </a:solidFill>
                <a:latin typeface="NSPCC" pitchFamily="2" charset="0"/>
              </a:rPr>
              <a:t>4</a:t>
            </a:r>
            <a:r>
              <a:rPr lang="en-US" altLang="en-US" sz="4800" b="1" kern="0" baseline="10000" dirty="0">
                <a:solidFill>
                  <a:schemeClr val="bg1"/>
                </a:solidFill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5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7</a:t>
            </a:r>
            <a:endParaRPr lang="en-GB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FontTx/>
              <a:buNone/>
            </a:pP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746" y="835269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anose="020F0303030202060203" pitchFamily="34" charset="0"/>
              </a:rPr>
              <a:t>How many corners does a cube have?</a:t>
            </a:r>
            <a:endParaRPr lang="en-GB" sz="3200" dirty="0">
              <a:latin typeface="NSPCC Light" panose="020F030303020206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sndAc>
          <p:stSnd>
            <p:snd r:embed="rId3" name="Tarda.wav"/>
          </p:stSnd>
        </p:sndAc>
      </p:transition>
    </mc:Choice>
    <mc:Fallback xmlns="">
      <p:transition advClick="0">
        <p:sndAc>
          <p:stSnd>
            <p:snd r:embed="rId5" name="Tarda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609600" y="2667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kilograms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centimetres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minutes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length</a:t>
            </a:r>
          </a:p>
        </p:txBody>
      </p:sp>
      <p:sp>
        <p:nvSpPr>
          <p:cNvPr id="24" name="Rectangle 7"/>
          <p:cNvSpPr txBox="1">
            <a:spLocks noChangeArrowheads="1"/>
          </p:cNvSpPr>
          <p:nvPr/>
        </p:nvSpPr>
        <p:spPr bwMode="auto">
          <a:xfrm>
            <a:off x="838200" y="533400"/>
            <a:ext cx="7696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NSPCC Light" pitchFamily="34" charset="0"/>
              </a:rPr>
              <a:t>What unit would you use to measure how long it takes to walk to school?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7000">
                <a:solidFill>
                  <a:schemeClr val="bg1"/>
                </a:solidFill>
                <a:latin typeface="NSPCC" pitchFamily="2" charset="0"/>
              </a:rPr>
              <a:t>1 000 000 points</a:t>
            </a:r>
            <a:endParaRPr lang="en-US" altLang="en-US" sz="7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j021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7" y="6055070"/>
            <a:ext cx="676365" cy="67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25504" y="1268760"/>
            <a:ext cx="576151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 DID IT!</a:t>
            </a:r>
          </a:p>
        </p:txBody>
      </p:sp>
      <p:pic>
        <p:nvPicPr>
          <p:cNvPr id="9" name="Picture 9" descr="C:\Users\ssimmino\AppData\Local\Microsoft\Windows\Temporary Internet Files\Content.IE5\38WKM02R\Strapline_White_ForOnl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96" y="6323881"/>
            <a:ext cx="4997394" cy="1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98" y="354044"/>
            <a:ext cx="1434425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500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70309" y="779131"/>
            <a:ext cx="74719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Great start!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b="1" dirty="0">
                <a:solidFill>
                  <a:schemeClr val="bg1"/>
                </a:solidFill>
                <a:latin typeface="NSPCC" pitchFamily="2" charset="0"/>
              </a:rPr>
              <a:t>Question 2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548774" y="2764773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46938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A roll of tape measures 12m. I use ¾ of the tape. How much is left?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13538" y="3183873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413EDB18-DFF4-4C62-893F-FEDDA44F5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US" altLang="en-US" sz="8000" kern="0" baseline="10000" dirty="0">
                <a:solidFill>
                  <a:schemeClr val="bg1"/>
                </a:solidFill>
                <a:latin typeface="NSPCC" pitchFamily="2" charset="0"/>
              </a:rPr>
              <a:t>3m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8m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4m</a:t>
            </a:r>
          </a:p>
          <a:p>
            <a:pPr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 5m</a:t>
            </a:r>
            <a:endParaRPr lang="en-GB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FontTx/>
              <a:buNone/>
            </a:pP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4366" y="828092"/>
            <a:ext cx="7772400" cy="1163216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NSPCC Light" pitchFamily="34" charset="0"/>
              </a:rPr>
              <a:t>A roll of tape measures 12m. I use ¾ of the tape. How much is left?</a:t>
            </a:r>
            <a:endParaRPr lang="en-GB" sz="3200" dirty="0"/>
          </a:p>
        </p:txBody>
      </p:sp>
      <p:sp>
        <p:nvSpPr>
          <p:cNvPr id="38" name="Rectangle 8"/>
          <p:cNvSpPr txBox="1">
            <a:spLocks noChangeArrowheads="1"/>
          </p:cNvSpPr>
          <p:nvPr/>
        </p:nvSpPr>
        <p:spPr bwMode="auto">
          <a:xfrm>
            <a:off x="800100" y="2711442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3m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8m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4m</a:t>
            </a:r>
          </a:p>
          <a:p>
            <a:pPr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5m</a:t>
            </a: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dirty="0">
                <a:solidFill>
                  <a:schemeClr val="bg1"/>
                </a:solidFill>
                <a:latin typeface="NSPCC" pitchFamily="2" charset="0"/>
              </a:rPr>
              <a:t>1000 points</a:t>
            </a:r>
            <a:endParaRPr lang="en-US" altLang="en-US" sz="8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8202" y="779131"/>
            <a:ext cx="71561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Well done!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theme/theme1.xml><?xml version="1.0" encoding="utf-8"?>
<a:theme xmlns:a="http://schemas.openxmlformats.org/drawingml/2006/main" name="Mathionaire KS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Mathionaire KS1</Template>
  <TotalTime>565</TotalTime>
  <Words>518</Words>
  <Application>Microsoft Office PowerPoint</Application>
  <PresentationFormat>On-screen Show (4:3)</PresentationFormat>
  <Paragraphs>135</Paragraphs>
  <Slides>41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NSPCC Light</vt:lpstr>
      <vt:lpstr>Times New Roman</vt:lpstr>
      <vt:lpstr>Calibri</vt:lpstr>
      <vt:lpstr>NSPCC</vt:lpstr>
      <vt:lpstr>Mathionaire KS1</vt:lpstr>
      <vt:lpstr> Number Day Who wants to be a Mathionaire? Year 2 or Primary 3  </vt:lpstr>
      <vt:lpstr>Question 1</vt:lpstr>
      <vt:lpstr>How many corners does a cube have?</vt:lpstr>
      <vt:lpstr>How many corners does a cube have?</vt:lpstr>
      <vt:lpstr>500 points</vt:lpstr>
      <vt:lpstr>Question 2</vt:lpstr>
      <vt:lpstr>A roll of tape measures 12m. I use ¾ of the tape. How much is left?</vt:lpstr>
      <vt:lpstr>A roll of tape measures 12m. I use ¾ of the tape. How much is left?</vt:lpstr>
      <vt:lpstr>1000 points</vt:lpstr>
      <vt:lpstr>Question 3</vt:lpstr>
      <vt:lpstr>Which of these is correct?</vt:lpstr>
      <vt:lpstr>Which of these is correct?</vt:lpstr>
      <vt:lpstr>2000 points</vt:lpstr>
      <vt:lpstr>Question 4</vt:lpstr>
      <vt:lpstr>I have 4 cakes, 2 buns and 2 biscuits. How many treats do I have?</vt:lpstr>
      <vt:lpstr>I have 4 cakes, 2 buns and 2 biscuits. How many treats do I have?</vt:lpstr>
      <vt:lpstr>5000 points</vt:lpstr>
      <vt:lpstr>Question 5</vt:lpstr>
      <vt:lpstr>PowerPoint Presentation</vt:lpstr>
      <vt:lpstr>Put these fractions into the correct order from smallest to largest. ¾, ¼, ½  </vt:lpstr>
      <vt:lpstr>10 000 points</vt:lpstr>
      <vt:lpstr>Question 6</vt:lpstr>
      <vt:lpstr> Tina called Childline at 4 o’clock. The call lasted 1 hour and 45 mins.  What time did the call end?  </vt:lpstr>
      <vt:lpstr>PowerPoint Presentation</vt:lpstr>
      <vt:lpstr>20 000 points</vt:lpstr>
      <vt:lpstr>Question 7</vt:lpstr>
      <vt:lpstr>   Shaun’s birthday is in April. John’s birthday is three months after.  Which month is John’s birthday in?   </vt:lpstr>
      <vt:lpstr>Shaun’s birthday is in April. John’s  birthday is three months after.  Which month is John’s birthday in?</vt:lpstr>
      <vt:lpstr>50 000 points</vt:lpstr>
      <vt:lpstr>Question 8</vt:lpstr>
      <vt:lpstr>PowerPoint Presentation</vt:lpstr>
      <vt:lpstr>PowerPoint Presentation</vt:lpstr>
      <vt:lpstr>75 000 points</vt:lpstr>
      <vt:lpstr>Question 9</vt:lpstr>
      <vt:lpstr>What is the smallest number of coins needed to make £1.88p ?</vt:lpstr>
      <vt:lpstr>What is the smallest number of coins needed to make £1.88p ?</vt:lpstr>
      <vt:lpstr>150 000 points</vt:lpstr>
      <vt:lpstr>Question 10</vt:lpstr>
      <vt:lpstr>PowerPoint Presentation</vt:lpstr>
      <vt:lpstr>PowerPoint Presentation</vt:lpstr>
      <vt:lpstr>1 000 000 points</vt:lpstr>
    </vt:vector>
  </TitlesOfParts>
  <Company>NSPCC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Mathionaire?</dc:title>
  <dc:creator>admin</dc:creator>
  <cp:lastModifiedBy>Coburn, Elizabeth </cp:lastModifiedBy>
  <cp:revision>93</cp:revision>
  <dcterms:created xsi:type="dcterms:W3CDTF">2014-09-05T09:12:52Z</dcterms:created>
  <dcterms:modified xsi:type="dcterms:W3CDTF">2020-09-22T12:27:24Z</dcterms:modified>
</cp:coreProperties>
</file>