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41" r:id="rId12"/>
    <p:sldId id="342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294" r:id="rId42"/>
    <p:sldId id="295" r:id="rId43"/>
    <p:sldId id="343" r:id="rId44"/>
    <p:sldId id="344" r:id="rId45"/>
    <p:sldId id="298" r:id="rId46"/>
    <p:sldId id="299" r:id="rId47"/>
    <p:sldId id="339" r:id="rId48"/>
    <p:sldId id="340" r:id="rId49"/>
    <p:sldId id="302" r:id="rId50"/>
  </p:sldIdLst>
  <p:sldSz cx="9144000" cy="6858000" type="screen4x3"/>
  <p:notesSz cx="6858000" cy="9144000"/>
  <p:embeddedFontLst>
    <p:embeddedFont>
      <p:font typeface="NSPCC" panose="020B0604020202020204" charset="0"/>
      <p:regular r:id="rId52"/>
      <p:bold r:id="rId53"/>
    </p:embeddedFont>
    <p:embeddedFont>
      <p:font typeface="NSPCC Light" panose="020F0303030202060203" pitchFamily="34" charset="0"/>
      <p:regular r:id="rId54"/>
      <p: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6376" autoAdjust="0"/>
  </p:normalViewPr>
  <p:slideViewPr>
    <p:cSldViewPr>
      <p:cViewPr varScale="1">
        <p:scale>
          <a:sx n="58" d="100"/>
          <a:sy n="58" d="100"/>
        </p:scale>
        <p:origin x="13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631A-E68A-4F23-AC43-781419B05AC6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934D1-1E74-44E9-89D5-868DCA823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7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934D1-1E74-44E9-89D5-868DCA8232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9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8AD9-57ED-465E-BC45-A063C66D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7F73-86DA-4B7D-ACD7-B6F8C0B12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7E79-0B77-42E9-8435-733770709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91DA-C1E3-475C-B7BD-199F8D2EA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5C69-F63E-4EB6-B0B0-8AF365219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4950-8B8C-4B20-BCB2-2BCC27E64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3363-2727-4837-92CB-DC25D0BF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3452-9A95-4B9B-9875-D8CD10D1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55EB-CCE2-40FB-AD67-2CB4C6489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A21B-4B53-4094-97BA-66A32CE41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D42B-0816-40E6-BA42-191B518FA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14579-A315-48C8-B966-C1BE280D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96952"/>
            <a:ext cx="8807896" cy="1800200"/>
          </a:xfrm>
        </p:spPr>
        <p:txBody>
          <a:bodyPr/>
          <a:lstStyle/>
          <a:p>
            <a:pPr eaLnBrk="1" hangingPunct="1">
              <a:defRPr/>
            </a:pP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Number Day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Who wants to be a </a:t>
            </a:r>
            <a:r>
              <a:rPr lang="en-GB" b="1" dirty="0" err="1">
                <a:solidFill>
                  <a:schemeClr val="bg1"/>
                </a:solidFill>
                <a:latin typeface="NSPCC" pitchFamily="2" charset="0"/>
              </a:rPr>
              <a:t>Mathionaire</a:t>
            </a: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?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NSPCC" pitchFamily="2" charset="0"/>
              </a:rPr>
              <a:t>Year 5/6 or Primary 7 and Year 8.</a:t>
            </a:r>
            <a:r>
              <a:rPr lang="en-GB" sz="1600" b="1" dirty="0">
                <a:solidFill>
                  <a:srgbClr val="00AB39"/>
                </a:solidFill>
                <a:latin typeface="NSPCC" pitchFamily="2" charset="0"/>
              </a:rPr>
              <a:t>8</a:t>
            </a: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3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710498"/>
            <a:ext cx="7696200" cy="188972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The jug of lemonade contained 2 litres. Gran drank 265ml. How much lemonade was left?</a:t>
            </a:r>
            <a:br>
              <a:rPr lang="en-GB" sz="20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511F1C3-DFD3-4BE9-9FE9-E8F42CB8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17.35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173.5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1.735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1,735 </a:t>
            </a:r>
            <a:r>
              <a:rPr lang="en-US" altLang="en-US" sz="5400" kern="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06926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6296"/>
            <a:ext cx="7696200" cy="188972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The jug of lemonade contained 2 litres. Gran drank 265ml. How much lemonade was left?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17.35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173.5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1.735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1,735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litres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1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04712760"/>
      </p:ext>
    </p:extLst>
  </p:cSld>
  <p:clrMapOvr>
    <a:masterClrMapping/>
  </p:clrMapOvr>
  <p:transition>
    <p:zoom/>
    <p:sndAc>
      <p:stSnd>
        <p:snd r:embed="rId2" name="Tard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7A00FD8-9D75-431B-BE6C-1F677F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38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tangent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circumference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radius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diameter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E3B374-5094-4A30-AC19-AF5B6949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38" y="8382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name given to the distance around the edge of circle?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2160" y="27432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A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tangent</a:t>
            </a:r>
          </a:p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B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4800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circumference</a:t>
            </a:r>
            <a:endParaRPr lang="en-GB" altLang="en-US" sz="40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400" b="1" kern="0" baseline="10000" dirty="0">
                <a:solidFill>
                  <a:srgbClr val="FF9900"/>
                </a:solidFill>
                <a:latin typeface="NSPCC" pitchFamily="2" charset="0"/>
              </a:rPr>
              <a:t>C</a:t>
            </a: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radius</a:t>
            </a:r>
            <a:endParaRPr lang="en-US" altLang="en-US" sz="18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18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0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4400" kern="0" dirty="0">
                <a:latin typeface="NSPCC" pitchFamily="2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diameter</a:t>
            </a:r>
            <a:endParaRPr lang="en-US" altLang="en-US" sz="4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842B0-503F-46C1-BFBF-93C3F2D4F163}"/>
              </a:ext>
            </a:extLst>
          </p:cNvPr>
          <p:cNvSpPr/>
          <p:nvPr/>
        </p:nvSpPr>
        <p:spPr>
          <a:xfrm>
            <a:off x="800100" y="797334"/>
            <a:ext cx="744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name given to the distance around the edge of circle?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How many faces does a dodecahedron have?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73115908-1384-4387-BBC1-25F6DF69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6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10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12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How many faces does a dodecahedron have?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49424" y="2820768"/>
            <a:ext cx="7950914" cy="3674597"/>
            <a:chOff x="749424" y="2820768"/>
            <a:chExt cx="7950914" cy="3674597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5314" y="2820768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424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12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b="1" dirty="0">
                  <a:solidFill>
                    <a:schemeClr val="bg1"/>
                  </a:solidFill>
                  <a:latin typeface="NSPCC Light" pitchFamily="34" charset="0"/>
                </a:rPr>
                <a:t>8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Jason called Childline at 4.23pm. The call lasted 1 hour 29 minutes. What time did she finish the call?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74742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5.12pm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5.30pm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5.52pm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6.00pm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747428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5.12pm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5.30pm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5.52pm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6.00pm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Jason called Childline at 4.23pm. The call lasted 1 hour 29 minutes. What time did she finish the call?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total of £210, £15, £5.65 and £1.25?</a:t>
            </a:r>
            <a:endParaRPr lang="en-US" altLang="en-US" sz="3600" b="1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£230.90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£231.00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£232.80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£231.90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71642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£230.90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£231.00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£232.80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£231.90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total of £210, £15, £5.65 and £1.25?</a:t>
            </a:r>
            <a:endParaRPr lang="en-US" altLang="en-US" sz="3600" b="1" dirty="0">
              <a:solidFill>
                <a:schemeClr val="bg1"/>
              </a:solidFill>
              <a:latin typeface="NSPCC Light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NSPCC Light" panose="020F0303030202060203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667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cup of coffee costs £1.25. Fred buys 5 cups and paid with a £20 note. How much change does he get back?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baseline="10000" dirty="0">
                <a:solidFill>
                  <a:schemeClr val="bg1"/>
                </a:solidFill>
                <a:latin typeface="NSPCC" pitchFamily="2" charset="0"/>
              </a:rPr>
              <a:t>£12.75</a:t>
            </a:r>
            <a:r>
              <a:rPr lang="en-US" altLang="en-US" sz="4800" b="1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£12.25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£13.75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£14.00</a:t>
            </a: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3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Which is the nearest 100 to 942?</a:t>
            </a:r>
            <a:endParaRPr lang="en-GB" sz="24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1100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800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1100</a:t>
            </a:r>
          </a:p>
        </p:txBody>
      </p:sp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Which is the nearest 100 to 942?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gives the answer 43 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(3+5)x8=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3+5x8=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8+5x3=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(3+8)x5=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(3+5)x8=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3+5x8=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8+5x3=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(3+8)x5=</a:t>
            </a:r>
          </a:p>
        </p:txBody>
      </p: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gives the answer 43?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difference between </a:t>
            </a:r>
            <a:b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6.3 and 2.4?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3.9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4.9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25969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£12.75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£12.25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£13.75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£14.00</a:t>
            </a: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9B77BA6-51EF-4AE7-B804-10F52E28B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cup of coffee costs £1.25. Fred buys 5 cups and paid with a £20 note. How much change does he get back?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2" name="Tarda.wav"/>
          </p:stSnd>
        </p:sndAc>
      </p:transition>
    </mc:Choice>
    <mc:Fallback xmlns="">
      <p:transition advClick="0">
        <p:sndAc>
          <p:stSnd>
            <p:snd r:embed="rId4" name="Tarda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difference between </a:t>
            </a:r>
            <a:b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NSPCC Light" panose="020F0303030202060203" pitchFamily="34" charset="0"/>
              </a:rPr>
              <a:t>6.3 and 2.4?</a:t>
            </a:r>
            <a:endParaRPr lang="en-GB" sz="3600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2.9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3.9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4.9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355" y="779131"/>
            <a:ext cx="8061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Outstanding!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11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58967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NSPCC Light" panose="020F0303030202060203" pitchFamily="34" charset="0"/>
              </a:rPr>
              <a:t>A box holds 12 eggs. I have 136 eggs. How many boxes do I need to hold all the eggs?</a:t>
            </a:r>
            <a:endParaRPr lang="en-GB" sz="32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89548650"/>
      </p:ext>
    </p:extLst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800100" y="271144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9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11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9E8F0F90-6F5E-4C1E-8582-44054B770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58967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NSPCC Light" panose="020F0303030202060203" pitchFamily="34" charset="0"/>
              </a:rPr>
              <a:t>A box holds 12 eggs. I have 136 eggs. How many boxes do I need to hold all the eggs?</a:t>
            </a:r>
            <a:endParaRPr lang="en-GB" sz="32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NSPCC" pitchFamily="2" charset="0"/>
              </a:rPr>
              <a:t>500 000 points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817" y="779131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Sensational!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Final Question! Question 12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I think of a number.  I subtract 20 and add 2.  I then multiply by 2.  My answer is 84, what was my number?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60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7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762000" y="3810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br>
              <a:rPr lang="en-US" sz="3200" kern="0" dirty="0"/>
            </a:br>
            <a:br>
              <a:rPr lang="en-US" sz="3200" kern="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I think of a number.  I subtract 20 and add 2.  I then multiply by 2.  My answer is 84, what was my number?</a:t>
            </a:r>
            <a:br>
              <a:rPr lang="en-GB" sz="3200" dirty="0"/>
            </a:br>
            <a:br>
              <a:rPr lang="en-GB" sz="3200" kern="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b="1" kern="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60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" y="6055070"/>
            <a:ext cx="676365" cy="6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5504" y="1268760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96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7130" y="2771432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46938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85065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FE71-FA6B-436D-AAA0-8F0AA6A6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38201"/>
            <a:ext cx="7772400" cy="1143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NSPCC Light" panose="020F0303030202060203" pitchFamily="34" charset="0"/>
              </a:rPr>
              <a:t>Each jacket potato takes 6 minutes to cook in a microwave oven. How many minutes would it take for 9 jacket potatoes to cook?</a:t>
            </a:r>
            <a:endParaRPr lang="en-GB" sz="28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418E3613-F9DB-44F6-A511-8C330A08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77143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A   </a:t>
            </a:r>
            <a:r>
              <a:rPr lang="en-US" altLang="en-US" sz="6000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54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 Light" panose="020F0303030202060203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B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58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C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US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60</a:t>
            </a: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 Light" panose="020F0303030202060203" pitchFamily="34" charset="0"/>
              </a:rPr>
              <a:t>D </a:t>
            </a:r>
            <a:r>
              <a:rPr lang="en-US" altLang="en-US" sz="5400" kern="0" dirty="0">
                <a:latin typeface="NSPCC Light" panose="020F0303030202060203" pitchFamily="34" charset="0"/>
              </a:rPr>
              <a:t> </a:t>
            </a:r>
            <a:r>
              <a:rPr lang="en-GB" altLang="en-US" sz="4000" kern="0" dirty="0">
                <a:solidFill>
                  <a:schemeClr val="bg1"/>
                </a:solidFill>
                <a:latin typeface="NSPCC Light" panose="020F0303030202060203" pitchFamily="34" charset="0"/>
              </a:rPr>
              <a:t>68</a:t>
            </a:r>
            <a:endParaRPr lang="en-GB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55576" y="2877233"/>
            <a:ext cx="7944762" cy="3618132"/>
            <a:chOff x="755576" y="2877233"/>
            <a:chExt cx="7944762" cy="3618132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60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6931" y="2877233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54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5576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68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b="1" dirty="0">
                  <a:solidFill>
                    <a:schemeClr val="bg1"/>
                  </a:solidFill>
                  <a:latin typeface="NSPCC Light" pitchFamily="34" charset="0"/>
                </a:rPr>
                <a:t>58</a:t>
              </a:r>
              <a:r>
                <a:rPr lang="en-US" altLang="en-US" sz="3600" baseline="10000" dirty="0">
                  <a:solidFill>
                    <a:schemeClr val="bg1"/>
                  </a:solidFill>
                  <a:latin typeface="NSPCC Light" pitchFamily="34" charset="0"/>
                </a:rPr>
                <a:t> 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D5E83053-625B-41FB-B088-56CFE59D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28334"/>
            <a:ext cx="7772400" cy="1143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NSPCC Light" panose="020F0303030202060203" pitchFamily="34" charset="0"/>
              </a:rPr>
              <a:t>Each jacket potato takes 6 minutes to cook in a microwave oven. How many minutes would it take for 9 jacket potatoes to cook?</a:t>
            </a:r>
            <a:endParaRPr lang="en-GB" sz="2800" dirty="0">
              <a:solidFill>
                <a:schemeClr val="bg1"/>
              </a:solidFill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Mathionaire KS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Mathionaire KS1</Template>
  <TotalTime>373</TotalTime>
  <Words>644</Words>
  <Application>Microsoft Office PowerPoint</Application>
  <PresentationFormat>On-screen Show (4:3)</PresentationFormat>
  <Paragraphs>161</Paragraphs>
  <Slides>49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NSPCC</vt:lpstr>
      <vt:lpstr>Arial</vt:lpstr>
      <vt:lpstr>NSPCC Light</vt:lpstr>
      <vt:lpstr>Times New Roman</vt:lpstr>
      <vt:lpstr>Calibri</vt:lpstr>
      <vt:lpstr>Mathionaire KS1</vt:lpstr>
      <vt:lpstr> Number Day Who wants to be a Mathionaire? Year 5/6 or Primary 7 and Year 8.8  </vt:lpstr>
      <vt:lpstr>Question 1</vt:lpstr>
      <vt:lpstr>A cup of coffee costs £1.25. Fred buys 5 cups and paid with a £20 note. How much change does he get back?</vt:lpstr>
      <vt:lpstr>A cup of coffee costs £1.25. Fred buys 5 cups and paid with a £20 note. How much change does he get back?</vt:lpstr>
      <vt:lpstr>500 points</vt:lpstr>
      <vt:lpstr>Question 2</vt:lpstr>
      <vt:lpstr>Each jacket potato takes 6 minutes to cook in a microwave oven. How many minutes would it take for 9 jacket potatoes to cook?</vt:lpstr>
      <vt:lpstr>Each jacket potato takes 6 minutes to cook in a microwave oven. How many minutes would it take for 9 jacket potatoes to cook?</vt:lpstr>
      <vt:lpstr>1000 points</vt:lpstr>
      <vt:lpstr>Question 3</vt:lpstr>
      <vt:lpstr> The jug of lemonade contained 2 litres. Gran drank 265ml. How much lemonade was left?  </vt:lpstr>
      <vt:lpstr>The jug of lemonade contained 2 litres. Gran drank 265ml. How much lemonade was left?</vt:lpstr>
      <vt:lpstr>2000 points</vt:lpstr>
      <vt:lpstr>Question 4</vt:lpstr>
      <vt:lpstr>What is the name given to the distance around the edge of circle?</vt:lpstr>
      <vt:lpstr>PowerPoint Presentation</vt:lpstr>
      <vt:lpstr>5000 points</vt:lpstr>
      <vt:lpstr>Question 5</vt:lpstr>
      <vt:lpstr>How many faces does a dodecahedron have?</vt:lpstr>
      <vt:lpstr>How many faces does a dodecahedron have?</vt:lpstr>
      <vt:lpstr>10 000 points</vt:lpstr>
      <vt:lpstr>Question 6</vt:lpstr>
      <vt:lpstr> Jason called Childline at 4.23pm. The call lasted 1 hour 29 minutes. What time did she finish the call?  </vt:lpstr>
      <vt:lpstr> Jason called Childline at 4.23pm. The call lasted 1 hour 29 minutes. What time did she finish the call?  </vt:lpstr>
      <vt:lpstr>20 000 points</vt:lpstr>
      <vt:lpstr>Question 7</vt:lpstr>
      <vt:lpstr>What is the total of £210, £15, £5.65 and £1.25?</vt:lpstr>
      <vt:lpstr>What is the total of £210, £15, £5.65 and £1.25?</vt:lpstr>
      <vt:lpstr>50 000 points</vt:lpstr>
      <vt:lpstr>Question 8</vt:lpstr>
      <vt:lpstr>Which is the nearest 100 to 942?</vt:lpstr>
      <vt:lpstr>Which is the nearest 100 to 942?</vt:lpstr>
      <vt:lpstr>75 000 points</vt:lpstr>
      <vt:lpstr>Question 9</vt:lpstr>
      <vt:lpstr> Which gives the answer 43 ?  </vt:lpstr>
      <vt:lpstr> Which gives the answer 43?  </vt:lpstr>
      <vt:lpstr>150 000 points</vt:lpstr>
      <vt:lpstr>Question 10</vt:lpstr>
      <vt:lpstr>What is the difference between  6.3 and 2.4?</vt:lpstr>
      <vt:lpstr>What is the difference between  6.3 and 2.4?</vt:lpstr>
      <vt:lpstr>250 000 points</vt:lpstr>
      <vt:lpstr>Question 11</vt:lpstr>
      <vt:lpstr>A box holds 12 eggs. I have 136 eggs. How many boxes do I need to hold all the eggs?</vt:lpstr>
      <vt:lpstr>A box holds 12 eggs. I have 136 eggs. How many boxes do I need to hold all the eggs?</vt:lpstr>
      <vt:lpstr>500 000 points</vt:lpstr>
      <vt:lpstr>Final Question! Question 12</vt:lpstr>
      <vt:lpstr>  I think of a number.  I subtract 20 and add 2.  I then multiply by 2.  My answer is 84, what was my number?  </vt:lpstr>
      <vt:lpstr>PowerPoint Presentation</vt:lpstr>
      <vt:lpstr>1 000 000 points</vt:lpstr>
    </vt:vector>
  </TitlesOfParts>
  <Company>NSPCC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Mathionaire?</dc:title>
  <dc:creator>admin</dc:creator>
  <cp:lastModifiedBy>Coburn, Elizabeth </cp:lastModifiedBy>
  <cp:revision>57</cp:revision>
  <dcterms:created xsi:type="dcterms:W3CDTF">2014-09-05T09:12:52Z</dcterms:created>
  <dcterms:modified xsi:type="dcterms:W3CDTF">2020-09-22T16:00:54Z</dcterms:modified>
</cp:coreProperties>
</file>