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media/media1.WAV" ContentType="audio/x-wav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54"/>
  </p:notesMasterIdLst>
  <p:sldIdLst>
    <p:sldId id="257" r:id="rId5"/>
    <p:sldId id="258" r:id="rId6"/>
    <p:sldId id="259" r:id="rId7"/>
    <p:sldId id="341" r:id="rId8"/>
    <p:sldId id="261" r:id="rId9"/>
    <p:sldId id="263" r:id="rId10"/>
    <p:sldId id="264" r:id="rId11"/>
    <p:sldId id="342" r:id="rId12"/>
    <p:sldId id="266" r:id="rId13"/>
    <p:sldId id="315" r:id="rId14"/>
    <p:sldId id="316" r:id="rId15"/>
    <p:sldId id="343" r:id="rId16"/>
    <p:sldId id="318" r:id="rId17"/>
    <p:sldId id="267" r:id="rId18"/>
    <p:sldId id="344" r:id="rId19"/>
    <p:sldId id="345" r:id="rId20"/>
    <p:sldId id="270" r:id="rId21"/>
    <p:sldId id="271" r:id="rId22"/>
    <p:sldId id="325" r:id="rId23"/>
    <p:sldId id="346" r:id="rId24"/>
    <p:sldId id="274" r:id="rId25"/>
    <p:sldId id="275" r:id="rId26"/>
    <p:sldId id="327" r:id="rId27"/>
    <p:sldId id="347" r:id="rId28"/>
    <p:sldId id="278" r:id="rId29"/>
    <p:sldId id="279" r:id="rId30"/>
    <p:sldId id="329" r:id="rId31"/>
    <p:sldId id="348" r:id="rId32"/>
    <p:sldId id="282" r:id="rId33"/>
    <p:sldId id="283" r:id="rId34"/>
    <p:sldId id="331" r:id="rId35"/>
    <p:sldId id="349" r:id="rId36"/>
    <p:sldId id="286" r:id="rId37"/>
    <p:sldId id="287" r:id="rId38"/>
    <p:sldId id="333" r:id="rId39"/>
    <p:sldId id="350" r:id="rId40"/>
    <p:sldId id="290" r:id="rId41"/>
    <p:sldId id="291" r:id="rId42"/>
    <p:sldId id="335" r:id="rId43"/>
    <p:sldId id="351" r:id="rId44"/>
    <p:sldId id="294" r:id="rId45"/>
    <p:sldId id="295" r:id="rId46"/>
    <p:sldId id="337" r:id="rId47"/>
    <p:sldId id="352" r:id="rId48"/>
    <p:sldId id="298" r:id="rId49"/>
    <p:sldId id="299" r:id="rId50"/>
    <p:sldId id="339" r:id="rId51"/>
    <p:sldId id="353" r:id="rId52"/>
    <p:sldId id="302" r:id="rId53"/>
  </p:sldIdLst>
  <p:sldSz cx="9144000" cy="6858000" type="screen4x3"/>
  <p:notesSz cx="6858000" cy="9144000"/>
  <p:embeddedFontLst>
    <p:embeddedFont>
      <p:font typeface="Matura MT Script Capitals" panose="03020802060602070202" pitchFamily="66" charset="0"/>
      <p:regular r:id="rId55"/>
    </p:embeddedFont>
    <p:embeddedFont>
      <p:font typeface="NSPCC" panose="020B0604020202020204" charset="0"/>
      <p:regular r:id="rId56"/>
      <p:bold r:id="rId57"/>
    </p:embeddedFont>
    <p:embeddedFont>
      <p:font typeface="NSPCC Light" panose="020B0604020202020204" charset="0"/>
      <p:regular r:id="rId58"/>
      <p:italic r:id="rId59"/>
    </p:embeddedFont>
  </p:embeddedFont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B39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39" autoAdjust="0"/>
    <p:restoredTop sz="86323" autoAdjust="0"/>
  </p:normalViewPr>
  <p:slideViewPr>
    <p:cSldViewPr>
      <p:cViewPr varScale="1">
        <p:scale>
          <a:sx n="68" d="100"/>
          <a:sy n="68" d="100"/>
        </p:scale>
        <p:origin x="124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0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font" Target="fonts/font1.fntdata"/><Relationship Id="rId63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font" Target="fonts/font4.fntdata"/><Relationship Id="rId5" Type="http://schemas.openxmlformats.org/officeDocument/2006/relationships/slide" Target="slides/slide1.xml"/><Relationship Id="rId61" Type="http://schemas.openxmlformats.org/officeDocument/2006/relationships/viewProps" Target="viewProps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font" Target="fonts/font2.fntdata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font" Target="fonts/font5.fntdata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notesMaster" Target="notesMasters/notesMaster1.xml"/><Relationship Id="rId62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font" Target="fonts/font3.fntdata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62446E-FC5A-4043-B69C-4C7EFA444E0E}" type="datetimeFigureOut">
              <a:rPr lang="en-GB" smtClean="0"/>
              <a:t>02/02/2024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2A5FB-3D91-4BD2-B274-ABEF9607DE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575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2A5FB-3D91-4BD2-B274-ABEF9607DEA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67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2A5FB-3D91-4BD2-B274-ABEF9607DEA3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288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B8AD9-57ED-465E-BC45-A063C66D72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905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47F73-86DA-4B7D-ACD7-B6F8C0B120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76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37E79-0B77-42E9-8435-7337707095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831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C91DA-C1E3-475C-B7BD-199F8D2EAA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7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95C69-F63E-4EB6-B0B0-8AF365219A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319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64950-8B8C-4B20-BCB2-2BCC27E64F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352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E3363-2727-4837-92CB-DC25D0BF10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165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53452-9A95-4B9B-9875-D8CD10D1C6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670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455EB-CCE2-40FB-AD67-2CB4C6489E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180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5A21B-4B53-4094-97BA-66A32CE41B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037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BD42B-0816-40E6-BA42-191B518FAA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290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B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2914579-A315-48C8-B966-C1BE280D89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.jpe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audio" Target="../media/audio5.wav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AB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420888"/>
            <a:ext cx="8915400" cy="2232248"/>
          </a:xfrm>
        </p:spPr>
        <p:txBody>
          <a:bodyPr/>
          <a:lstStyle/>
          <a:p>
            <a:pPr eaLnBrk="1" hangingPunct="1">
              <a:defRPr/>
            </a:pPr>
            <a:br>
              <a:rPr lang="en-GB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SPCC" pitchFamily="2" charset="0"/>
              </a:rPr>
            </a:br>
            <a:r>
              <a:rPr lang="en-GB" b="1">
                <a:solidFill>
                  <a:schemeClr val="bg1"/>
                </a:solidFill>
                <a:latin typeface="NSPCC" pitchFamily="2" charset="0"/>
              </a:rPr>
              <a:t>Number Day</a:t>
            </a:r>
            <a:br>
              <a:rPr lang="en-GB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SPCC" pitchFamily="2" charset="0"/>
              </a:rPr>
            </a:br>
            <a:r>
              <a:rPr lang="en-GB" b="1" dirty="0">
                <a:solidFill>
                  <a:schemeClr val="bg1"/>
                </a:solidFill>
                <a:latin typeface="NSPCC" pitchFamily="2" charset="0"/>
              </a:rPr>
              <a:t>Who wants to be a Mathionaire</a:t>
            </a:r>
            <a:r>
              <a:rPr lang="en-GB" b="1" dirty="0">
                <a:solidFill>
                  <a:srgbClr val="00AB39"/>
                </a:solidFill>
                <a:latin typeface="NSPCC" pitchFamily="2" charset="0"/>
              </a:rPr>
              <a:t>?</a:t>
            </a:r>
            <a:br>
              <a:rPr lang="en-GB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SPCC" pitchFamily="2" charset="0"/>
              </a:rPr>
            </a:br>
            <a:br>
              <a:rPr lang="en-GB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SPCC" pitchFamily="2" charset="0"/>
              </a:rPr>
            </a:br>
            <a:endParaRPr lang="en-US" sz="5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SPCC" pitchFamily="2" charset="0"/>
            </a:endParaRPr>
          </a:p>
        </p:txBody>
      </p:sp>
      <p:sp>
        <p:nvSpPr>
          <p:cNvPr id="2051" name="AutoShape 7" descr="data:image/jpeg;base64,/9j/4AAQSkZJRgABAQAAAQABAAD/2wCEAAkGBxQSEhUQExMUEhQWFxQbFhQWEhcYFhcaFRoZGxcXHBYfHCghGhooGxQYIjEhJiwrLy4uGCAzRDMuNygwLisBCgoKDQ0OGxAQGzQlHyQyNy83NC0vNCw3NzQ3NCsrNy80NywsLDQvLTM3NzQsLi8sKywvLDcsLDU3LDQsLDcsK//AABEIAGAAdQMBIgACEQEDEQH/xAAcAAEAAgMBAQEAAAAAAAAAAAAABgcBBAUIAwL/xAA7EAACAQIDBAgDBQcFAAAAAAABAgMAEQQSIQUTMUEGByIyUWGBkRRxoUJicrHBIyQzUoKS0UOisuHw/8QAGgEBAAMBAQEAAAAAAAAAAAAAAAIDBAUBBv/EACQRAAIBAwMEAwEAAAAAAAAAAAABAgMEERIhMQUTQVEicfDR/9oADAMBAAIRAxEAPwC8aUpQClKUApSsXoDNK+GIxkcffdE/EwX8zXzh2nC5sk0THwWRSfYGgNulYvWaAUpSgFKUoBSlKAUpSgFKVqbTxyQRPPIbIilj46ch5k2A+dAa+3duRYSPeSnjoqDVnPgB+vAVWe1+meJxBIDbiP8AkjY5rfek43+Vv1rg7Z2y+KlaeU2J0Vb6IvJB+p5mu70B6OjFOXcndR2uLd5jqB+vtWeU5SeInDrXdWvU7dHZft/o4gwZa8gRmv8AayEk/wBR1NasiLzUEeYB+lWPiummyoMR8EzdoHKz5GaNW4WMnAa+1c3rJ6PpEq4qIWDEK4HDXusPyqDoyW5VcdNnThrzn2cjo5iMcuuEZiB/psS0fmMp4elqsLo90p3z/DYiM4bEgfwyTlfndCbX0F7cePG164z7dXZmxosUse8YrFZM2XM8p4lrHQXJ9LVow7Xj23gWmjTc4vDnNlDXKkajK1hdWA0PIjyq6KlFcnSoU6tKkpatXnH8LLBrNRboF0k+MhIcjfRELJ94HuvblccfMGpTVqeTbCanFSXDFKUoSFKUoBSlKAVXvW1tCyw4UHvlnb5JYKP7mv8A01YVVL1ov+/KCOEEdvV5b/8AvKoVHiJjv5uNCTRD92TVj9F5zBsXE4iPvqmLcfijQgf8BVeZudWJ1YYtJIJsG9jqzZTzSQAMPe/vVNJ/I5HTJJV9/KPPXLXW/EnnfiTV/wCMlZujsDSXLmHC8eN7pr7VHU6kn+IscQnwma/dbelL/wAPwvyzX87VIetDaSJHFgI9LZWZRwVVFkX9fSr5v4nbvJqNGWfWDUTAnaWwpMKms0Jug8TG28QeqkrUT6incbSkjAOXcSCUEcCrplDeBuWFvM+FfTov0jbAz7wDMjaSJfvDxH3h/wBVZT9OdnxxviEZd4wuUWO0rkcA2n1JryElgos7mDpJSe6IP0bxfwm2WQHsPNLCw5WYnIfRgvuauoV5qw20GkxiSnvPOjfItIDb616Hn2oisy2dsls5VCyrcA2JHOxB04XpDgss29LXjJvUr8RShgGUhlIBBHAg8DX7qZrFKUoBWDXH2ptKTeDDwIzvbNI4AtGvLUm2dtbA8ACbHQHWweD3rlJoy2QDOXmaQFm1VQLKvDU6aXXx0A+k8qPvJpnbdI+RFVmANrLey6sxckAeQ51AusPAOhw87hu0skfaN2UKxeNWbm2Vm9qs3HRxLCUfLHFbL/Kqg6Dh3dSNeVcfbGymx2zxGxtKUVkYi3bUXUkcgef4qjJZWCi5pd2lKHspsgVjBY+SGUSRsUZT2SPr8x5VqShlLK6lWUkMp4gg2IrEY/Os+MHzWhwe/JOJOsfFlMmWJWt/ECm/zte1RCbEGRmd2ZnYkljqSTzJr8PLaovtRWSVtSL6jU8DUknLk10Y1LuWmcuOCQTEAZmIA8SbVqb8EArw5Go/qxAuSeVzeusiZUC+A/OpOODTOzjSSy8s7vQzB7/H4aK3elDHyWMZ2Psv1FX1lZMSEjsUkDPKp+xYWDKfFmsCD4E+N4D1J7HXLLjiQXJMSrzQCzMfU29BU/lzri1yhSJE7RJ1URHkOZJlX5WPGrILCOjbQ0w+zEG8gzoImkjzsyFGXQOcxUqSLWYm1uVq2odpozBDmjc8FdSubn2TwY+QNbM8SupRgGVgQQeBB4iou+zmaNkkhmIDMBIk/bIRiI33ZNr2Cn562qReSwUrk7Dx+ZMjOHZAv7QC2cG4DFfsPdWDLyINKA5yYc55ElikkGdyqIGyOGN87sSAza2sTYBeFbuCG5zbvBugcglVMQFwAL5c+hsB7V2azQHF2jiTNE+HWKQNIpQ50sqhxYsW4EAG9hx4V2QKVmgIR066DjF/vEFkxAGoOiygcATybwb0NVHiIJIZDFKjRyDirCx+Y8R5ivSZrS2lsuHELkmjSVfBlvb5Hl6VCUEzHcWcKu/DPO7C/GvhjIwygHUDxFXNjOrLBubqZovJZLj/AHA1rRdVGEB7UuIceBdB9VQGodtmGPT60ZZTRSaxopsLAnhpqb8AP8VNti9WeKnhMzFYDa8ccinM589f2Y8NCflVtbF6J4TCWMMCKw+2e0/9xuRXatU1D2dCFquZvJVHVM8uHxc+BmRkYoHynkYyFv5ghxY8OzVm43B7zKQxR0N0cWuLixFjoQRoR/gVs5a/VSSwX04aI6Tnrs9z355GP3cqL7AX+poNlAd2WZT470n6NcV0KV6TNTZ+AWINYlmdszuQMzNYC5sAOCgelYrcpQClKUApSlAKUpQClKUApSlAKUpQClKUApSlAf/Z"/>
          <p:cNvSpPr>
            <a:spLocks noChangeAspect="1" noChangeArrowheads="1"/>
          </p:cNvSpPr>
          <p:nvPr/>
        </p:nvSpPr>
        <p:spPr bwMode="auto">
          <a:xfrm>
            <a:off x="76200" y="-1825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52" name="AutoShape 11" descr="data:image/jpeg;base64,/9j/4AAQSkZJRgABAQAAAQABAAD/2wCEAAkGBxQSEhUQExMUEhQWFxQbFhQWEhcYFhcaFRoZGxcXHBYfHCghGhooGxQYIjEhJiwrLy4uGCAzRDMuNygwLisBCgoKDQ0OGxAQGzQlHyQyNy83NC0vNCw3NzQ3NCsrNy80NywsLDQvLTM3NzQsLi8sKywvLDcsLDU3LDQsLDcsK//AABEIAGAAdQMBIgACEQEDEQH/xAAcAAEAAgMBAQEAAAAAAAAAAAAABgcBBAUIAwL/xAA7EAACAQIDBAgDBQcFAAAAAAABAgMAEQQSIQUTMUEGByIyUWGBkRRxoUJicrHBIyQzUoKS0UOisuHw/8QAGgEBAAMBAQEAAAAAAAAAAAAAAAIDBAUBBv/EACQRAAIBAwMEAwEAAAAAAAAAAAABAgMEERIhMQUTQVEicfDR/9oADAMBAAIRAxEAPwC8aUpQClKUApSsXoDNK+GIxkcffdE/EwX8zXzh2nC5sk0THwWRSfYGgNulYvWaAUpSgFKUoBSlKAUpSgFKVqbTxyQRPPIbIilj46ch5k2A+dAa+3duRYSPeSnjoqDVnPgB+vAVWe1+meJxBIDbiP8AkjY5rfek43+Vv1rg7Z2y+KlaeU2J0Vb6IvJB+p5mu70B6OjFOXcndR2uLd5jqB+vtWeU5SeInDrXdWvU7dHZft/o4gwZa8gRmv8AayEk/wBR1NasiLzUEeYB+lWPiummyoMR8EzdoHKz5GaNW4WMnAa+1c3rJ6PpEq4qIWDEK4HDXusPyqDoyW5VcdNnThrzn2cjo5iMcuuEZiB/psS0fmMp4elqsLo90p3z/DYiM4bEgfwyTlfndCbX0F7cePG164z7dXZmxosUse8YrFZM2XM8p4lrHQXJ9LVow7Xj23gWmjTc4vDnNlDXKkajK1hdWA0PIjyq6KlFcnSoU6tKkpatXnH8LLBrNRboF0k+MhIcjfRELJ94HuvblccfMGpTVqeTbCanFSXDFKUoSFKUoBSlKAVXvW1tCyw4UHvlnb5JYKP7mv8A01YVVL1ov+/KCOEEdvV5b/8AvKoVHiJjv5uNCTRD92TVj9F5zBsXE4iPvqmLcfijQgf8BVeZudWJ1YYtJIJsG9jqzZTzSQAMPe/vVNJ/I5HTJJV9/KPPXLXW/EnnfiTV/wCMlZujsDSXLmHC8eN7pr7VHU6kn+IscQnwma/dbelL/wAPwvyzX87VIetDaSJHFgI9LZWZRwVVFkX9fSr5v4nbvJqNGWfWDUTAnaWwpMKms0Jug8TG28QeqkrUT6incbSkjAOXcSCUEcCrplDeBuWFvM+FfTov0jbAz7wDMjaSJfvDxH3h/wBVZT9OdnxxviEZd4wuUWO0rkcA2n1JryElgos7mDpJSe6IP0bxfwm2WQHsPNLCw5WYnIfRgvuauoV5qw20GkxiSnvPOjfItIDb616Hn2oisy2dsls5VCyrcA2JHOxB04XpDgss29LXjJvUr8RShgGUhlIBBHAg8DX7qZrFKUoBWDXH2ptKTeDDwIzvbNI4AtGvLUm2dtbA8ACbHQHWweD3rlJoy2QDOXmaQFm1VQLKvDU6aXXx0A+k8qPvJpnbdI+RFVmANrLey6sxckAeQ51AusPAOhw87hu0skfaN2UKxeNWbm2Vm9qs3HRxLCUfLHFbL/Kqg6Dh3dSNeVcfbGymx2zxGxtKUVkYi3bUXUkcgef4qjJZWCi5pd2lKHspsgVjBY+SGUSRsUZT2SPr8x5VqShlLK6lWUkMp4gg2IrEY/Os+MHzWhwe/JOJOsfFlMmWJWt/ECm/zte1RCbEGRmd2ZnYkljqSTzJr8PLaovtRWSVtSL6jU8DUknLk10Y1LuWmcuOCQTEAZmIA8SbVqb8EArw5Go/qxAuSeVzeusiZUC+A/OpOODTOzjSSy8s7vQzB7/H4aK3elDHyWMZ2Psv1FX1lZMSEjsUkDPKp+xYWDKfFmsCD4E+N4D1J7HXLLjiQXJMSrzQCzMfU29BU/lzri1yhSJE7RJ1URHkOZJlX5WPGrILCOjbQ0w+zEG8gzoImkjzsyFGXQOcxUqSLWYm1uVq2odpozBDmjc8FdSubn2TwY+QNbM8SupRgGVgQQeBB4iou+zmaNkkhmIDMBIk/bIRiI33ZNr2Cn562qReSwUrk7Dx+ZMjOHZAv7QC2cG4DFfsPdWDLyINKA5yYc55ElikkGdyqIGyOGN87sSAza2sTYBeFbuCG5zbvBugcglVMQFwAL5c+hsB7V2azQHF2jiTNE+HWKQNIpQ50sqhxYsW4EAG9hx4V2QKVmgIR066DjF/vEFkxAGoOiygcATybwb0NVHiIJIZDFKjRyDirCx+Y8R5ivSZrS2lsuHELkmjSVfBlvb5Hl6VCUEzHcWcKu/DPO7C/GvhjIwygHUDxFXNjOrLBubqZovJZLj/AHA1rRdVGEB7UuIceBdB9VQGodtmGPT60ZZTRSaxopsLAnhpqb8AP8VNti9WeKnhMzFYDa8ccinM589f2Y8NCflVtbF6J4TCWMMCKw+2e0/9xuRXatU1D2dCFquZvJVHVM8uHxc+BmRkYoHynkYyFv5ghxY8OzVm43B7zKQxR0N0cWuLixFjoQRoR/gVs5a/VSSwX04aI6Tnrs9z355GP3cqL7AX+poNlAd2WZT470n6NcV0KV6TNTZ+AWINYlmdszuQMzNYC5sAOCgelYrcpQClKUApSlAKUpQClKUApSlAKUpQClKUApSlAf/Z"/>
          <p:cNvSpPr>
            <a:spLocks noChangeAspect="1" noChangeArrowheads="1"/>
          </p:cNvSpPr>
          <p:nvPr/>
        </p:nvSpPr>
        <p:spPr bwMode="auto">
          <a:xfrm>
            <a:off x="381000" y="1222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pic>
        <p:nvPicPr>
          <p:cNvPr id="7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5" y="414643"/>
            <a:ext cx="1583829" cy="387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ssimmino\AppData\Local\Microsoft\Windows\Temporary Internet Files\Content.IE5\JQV91WUS\Strapline_White_ForOnlin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837" y="6525344"/>
            <a:ext cx="4788024" cy="174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 thruBlk="1"/>
    <p:sndAc>
      <p:stSnd>
        <p:snd r:embed="rId3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3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altLang="en-US" sz="24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A top DJ has 100 VIP tickets to a gig on the beach. There will be 8 booths that hold 8 guests on a first come first served basis. All other guests will have to stand. How many people will be left standing ?</a:t>
            </a:r>
            <a:endParaRPr lang="en-US" altLang="en-US" sz="2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25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C000"/>
                </a:solidFill>
                <a:latin typeface="NSPCC" pitchFamily="2" charset="0"/>
              </a:rPr>
              <a:t>B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 28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C000"/>
                </a:solidFill>
                <a:latin typeface="NSPCC" pitchFamily="2" charset="0"/>
              </a:rPr>
              <a:t>C</a:t>
            </a:r>
            <a:r>
              <a:rPr lang="en-US" altLang="en-US" sz="4800" b="1" baseline="10000" dirty="0">
                <a:solidFill>
                  <a:schemeClr val="bg1"/>
                </a:solidFill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 32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C000"/>
                </a:solidFill>
                <a:latin typeface="NSPCC" pitchFamily="2" charset="0"/>
              </a:rPr>
              <a:t>D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 36</a:t>
            </a: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30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25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C000"/>
                </a:solidFill>
                <a:latin typeface="NSPCC" pitchFamily="2" charset="0"/>
              </a:rPr>
              <a:t>B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 28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C000"/>
                </a:solidFill>
                <a:latin typeface="NSPCC" pitchFamily="2" charset="0"/>
              </a:rPr>
              <a:t>C</a:t>
            </a:r>
            <a:r>
              <a:rPr lang="en-US" altLang="en-US" sz="4800" b="1" baseline="10000" dirty="0">
                <a:solidFill>
                  <a:schemeClr val="bg1"/>
                </a:solidFill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 32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C000"/>
                </a:solidFill>
                <a:latin typeface="NSPCC" pitchFamily="2" charset="0"/>
              </a:rPr>
              <a:t>D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 36</a:t>
            </a: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30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838200"/>
            <a:ext cx="7772400" cy="1143000"/>
          </a:xfrm>
        </p:spPr>
        <p:txBody>
          <a:bodyPr/>
          <a:lstStyle/>
          <a:p>
            <a:r>
              <a:rPr lang="en-GB" altLang="en-US" sz="24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A top DJ has 100 VIP tickets to a gig on the beach. There will be 8 booths that hold 8 guests on a first </a:t>
            </a:r>
            <a:br>
              <a:rPr lang="en-GB" altLang="en-US" sz="24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</a:br>
            <a:r>
              <a:rPr lang="en-GB" altLang="en-US" sz="24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come first served basis. All other guests will have to stand. How many people will be left standing 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529699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Tarda.wav"/>
          </p:stSnd>
        </p:sndAc>
      </p:transition>
    </mc:Choice>
    <mc:Fallback xmlns="">
      <p:transition>
        <p:sndAc>
          <p:stSnd>
            <p:snd r:embed="rId4" name="Tarda.wav"/>
          </p:stSnd>
        </p:sndAc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>
                <a:solidFill>
                  <a:schemeClr val="bg1"/>
                </a:solidFill>
                <a:latin typeface="NSPCC" pitchFamily="2" charset="0"/>
              </a:rPr>
              <a:t>2000 points</a:t>
            </a:r>
            <a:endParaRPr lang="en-US" altLang="en-US" sz="800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555508" y="548680"/>
            <a:ext cx="790152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You’re getting the hang </a:t>
            </a:r>
          </a:p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of this!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4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 Light" panose="020F0303030202060203" pitchFamily="34" charset="0"/>
              </a:rPr>
              <a:t>A </a:t>
            </a:r>
            <a:r>
              <a:rPr lang="en-GB" altLang="en-US" sz="5400" dirty="0">
                <a:solidFill>
                  <a:schemeClr val="bg1"/>
                </a:solidFill>
                <a:latin typeface="NSPCC Light" panose="020F0303030202060203" pitchFamily="34" charset="0"/>
              </a:rPr>
              <a:t>1,4,6 &amp; 8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C000"/>
                </a:solidFill>
                <a:latin typeface="NSPCC Light" panose="020F0303030202060203" pitchFamily="34" charset="0"/>
              </a:rPr>
              <a:t>B </a:t>
            </a:r>
            <a:r>
              <a:rPr lang="en-GB" altLang="en-US" sz="5400" dirty="0">
                <a:solidFill>
                  <a:schemeClr val="bg1"/>
                </a:solidFill>
                <a:latin typeface="NSPCC Light" panose="020F0303030202060203" pitchFamily="34" charset="0"/>
              </a:rPr>
              <a:t> 2,4,6 &amp; 8</a:t>
            </a:r>
            <a:endParaRPr lang="en-US" altLang="en-US" sz="5400" dirty="0">
              <a:solidFill>
                <a:schemeClr val="bg1"/>
              </a:solidFill>
              <a:latin typeface="NSPCC Light" panose="020F0303030202060203" pitchFamily="34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C000"/>
                </a:solidFill>
                <a:latin typeface="NSPCC Light" panose="020F0303030202060203" pitchFamily="34" charset="0"/>
              </a:rPr>
              <a:t>C</a:t>
            </a:r>
            <a:r>
              <a:rPr lang="en-US" altLang="en-US" sz="4800" b="1" baseline="10000" dirty="0">
                <a:solidFill>
                  <a:schemeClr val="bg1"/>
                </a:solidFill>
                <a:latin typeface="NSPCC Light" panose="020F0303030202060203" pitchFamily="34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 Light" panose="020F0303030202060203" pitchFamily="34" charset="0"/>
              </a:rPr>
              <a:t>1,2,3 &amp; 6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C000"/>
                </a:solidFill>
                <a:latin typeface="NSPCC Light" panose="020F0303030202060203" pitchFamily="34" charset="0"/>
              </a:rPr>
              <a:t>D </a:t>
            </a:r>
            <a:r>
              <a:rPr lang="en-GB" altLang="en-US" sz="5400" dirty="0">
                <a:solidFill>
                  <a:schemeClr val="bg1"/>
                </a:solidFill>
                <a:latin typeface="NSPCC Light" panose="020F0303030202060203" pitchFamily="34" charset="0"/>
              </a:rPr>
              <a:t>1,4,&amp; 6</a:t>
            </a:r>
            <a:endParaRPr lang="en-US" altLang="en-US" sz="5400" dirty="0">
              <a:solidFill>
                <a:schemeClr val="bg1"/>
              </a:solidFill>
              <a:latin typeface="NSPCC Light" panose="020F0303030202060203" pitchFamily="34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30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2" name="Rectangle 7"/>
          <p:cNvSpPr txBox="1">
            <a:spLocks noChangeArrowheads="1"/>
          </p:cNvSpPr>
          <p:nvPr/>
        </p:nvSpPr>
        <p:spPr bwMode="auto">
          <a:xfrm>
            <a:off x="685800" y="419100"/>
            <a:ext cx="7696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3200" kern="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Which factors are common to the numbers 18 &amp; 24?</a:t>
            </a:r>
            <a:endParaRPr lang="en-US" altLang="en-US" sz="3200" kern="0" dirty="0">
              <a:solidFill>
                <a:schemeClr val="bg1"/>
              </a:solidFill>
              <a:latin typeface="NSPCC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991788"/>
      </p:ext>
    </p:extLst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GB" altLang="en-US" sz="5400" baseline="10000" dirty="0">
                <a:solidFill>
                  <a:schemeClr val="bg1"/>
                </a:solidFill>
                <a:latin typeface="NSPCC Light" panose="020F0303030202060203" pitchFamily="34" charset="0"/>
              </a:rPr>
              <a:t>1,4,6,7 8</a:t>
            </a:r>
            <a:endParaRPr lang="en-GB" altLang="en-US" sz="5400" dirty="0">
              <a:solidFill>
                <a:schemeClr val="bg1"/>
              </a:solidFill>
              <a:latin typeface="NSPCC Light" panose="020F0303030202060203" pitchFamily="34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C000"/>
                </a:solidFill>
                <a:latin typeface="NSPCC" pitchFamily="2" charset="0"/>
              </a:rPr>
              <a:t>B </a:t>
            </a:r>
            <a:r>
              <a:rPr lang="en-GB" altLang="en-US" sz="5400" baseline="10000" dirty="0">
                <a:solidFill>
                  <a:schemeClr val="bg1"/>
                </a:solidFill>
                <a:latin typeface="NSPCC Light" panose="020F0303030202060203" pitchFamily="34" charset="0"/>
              </a:rPr>
              <a:t>2,4,6 &amp; 8</a:t>
            </a:r>
            <a:endParaRPr lang="en-US" altLang="en-US" sz="5400" dirty="0">
              <a:solidFill>
                <a:schemeClr val="bg1"/>
              </a:solidFill>
              <a:latin typeface="NSPCC Light" panose="020F0303030202060203" pitchFamily="34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C000"/>
                </a:solidFill>
                <a:latin typeface="NSPCC" pitchFamily="2" charset="0"/>
              </a:rPr>
              <a:t>C</a:t>
            </a:r>
            <a:r>
              <a:rPr lang="en-US" altLang="en-US" sz="4800" b="1" baseline="10000" dirty="0">
                <a:solidFill>
                  <a:schemeClr val="bg1"/>
                </a:solidFill>
                <a:latin typeface="NSPCC" pitchFamily="2" charset="0"/>
              </a:rPr>
              <a:t> </a:t>
            </a:r>
            <a:r>
              <a:rPr lang="en-US" altLang="en-US" sz="5400" baseline="10000" dirty="0">
                <a:solidFill>
                  <a:schemeClr val="bg1"/>
                </a:solidFill>
                <a:latin typeface="NSPCC Light" panose="020F0303030202060203" pitchFamily="34" charset="0"/>
              </a:rPr>
              <a:t>1,2,3 &amp; 6</a:t>
            </a:r>
            <a:endParaRPr lang="en-US" altLang="en-US" sz="5400" dirty="0">
              <a:solidFill>
                <a:schemeClr val="bg1"/>
              </a:solidFill>
              <a:latin typeface="NSPCC Light" panose="020F0303030202060203" pitchFamily="34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C000"/>
                </a:solidFill>
                <a:latin typeface="NSPCC" pitchFamily="2" charset="0"/>
              </a:rPr>
              <a:t>D </a:t>
            </a:r>
            <a:r>
              <a:rPr lang="en-GB" altLang="en-US" sz="5400" baseline="10000" dirty="0">
                <a:solidFill>
                  <a:schemeClr val="bg1"/>
                </a:solidFill>
                <a:latin typeface="NSPCC Light" panose="020F0303030202060203" pitchFamily="34" charset="0"/>
              </a:rPr>
              <a:t>1,4,&amp; 6</a:t>
            </a:r>
            <a:endParaRPr lang="en-US" altLang="en-US" sz="5400" dirty="0">
              <a:solidFill>
                <a:schemeClr val="bg1"/>
              </a:solidFill>
              <a:latin typeface="NSPCC Light" panose="020F0303030202060203" pitchFamily="34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30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Which factors are common to the numbers 18 &amp; 24?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034199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sndAc>
          <p:stSnd>
            <p:snd r:embed="rId2" name="Tarda.wav"/>
          </p:stSnd>
        </p:sndAc>
      </p:transition>
    </mc:Choice>
    <mc:Fallback xmlns="">
      <p:transition>
        <p:sndAc>
          <p:stSnd>
            <p:snd r:embed="rId4" name="Tarda.wav"/>
          </p:stSnd>
        </p:sndAc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 dirty="0">
                <a:solidFill>
                  <a:schemeClr val="bg1"/>
                </a:solidFill>
                <a:latin typeface="NSPCC" pitchFamily="2" charset="0"/>
              </a:rPr>
              <a:t>5000 points</a:t>
            </a:r>
            <a:endParaRPr lang="en-US" altLang="en-US" sz="80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001941" y="779131"/>
            <a:ext cx="700865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Fantastic!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A carpenter needed 127.4m of timber to build a deck. They purchased 36.2 m and then another 27.3m. How much more timber do they need?</a:t>
            </a:r>
            <a:endParaRPr lang="en-US" altLang="en-US" sz="32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786336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  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42.4m</a:t>
            </a:r>
            <a:endParaRPr lang="en-GB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dirty="0">
                <a:latin typeface="NSPCC" pitchFamily="2" charset="0"/>
              </a:rPr>
              <a:t>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46m</a:t>
            </a:r>
            <a:endParaRPr lang="en-GB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latin typeface="NSPCC" pitchFamily="2" charset="0"/>
              </a:rPr>
              <a:t>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58.7m</a:t>
            </a:r>
            <a:endParaRPr lang="en-GB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  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63.9m</a:t>
            </a:r>
            <a:endParaRPr lang="en-GB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50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A carpenter needed 127.4m of timber to build a deck. They purchased 36.2 m and then another 27.3m. How much more timber do they need?</a:t>
            </a:r>
            <a:endParaRPr lang="en-US" altLang="en-US" sz="32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786336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US" altLang="en-US" sz="5400" dirty="0">
                <a:latin typeface="NSPCC" pitchFamily="2" charset="0"/>
              </a:rPr>
              <a:t>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42.4m</a:t>
            </a:r>
            <a:endParaRPr lang="en-GB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dirty="0">
                <a:latin typeface="NSPCC" pitchFamily="2" charset="0"/>
              </a:rPr>
              <a:t>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46m</a:t>
            </a:r>
            <a:endParaRPr lang="en-GB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latin typeface="NSPCC" pitchFamily="2" charset="0"/>
              </a:rPr>
              <a:t>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58.7m</a:t>
            </a:r>
            <a:endParaRPr lang="en-GB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anose="020B0604020202020204" pitchFamily="2" charset="0"/>
              </a:rPr>
              <a:t>D   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63.9m</a:t>
            </a:r>
            <a:endParaRPr lang="en-GB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endParaRPr lang="en-GB" altLang="en-US" sz="5400" dirty="0">
              <a:solidFill>
                <a:schemeClr val="bg1"/>
              </a:solidFill>
              <a:latin typeface="NSPCC Light" panose="020F0303030202060203" pitchFamily="34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50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030678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Tarda.wav"/>
          </p:stSnd>
        </p:sndAc>
      </p:transition>
    </mc:Choice>
    <mc:Fallback xmlns="">
      <p:transition>
        <p:sndAc>
          <p:stSnd>
            <p:snd r:embed="rId4" name="Tarda.wav"/>
          </p:stSnd>
        </p:sndAc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23900" y="28956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>
                <a:solidFill>
                  <a:schemeClr val="bg1"/>
                </a:solidFill>
                <a:latin typeface="NSPCC" pitchFamily="2" charset="0"/>
              </a:rPr>
              <a:t>10 000 points</a:t>
            </a:r>
            <a:endParaRPr lang="en-US" altLang="en-US" sz="800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251207" y="779131"/>
            <a:ext cx="651011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Brilliant!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anose="020B0604020202020204" pitchFamily="2" charset="0"/>
              </a:rPr>
              <a:t>Question 6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If 2 angles in a triangle are 60 degrees and 85 degrees, what is the size of the third angle?</a:t>
            </a:r>
            <a:endParaRPr lang="en-US" altLang="en-US" sz="32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18 degrees</a:t>
            </a:r>
            <a:endParaRPr lang="en-US" altLang="en-US" sz="5400" dirty="0">
              <a:solidFill>
                <a:schemeClr val="bg1"/>
              </a:solidFill>
              <a:latin typeface="NSPCC" panose="020B0604020202020204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19 degrees</a:t>
            </a:r>
            <a:endParaRPr lang="en-US" altLang="en-US" sz="5400" dirty="0">
              <a:solidFill>
                <a:schemeClr val="bg1"/>
              </a:solidFill>
              <a:latin typeface="NSPCC" panose="020B0604020202020204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 </a:t>
            </a:r>
            <a:r>
              <a:rPr lang="en-US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35 degrees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45 degrees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59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5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If 2 angles in a triangle are 60 degrees and 85 degrees, what is the size of the third angle?</a:t>
            </a:r>
            <a:endParaRPr lang="en-US" altLang="en-US" sz="32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18 degrees</a:t>
            </a:r>
            <a:endParaRPr lang="en-US" altLang="en-US" sz="5400" dirty="0">
              <a:solidFill>
                <a:schemeClr val="bg1"/>
              </a:solidFill>
              <a:latin typeface="NSPCC" panose="020B0604020202020204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19 degrees</a:t>
            </a:r>
            <a:endParaRPr lang="en-US" altLang="en-US" sz="5400" dirty="0">
              <a:solidFill>
                <a:schemeClr val="bg1"/>
              </a:solidFill>
              <a:latin typeface="NSPCC" panose="020B0604020202020204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 </a:t>
            </a:r>
            <a:r>
              <a:rPr lang="en-US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35 degrees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45 degrees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59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4112795833"/>
      </p:ext>
    </p:extLst>
  </p:cSld>
  <p:clrMapOvr>
    <a:masterClrMapping/>
  </p:clrMapOvr>
  <p:transition>
    <p:zoom/>
    <p:sndAc>
      <p:stSnd>
        <p:snd r:embed="rId3" name="Tard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27813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 dirty="0">
                <a:solidFill>
                  <a:schemeClr val="bg1"/>
                </a:solidFill>
                <a:latin typeface="NSPCC" pitchFamily="2" charset="0"/>
              </a:rPr>
              <a:t>20 000 points</a:t>
            </a:r>
            <a:endParaRPr lang="en-US" altLang="en-US" sz="80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034005" y="476672"/>
            <a:ext cx="6944530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You’re half way there</a:t>
            </a:r>
          </a:p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now!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anose="020B0604020202020204" pitchFamily="2" charset="0"/>
              </a:rPr>
              <a:t>Question 7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Becky is facing North East and she turns clockwise through 180</a:t>
            </a:r>
            <a:r>
              <a:rPr lang="en-GB" altLang="en-US" sz="3200" dirty="0">
                <a:solidFill>
                  <a:schemeClr val="bg1"/>
                </a:solidFill>
                <a:latin typeface="Matura MT Script Capitals"/>
                <a:cs typeface="Arial" charset="0"/>
              </a:rPr>
              <a:t>°, </a:t>
            </a:r>
            <a: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which </a:t>
            </a:r>
            <a:b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</a:br>
            <a: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direction is he now facing?</a:t>
            </a:r>
            <a:endParaRPr lang="en-US" altLang="en-US" sz="3200" dirty="0">
              <a:solidFill>
                <a:schemeClr val="bg1"/>
              </a:solidFill>
              <a:latin typeface="NSPCC" panose="020B0604020202020204" pitchFamily="2" charset="0"/>
              <a:cs typeface="Arial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South West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South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West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4800" dirty="0">
                <a:solidFill>
                  <a:schemeClr val="bg1"/>
                </a:solidFill>
                <a:latin typeface="NSPCC" panose="020B0604020202020204" pitchFamily="2" charset="0"/>
              </a:rPr>
              <a:t>North West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869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South West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South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West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4800" dirty="0">
                <a:solidFill>
                  <a:schemeClr val="bg1"/>
                </a:solidFill>
                <a:latin typeface="NSPCC" panose="020B0604020202020204" pitchFamily="2" charset="0"/>
              </a:rPr>
              <a:t>North West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869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Rectangle 7"/>
          <p:cNvSpPr txBox="1">
            <a:spLocks noChangeArrowheads="1"/>
          </p:cNvSpPr>
          <p:nvPr/>
        </p:nvSpPr>
        <p:spPr bwMode="auto"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Becky is facing North East and she turns clockwise through 180</a:t>
            </a:r>
            <a:r>
              <a:rPr lang="en-GB" altLang="en-US" sz="3200" dirty="0">
                <a:solidFill>
                  <a:schemeClr val="bg1"/>
                </a:solidFill>
                <a:latin typeface="Matura MT Script Capitals"/>
                <a:cs typeface="Arial" charset="0"/>
              </a:rPr>
              <a:t>°, </a:t>
            </a:r>
            <a: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which </a:t>
            </a:r>
            <a:b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</a:br>
            <a: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direction is he now facing?</a:t>
            </a:r>
            <a:endParaRPr lang="en-US" altLang="en-US" sz="3200" kern="0" dirty="0">
              <a:solidFill>
                <a:schemeClr val="bg1"/>
              </a:solidFill>
              <a:latin typeface="NSPCC" panose="020B0604020202020204" pitchFamily="2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787750"/>
      </p:ext>
    </p:extLst>
  </p:cSld>
  <p:clrMapOvr>
    <a:masterClrMapping/>
  </p:clrMapOvr>
  <p:transition>
    <p:zoom/>
    <p:sndAc>
      <p:stSnd>
        <p:snd r:embed="rId2" name="Tarda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 dirty="0">
                <a:solidFill>
                  <a:schemeClr val="bg1"/>
                </a:solidFill>
                <a:latin typeface="NSPCC" pitchFamily="2" charset="0"/>
              </a:rPr>
              <a:t>50 000 points</a:t>
            </a:r>
            <a:endParaRPr lang="en-US" altLang="en-US" sz="80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346586" y="779131"/>
            <a:ext cx="631935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Superb!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1331640" y="234099"/>
            <a:ext cx="6742176" cy="21336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How many sides does  a trapezium have?</a:t>
            </a:r>
            <a:endParaRPr lang="en-US" altLang="en-US" sz="32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3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6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8</a:t>
            </a:r>
          </a:p>
          <a:p>
            <a:pPr>
              <a:buNone/>
            </a:pPr>
            <a:r>
              <a:rPr lang="en-US" altLang="en-US" sz="4800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4</a:t>
            </a:r>
          </a:p>
          <a:p>
            <a:pPr eaLnBrk="1" hangingPunct="1">
              <a:buFontTx/>
              <a:buNone/>
            </a:pPr>
            <a:endParaRPr lang="en-GB" altLang="en-US" sz="5400" dirty="0">
              <a:solidFill>
                <a:schemeClr val="bg1"/>
              </a:solidFill>
              <a:latin typeface="NSPCC" panose="020B0604020202020204" pitchFamily="2" charset="0"/>
            </a:endParaRPr>
          </a:p>
          <a:p>
            <a:pPr eaLnBrk="1" hangingPunct="1">
              <a:buFontTx/>
              <a:buNone/>
            </a:pP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1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8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altLang="en-US" sz="28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A group of six friends went to 3 clothes shops, 2 shoe shops, 2 sports shops and then the cinema. They purchased 49 items in total. What is the average number of items per shop?</a:t>
            </a:r>
            <a:endParaRPr lang="en-US" altLang="en-US" sz="30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7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8</a:t>
            </a:r>
            <a:endParaRPr lang="en-US" altLang="en-US" sz="5400" dirty="0">
              <a:solidFill>
                <a:schemeClr val="bg1"/>
              </a:solidFill>
              <a:latin typeface="NSPCC" panose="020B0604020202020204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9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10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8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altLang="en-US" sz="28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A group of six friends went to 3 clothes shops, 2 shoe shops, 2 sports shops and then the cinema. They purchased 49 items in total. What is the average number of items per shop?</a:t>
            </a:r>
            <a:endParaRPr lang="en-US" altLang="en-US" sz="30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7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8</a:t>
            </a:r>
            <a:endParaRPr lang="en-US" altLang="en-US" sz="5400" dirty="0">
              <a:solidFill>
                <a:schemeClr val="bg1"/>
              </a:solidFill>
              <a:latin typeface="NSPCC" panose="020B0604020202020204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9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10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8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1347727116"/>
      </p:ext>
    </p:extLst>
  </p:cSld>
  <p:clrMapOvr>
    <a:masterClrMapping/>
  </p:clrMapOvr>
  <p:transition>
    <p:zoom/>
    <p:sndAc>
      <p:stSnd>
        <p:snd r:embed="rId2" name="Tarda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 dirty="0">
                <a:solidFill>
                  <a:schemeClr val="bg1"/>
                </a:solidFill>
                <a:latin typeface="NSPCC" pitchFamily="2" charset="0"/>
              </a:rPr>
              <a:t>75 000 points</a:t>
            </a:r>
            <a:endParaRPr lang="en-US" altLang="en-US" sz="80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695768" y="779131"/>
            <a:ext cx="762099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Keep going!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9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altLang="en-US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2x + 16 = 26</a:t>
            </a:r>
            <a:br>
              <a:rPr lang="en-GB" altLang="en-US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</a:br>
            <a:r>
              <a:rPr lang="en-GB" altLang="en-US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x = ? </a:t>
            </a:r>
            <a:endParaRPr lang="en-US" altLang="en-US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3</a:t>
            </a:r>
            <a:endParaRPr lang="en-US" altLang="en-US" sz="5400" dirty="0"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4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5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GB" altLang="en-US" sz="4800" dirty="0">
                <a:solidFill>
                  <a:schemeClr val="bg1"/>
                </a:solidFill>
                <a:latin typeface="NSPCC" panose="020B0604020202020204" pitchFamily="2" charset="0"/>
              </a:rPr>
              <a:t>6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2" name="Rectangle 7"/>
          <p:cNvSpPr txBox="1">
            <a:spLocks noChangeArrowheads="1"/>
          </p:cNvSpPr>
          <p:nvPr/>
        </p:nvSpPr>
        <p:spPr bwMode="auto">
          <a:xfrm>
            <a:off x="603663" y="419100"/>
            <a:ext cx="7696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GB" altLang="en-US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2x +  16 = 26</a:t>
            </a:r>
            <a:br>
              <a:rPr lang="en-GB" altLang="en-US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</a:br>
            <a:r>
              <a:rPr lang="en-GB" altLang="en-US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x = ? </a:t>
            </a:r>
            <a:endParaRPr lang="en-US" altLang="en-US" kern="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24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GB" altLang="en-US" sz="5400" kern="0" dirty="0">
                <a:solidFill>
                  <a:schemeClr val="bg1"/>
                </a:solidFill>
                <a:latin typeface="NSPCC" panose="020B0604020202020204" pitchFamily="2" charset="0"/>
              </a:rPr>
              <a:t>3</a:t>
            </a:r>
            <a:endParaRPr lang="en-US" altLang="en-US" sz="5400" kern="0" dirty="0">
              <a:latin typeface="NSPCC" pitchFamily="2" charset="0"/>
            </a:endParaRP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GB" altLang="en-US" sz="5400" kern="0" dirty="0">
                <a:solidFill>
                  <a:schemeClr val="bg1"/>
                </a:solidFill>
                <a:latin typeface="NSPCC" panose="020B0604020202020204" pitchFamily="2" charset="0"/>
              </a:rPr>
              <a:t>4</a:t>
            </a:r>
            <a:endParaRPr lang="en-US" altLang="en-US" sz="5400" kern="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GB" altLang="en-US" sz="5400" kern="0" dirty="0">
                <a:solidFill>
                  <a:schemeClr val="bg1"/>
                </a:solidFill>
                <a:latin typeface="NSPCC" panose="020B0604020202020204" pitchFamily="2" charset="0"/>
              </a:rPr>
              <a:t>5</a:t>
            </a:r>
            <a:endParaRPr lang="en-US" altLang="en-US" sz="5400" kern="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GB" altLang="en-US" sz="4800" kern="0" dirty="0">
                <a:solidFill>
                  <a:schemeClr val="bg1"/>
                </a:solidFill>
                <a:latin typeface="NSPCC" panose="020B0604020202020204" pitchFamily="2" charset="0"/>
              </a:rPr>
              <a:t>6</a:t>
            </a:r>
            <a:endParaRPr lang="en-US" altLang="en-US" sz="5400" kern="0" dirty="0">
              <a:solidFill>
                <a:schemeClr val="bg1"/>
              </a:solidFill>
              <a:latin typeface="NSPCC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006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Tarda.wav"/>
          </p:stSnd>
        </p:sndAc>
      </p:transition>
    </mc:Choice>
    <mc:Fallback xmlns="">
      <p:transition>
        <p:sndAc>
          <p:stSnd>
            <p:snd r:embed="rId4" name="Tarda.wav"/>
          </p:stSnd>
        </p:sndAc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 dirty="0">
                <a:solidFill>
                  <a:schemeClr val="bg1"/>
                </a:solidFill>
                <a:latin typeface="NSPCC" pitchFamily="2" charset="0"/>
              </a:rPr>
              <a:t>150 000 points</a:t>
            </a:r>
            <a:endParaRPr lang="en-US" altLang="en-US" sz="80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909768" y="779131"/>
            <a:ext cx="719299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Incredible!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10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Paula expects to get 15 Birthday cards. She receives 41. How many more did she get than expected ?</a:t>
            </a:r>
            <a:endParaRPr lang="en-US" altLang="en-US" sz="32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15</a:t>
            </a:r>
            <a:endParaRPr lang="en-US" altLang="en-US" sz="5400" dirty="0">
              <a:solidFill>
                <a:schemeClr val="bg1"/>
              </a:solidFill>
              <a:latin typeface="NSPCC" panose="020B0604020202020204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20</a:t>
            </a:r>
            <a:endParaRPr lang="en-US" altLang="en-US" sz="5400" dirty="0">
              <a:solidFill>
                <a:schemeClr val="bg1"/>
              </a:solidFill>
              <a:latin typeface="NSPCC" panose="020B0604020202020204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26</a:t>
            </a:r>
            <a:endParaRPr lang="en-US" altLang="en-US" sz="5400" dirty="0">
              <a:solidFill>
                <a:schemeClr val="bg1"/>
              </a:solidFill>
              <a:latin typeface="NSPCC" panose="020B0604020202020204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GB" altLang="en-US" sz="4800" dirty="0">
                <a:solidFill>
                  <a:schemeClr val="bg1"/>
                </a:solidFill>
                <a:latin typeface="NSPCC" panose="020B0604020202020204" pitchFamily="2" charset="0"/>
              </a:rPr>
              <a:t>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32</a:t>
            </a:r>
            <a:endParaRPr lang="en-US" altLang="en-US" sz="5400" dirty="0">
              <a:solidFill>
                <a:schemeClr val="bg1"/>
              </a:solidFill>
              <a:latin typeface="NSPCC" panose="020B0604020202020204" pitchFamily="2" charset="0"/>
            </a:endParaRPr>
          </a:p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 </a:t>
            </a:r>
            <a:r>
              <a:rPr lang="en-US" altLang="en-US" sz="5400" dirty="0">
                <a:latin typeface="NSPCC" pitchFamily="2" charset="0"/>
              </a:rPr>
              <a:t> 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uiExpand="1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50631" y="2667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>
              <a:buNone/>
            </a:pPr>
            <a:r>
              <a:rPr lang="en-US" altLang="en-US" sz="4800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US" altLang="en-US" sz="4800" baseline="10000" dirty="0">
                <a:solidFill>
                  <a:schemeClr val="bg1"/>
                </a:solidFill>
                <a:latin typeface="NSPCC" pitchFamily="2" charset="0"/>
              </a:rPr>
              <a:t>3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GB" altLang="en-US" sz="5400" baseline="10000" dirty="0">
                <a:solidFill>
                  <a:schemeClr val="bg1"/>
                </a:solidFill>
                <a:latin typeface="NSPCC" panose="020B0604020202020204" pitchFamily="2" charset="0"/>
              </a:rPr>
              <a:t>6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baseline="10000" dirty="0">
                <a:solidFill>
                  <a:schemeClr val="bg1"/>
                </a:solidFill>
                <a:latin typeface="NSPCC" pitchFamily="2" charset="0"/>
              </a:rPr>
              <a:t>8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baseline="10000" dirty="0">
                <a:solidFill>
                  <a:schemeClr val="bg1"/>
                </a:solidFill>
                <a:latin typeface="NSPCC" pitchFamily="2" charset="0"/>
              </a:rPr>
              <a:t>4</a:t>
            </a:r>
            <a:endParaRPr lang="en-GB" altLang="en-US" sz="5400" dirty="0">
              <a:solidFill>
                <a:schemeClr val="bg1"/>
              </a:solidFill>
              <a:latin typeface="NSPCC" panose="020B0604020202020204" pitchFamily="2" charset="0"/>
            </a:endParaRPr>
          </a:p>
          <a:p>
            <a:pPr eaLnBrk="1" hangingPunct="1">
              <a:buFontTx/>
              <a:buNone/>
            </a:pPr>
            <a:endParaRPr lang="en-GB" altLang="en-US" sz="5400" dirty="0">
              <a:solidFill>
                <a:schemeClr val="bg1"/>
              </a:solidFill>
              <a:latin typeface="NSPCC" panose="020B0604020202020204" pitchFamily="2" charset="0"/>
            </a:endParaRPr>
          </a:p>
          <a:p>
            <a:pPr eaLnBrk="1" hangingPunct="1">
              <a:buFontTx/>
              <a:buNone/>
            </a:pP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1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" name="Rectangle 7">
            <a:extLst>
              <a:ext uri="{FF2B5EF4-FFF2-40B4-BE49-F238E27FC236}">
                <a16:creationId xmlns:a16="http://schemas.microsoft.com/office/drawing/2014/main" id="{4EDC87D5-4396-4806-89C2-E933748B92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31640" y="234099"/>
            <a:ext cx="6742176" cy="21336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How many sides does  a trapezium have?</a:t>
            </a:r>
            <a:endParaRPr lang="en-US" altLang="en-US" sz="3200" dirty="0">
              <a:solidFill>
                <a:schemeClr val="bg1"/>
              </a:solidFill>
              <a:latin typeface="NSPCC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641142"/>
      </p:ext>
    </p:extLst>
  </p:cSld>
  <p:clrMapOvr>
    <a:masterClrMapping/>
  </p:clrMapOvr>
  <p:transition>
    <p:zoom/>
    <p:sndAc>
      <p:stSnd>
        <p:snd r:embed="rId2" name="Tarda.wav"/>
      </p:stSnd>
    </p:sndAc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Paula expects to get 15 Birthday cards. She receives 41. How many more did she get than expected ?</a:t>
            </a:r>
            <a:endParaRPr lang="en-US" altLang="en-US" sz="32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15</a:t>
            </a:r>
            <a:endParaRPr lang="en-US" altLang="en-US" sz="5400" dirty="0">
              <a:solidFill>
                <a:schemeClr val="bg1"/>
              </a:solidFill>
              <a:latin typeface="NSPCC" panose="020B0604020202020204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20</a:t>
            </a:r>
            <a:endParaRPr lang="en-US" altLang="en-US" sz="5400" dirty="0">
              <a:solidFill>
                <a:schemeClr val="bg1"/>
              </a:solidFill>
              <a:latin typeface="NSPCC" panose="020B0604020202020204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26</a:t>
            </a:r>
            <a:endParaRPr lang="en-US" altLang="en-US" sz="5400" dirty="0">
              <a:solidFill>
                <a:schemeClr val="bg1"/>
              </a:solidFill>
              <a:latin typeface="NSPCC" panose="020B0604020202020204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GB" altLang="en-US" sz="4800" dirty="0">
                <a:solidFill>
                  <a:schemeClr val="bg1"/>
                </a:solidFill>
                <a:latin typeface="NSPCC" panose="020B0604020202020204" pitchFamily="2" charset="0"/>
              </a:rPr>
              <a:t>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32</a:t>
            </a:r>
            <a:endParaRPr lang="en-US" altLang="en-US" sz="5400" dirty="0">
              <a:solidFill>
                <a:schemeClr val="bg1"/>
              </a:solidFill>
              <a:latin typeface="NSPCC" panose="020B0604020202020204" pitchFamily="2" charset="0"/>
            </a:endParaRPr>
          </a:p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 </a:t>
            </a:r>
            <a:r>
              <a:rPr lang="en-US" altLang="en-US" sz="5400" dirty="0">
                <a:latin typeface="NSPCC" pitchFamily="2" charset="0"/>
              </a:rPr>
              <a:t> 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3395683968"/>
      </p:ext>
    </p:extLst>
  </p:cSld>
  <p:clrMapOvr>
    <a:masterClrMapping/>
  </p:clrMapOvr>
  <p:transition>
    <p:zoom/>
    <p:sndAc>
      <p:stSnd>
        <p:snd r:embed="rId2" name="Tarda.wav"/>
      </p:stSnd>
    </p:sndAc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>
                <a:solidFill>
                  <a:schemeClr val="bg1"/>
                </a:solidFill>
                <a:latin typeface="NSPCC" pitchFamily="2" charset="0"/>
              </a:rPr>
              <a:t>250 000 points</a:t>
            </a:r>
            <a:endParaRPr lang="en-US" altLang="en-US" sz="800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75355" y="779131"/>
            <a:ext cx="806182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Outstanding!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11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Mom is six times older than her son and  grandmother is twice as old as Mom. </a:t>
            </a:r>
            <a:b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</a:br>
            <a:r>
              <a:rPr lang="en-GB" altLang="en-US" sz="320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If their total ages add to 114, what age is the son?</a:t>
            </a:r>
            <a:endParaRPr lang="en-US" altLang="en-US" sz="3200" b="1" dirty="0">
              <a:solidFill>
                <a:schemeClr val="bg1"/>
              </a:solidFill>
              <a:latin typeface="NSPCC" pitchFamily="2" charset="0"/>
              <a:cs typeface="Arial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>
              <a:buNone/>
            </a:pPr>
            <a:r>
              <a:rPr lang="en-US" altLang="en-US" sz="5400" b="1" baseline="10000" dirty="0">
                <a:solidFill>
                  <a:srgbClr val="FF9900"/>
                </a:solidFill>
                <a:latin typeface="NSPCC" pitchFamily="2" charset="0"/>
              </a:rPr>
              <a:t>A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10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5400" b="1" baseline="10000" dirty="0">
                <a:solidFill>
                  <a:srgbClr val="FF9900"/>
                </a:solidFill>
                <a:latin typeface="NSPCC" pitchFamily="2" charset="0"/>
              </a:rPr>
              <a:t>B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6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54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9</a:t>
            </a:r>
          </a:p>
          <a:p>
            <a:pPr>
              <a:buNone/>
            </a:pPr>
            <a:r>
              <a:rPr lang="en-US" altLang="en-US" sz="54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 8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50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10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5400" b="1" baseline="10000" dirty="0">
                <a:solidFill>
                  <a:srgbClr val="FF9900"/>
                </a:solidFill>
                <a:latin typeface="NSPCC" pitchFamily="2" charset="0"/>
              </a:rPr>
              <a:t>B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6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54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9</a:t>
            </a:r>
          </a:p>
          <a:p>
            <a:pPr>
              <a:buNone/>
            </a:pPr>
            <a:r>
              <a:rPr lang="en-US" altLang="en-US" sz="54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 8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50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Rectangle 7"/>
          <p:cNvSpPr txBox="1">
            <a:spLocks noChangeArrowheads="1"/>
          </p:cNvSpPr>
          <p:nvPr/>
        </p:nvSpPr>
        <p:spPr bwMode="auto"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3200" kern="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Mom is six times older than her son and  grandmother is twice as old as Mom. </a:t>
            </a:r>
            <a:br>
              <a:rPr lang="en-GB" altLang="en-US" sz="3200" kern="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</a:br>
            <a:r>
              <a:rPr lang="en-GB" altLang="en-US" sz="3200" kern="0" dirty="0">
                <a:solidFill>
                  <a:schemeClr val="bg1"/>
                </a:solidFill>
                <a:latin typeface="NSPCC" panose="020B0604020202020204" pitchFamily="2" charset="0"/>
                <a:cs typeface="Arial" charset="0"/>
              </a:rPr>
              <a:t>If their total ages add to 114, what age is the son?</a:t>
            </a:r>
            <a:endParaRPr lang="en-US" altLang="en-US" sz="3200" b="1" kern="0" dirty="0">
              <a:solidFill>
                <a:schemeClr val="bg1"/>
              </a:solidFill>
              <a:latin typeface="NSPCC" pitchFamily="2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27866"/>
      </p:ext>
    </p:extLst>
  </p:cSld>
  <p:clrMapOvr>
    <a:masterClrMapping/>
  </p:clrMapOvr>
  <p:transition>
    <p:zoom/>
    <p:sndAc>
      <p:stSnd>
        <p:snd r:embed="rId2" name="Tarda.wav"/>
      </p:stSnd>
    </p:sndAc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8000" dirty="0">
                <a:solidFill>
                  <a:schemeClr val="bg1"/>
                </a:solidFill>
                <a:latin typeface="NSPCC" pitchFamily="2" charset="0"/>
              </a:rPr>
              <a:t>500 000 points</a:t>
            </a: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614817" y="779131"/>
            <a:ext cx="778290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Sensational!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Final Question! Question 12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8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 9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10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 11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Rectangle 7"/>
          <p:cNvSpPr txBox="1">
            <a:spLocks noChangeArrowheads="1"/>
          </p:cNvSpPr>
          <p:nvPr/>
        </p:nvSpPr>
        <p:spPr bwMode="auto"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3200" kern="0" dirty="0">
                <a:solidFill>
                  <a:schemeClr val="bg1"/>
                </a:solidFill>
                <a:latin typeface="NSPCC" panose="020B0604020202020204" pitchFamily="2" charset="0"/>
                <a:cs typeface="Arial" panose="020B0604020202020204" pitchFamily="34" charset="0"/>
              </a:rPr>
              <a:t>Freddie receives £6.89 in change; what is the lowest number of coins he could get?</a:t>
            </a:r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8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 9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  </a:t>
            </a:r>
            <a:r>
              <a:rPr lang="en-GB" altLang="en-US" sz="5400" dirty="0">
                <a:solidFill>
                  <a:schemeClr val="bg1"/>
                </a:solidFill>
                <a:latin typeface="NSPCC" panose="020B0604020202020204" pitchFamily="2" charset="0"/>
              </a:rPr>
              <a:t>10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GB" altLang="en-US" sz="5400">
                <a:solidFill>
                  <a:schemeClr val="bg1"/>
                </a:solidFill>
                <a:latin typeface="NSPCC" panose="020B0604020202020204" pitchFamily="2" charset="0"/>
              </a:rPr>
              <a:t> 11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Rectangle 7"/>
          <p:cNvSpPr txBox="1">
            <a:spLocks noChangeArrowheads="1"/>
          </p:cNvSpPr>
          <p:nvPr/>
        </p:nvSpPr>
        <p:spPr bwMode="auto"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3200" kern="0" dirty="0">
                <a:solidFill>
                  <a:schemeClr val="bg1"/>
                </a:solidFill>
                <a:latin typeface="NSPCC" panose="020B0604020202020204" pitchFamily="2" charset="0"/>
                <a:cs typeface="Arial" panose="020B0604020202020204" pitchFamily="34" charset="0"/>
              </a:rPr>
              <a:t>Freddie receives £6.89 in change; what is the lowest number of coins he could get?</a:t>
            </a:r>
          </a:p>
        </p:txBody>
      </p:sp>
    </p:spTree>
    <p:extLst>
      <p:ext uri="{BB962C8B-B14F-4D97-AF65-F5344CB8AC3E}">
        <p14:creationId xmlns:p14="http://schemas.microsoft.com/office/powerpoint/2010/main" val="406577755"/>
      </p:ext>
    </p:extLst>
  </p:cSld>
  <p:clrMapOvr>
    <a:masterClrMapping/>
  </p:clrMapOvr>
  <p:transition>
    <p:zoom/>
    <p:sndAc>
      <p:stSnd>
        <p:snd r:embed="rId2" name="Tarda.wav"/>
      </p:stSnd>
    </p:sndAc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7000" dirty="0">
                <a:solidFill>
                  <a:schemeClr val="bg1"/>
                </a:solidFill>
                <a:latin typeface="NSPCC" pitchFamily="2" charset="0"/>
              </a:rPr>
              <a:t>1 000 000 points</a:t>
            </a:r>
            <a:endParaRPr lang="en-US" altLang="en-US" sz="70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2" name="j0217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084" y="5924592"/>
            <a:ext cx="773031" cy="773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625504" y="1191161"/>
            <a:ext cx="5761514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YOU DID IT!</a:t>
            </a:r>
          </a:p>
        </p:txBody>
      </p:sp>
      <p:pic>
        <p:nvPicPr>
          <p:cNvPr id="9" name="Picture 2" descr="C:\Users\ssimmino\AppData\Local\Microsoft\Windows\Temporary Internet Files\Content.IE5\JQV91WUS\Strapline_White_ForOnlin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8773" y="6440745"/>
            <a:ext cx="4788024" cy="174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32656"/>
            <a:ext cx="1583829" cy="387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  <p:sndAc>
      <p:stSnd>
        <p:snd r:embed="rId4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 dirty="0">
                <a:solidFill>
                  <a:schemeClr val="bg1"/>
                </a:solidFill>
                <a:latin typeface="NSPCC" pitchFamily="2" charset="0"/>
              </a:rPr>
              <a:t>500 points</a:t>
            </a:r>
            <a:endParaRPr lang="en-US" altLang="en-US" sz="80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770309" y="779131"/>
            <a:ext cx="747191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Great start! You have</a:t>
            </a: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NSPCC" pitchFamily="2" charset="0"/>
              </a:rPr>
              <a:t>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2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  </a:t>
            </a:r>
            <a:r>
              <a:rPr lang="en-US" altLang="en-US" sz="5400" baseline="10000" dirty="0">
                <a:solidFill>
                  <a:schemeClr val="bg1"/>
                </a:solidFill>
                <a:latin typeface="NSPCC" pitchFamily="2" charset="0"/>
              </a:rPr>
              <a:t>£110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3600" dirty="0">
                <a:solidFill>
                  <a:schemeClr val="bg1"/>
                </a:solidFill>
                <a:latin typeface="NSPCC" pitchFamily="2" charset="0"/>
              </a:rPr>
              <a:t>£120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   </a:t>
            </a:r>
            <a:r>
              <a:rPr lang="en-US" altLang="en-US" sz="5400" baseline="10000" dirty="0">
                <a:solidFill>
                  <a:schemeClr val="bg1"/>
                </a:solidFill>
                <a:latin typeface="NSPCC" pitchFamily="2" charset="0"/>
              </a:rPr>
              <a:t>£130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   </a:t>
            </a:r>
            <a:r>
              <a:rPr lang="en-US" altLang="en-US" sz="5400" baseline="10000" dirty="0">
                <a:solidFill>
                  <a:schemeClr val="bg1"/>
                </a:solidFill>
                <a:latin typeface="NSPCC" pitchFamily="2" charset="0"/>
              </a:rPr>
              <a:t>£140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21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2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altLang="en-US" sz="3200" dirty="0">
                <a:solidFill>
                  <a:schemeClr val="bg1"/>
                </a:solidFill>
                <a:latin typeface="NSPCC Light" panose="020F0303030202060203" pitchFamily="34" charset="0"/>
                <a:cs typeface="Arial" charset="0"/>
              </a:rPr>
              <a:t>Chloe buys a jumper which was originally priced at £200.  It is in a sale with 40% off, how much does she pay?</a:t>
            </a:r>
            <a:endParaRPr lang="en-US" altLang="en-US" sz="3200" dirty="0">
              <a:solidFill>
                <a:schemeClr val="bg1"/>
              </a:solidFill>
              <a:latin typeface="NSPCC Light" panose="020F0303030202060203" pitchFamily="34" charset="0"/>
            </a:endParaRPr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altLang="en-US" sz="3200" dirty="0">
                <a:solidFill>
                  <a:schemeClr val="bg1"/>
                </a:solidFill>
                <a:latin typeface="NSPCC Light" panose="020F0303030202060203" pitchFamily="34" charset="0"/>
                <a:cs typeface="Arial" charset="0"/>
              </a:rPr>
              <a:t>Chloe buys a jumper which was originally priced at £200.  It is in a sale with 40% off, how much does she pay?</a:t>
            </a:r>
            <a:endParaRPr lang="en-US" altLang="en-US" sz="32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  </a:t>
            </a:r>
            <a:r>
              <a:rPr lang="en-US" altLang="en-US" sz="5400" baseline="10000" dirty="0">
                <a:solidFill>
                  <a:schemeClr val="bg1"/>
                </a:solidFill>
                <a:latin typeface="NSPCC" pitchFamily="2" charset="0"/>
              </a:rPr>
              <a:t>£110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3600" dirty="0">
                <a:solidFill>
                  <a:schemeClr val="bg1"/>
                </a:solidFill>
                <a:latin typeface="NSPCC" pitchFamily="2" charset="0"/>
              </a:rPr>
              <a:t>£120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   </a:t>
            </a:r>
            <a:r>
              <a:rPr lang="en-US" altLang="en-US" sz="5400" baseline="10000" dirty="0">
                <a:solidFill>
                  <a:schemeClr val="bg1"/>
                </a:solidFill>
                <a:latin typeface="NSPCC" pitchFamily="2" charset="0"/>
              </a:rPr>
              <a:t>£130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   </a:t>
            </a:r>
            <a:r>
              <a:rPr lang="en-US" altLang="en-US" sz="5400" baseline="10000" dirty="0">
                <a:solidFill>
                  <a:schemeClr val="bg1"/>
                </a:solidFill>
                <a:latin typeface="NSPCC" pitchFamily="2" charset="0"/>
              </a:rPr>
              <a:t>£140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21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3897630736"/>
      </p:ext>
    </p:extLst>
  </p:cSld>
  <p:clrMapOvr>
    <a:masterClrMapping/>
  </p:clrMapOvr>
  <p:transition>
    <p:zoom/>
    <p:sndAc>
      <p:stSnd>
        <p:snd r:embed="rId2" name="Tarda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 dirty="0">
                <a:solidFill>
                  <a:schemeClr val="bg1"/>
                </a:solidFill>
                <a:latin typeface="NSPCC" pitchFamily="2" charset="0"/>
              </a:rPr>
              <a:t>1000 points</a:t>
            </a:r>
            <a:endParaRPr lang="en-US" altLang="en-US" sz="80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928202" y="779131"/>
            <a:ext cx="715612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Well done!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theme/theme1.xml><?xml version="1.0" encoding="utf-8"?>
<a:theme xmlns:a="http://schemas.openxmlformats.org/drawingml/2006/main" name="Interactive ppt KS3 Year 7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bf7f8-65f7-44f4-aac8-c09cb63d597f" xsi:nil="true"/>
    <lcf76f155ced4ddcb4097134ff3c332f xmlns="9d031ff0-4dbb-48f4-aaf7-de6d814f06d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F2EF9D9B408F409D3A1A63B693EA5F" ma:contentTypeVersion="17" ma:contentTypeDescription="Create a new document." ma:contentTypeScope="" ma:versionID="5d3adef34e77e81f238113baaed7edd6">
  <xsd:schema xmlns:xsd="http://www.w3.org/2001/XMLSchema" xmlns:xs="http://www.w3.org/2001/XMLSchema" xmlns:p="http://schemas.microsoft.com/office/2006/metadata/properties" xmlns:ns2="9d031ff0-4dbb-48f4-aaf7-de6d814f06da" xmlns:ns3="8e4bf7f8-65f7-44f4-aac8-c09cb63d597f" targetNamespace="http://schemas.microsoft.com/office/2006/metadata/properties" ma:root="true" ma:fieldsID="8529dee7b12145939d67a37917e61722" ns2:_="" ns3:_="">
    <xsd:import namespace="9d031ff0-4dbb-48f4-aaf7-de6d814f06da"/>
    <xsd:import namespace="8e4bf7f8-65f7-44f4-aac8-c09cb63d59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031ff0-4dbb-48f4-aaf7-de6d814f06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9f73d0f-580d-40b4-85a5-f6fbd70934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bf7f8-65f7-44f4-aac8-c09cb63d597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eb34bbe-3b27-4fd1-b63c-f2f0664c859b}" ma:internalName="TaxCatchAll" ma:showField="CatchAllData" ma:web="8e4bf7f8-65f7-44f4-aac8-c09cb63d59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9A000F-D0A5-421E-B32A-909D62B476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0C9ED4-78BE-46B7-8556-36B550E73660}">
  <ds:schemaRefs>
    <ds:schemaRef ds:uri="http://schemas.microsoft.com/office/2006/metadata/properties"/>
    <ds:schemaRef ds:uri="http://schemas.microsoft.com/office/infopath/2007/PartnerControls"/>
    <ds:schemaRef ds:uri="8e4bf7f8-65f7-44f4-aac8-c09cb63d597f"/>
    <ds:schemaRef ds:uri="9d031ff0-4dbb-48f4-aaf7-de6d814f06da"/>
  </ds:schemaRefs>
</ds:datastoreItem>
</file>

<file path=customXml/itemProps3.xml><?xml version="1.0" encoding="utf-8"?>
<ds:datastoreItem xmlns:ds="http://schemas.openxmlformats.org/officeDocument/2006/customXml" ds:itemID="{9809F51B-363A-4B65-B314-7179FF326C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031ff0-4dbb-48f4-aaf7-de6d814f06da"/>
    <ds:schemaRef ds:uri="8e4bf7f8-65f7-44f4-aac8-c09cb63d59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Interactive ppt KS3 Year 7</Template>
  <TotalTime>3875</TotalTime>
  <Words>857</Words>
  <Application>Microsoft Office PowerPoint</Application>
  <PresentationFormat>On-screen Show (4:3)</PresentationFormat>
  <Paragraphs>163</Paragraphs>
  <Slides>49</Slides>
  <Notes>2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Interactive ppt KS3 Year 7</vt:lpstr>
      <vt:lpstr> Number Day Who wants to be a Mathionaire?  </vt:lpstr>
      <vt:lpstr>Question 1</vt:lpstr>
      <vt:lpstr>How many sides does  a trapezium have?</vt:lpstr>
      <vt:lpstr>How many sides does  a trapezium have?</vt:lpstr>
      <vt:lpstr>500 points</vt:lpstr>
      <vt:lpstr>Question 2</vt:lpstr>
      <vt:lpstr>Chloe buys a jumper which was originally priced at £200.  It is in a sale with 40% off, how much does she pay?</vt:lpstr>
      <vt:lpstr>Chloe buys a jumper which was originally priced at £200.  It is in a sale with 40% off, how much does she pay?</vt:lpstr>
      <vt:lpstr>1000 points</vt:lpstr>
      <vt:lpstr>Question 3</vt:lpstr>
      <vt:lpstr>A top DJ has 100 VIP tickets to a gig on the beach. There will be 8 booths that hold 8 guests on a first come first served basis. All other guests will have to stand. How many people will be left standing ?</vt:lpstr>
      <vt:lpstr>A top DJ has 100 VIP tickets to a gig on the beach. There will be 8 booths that hold 8 guests on a first  come first served basis. All other guests will have to stand. How many people will be left standing ?</vt:lpstr>
      <vt:lpstr>2000 points</vt:lpstr>
      <vt:lpstr>Question 4</vt:lpstr>
      <vt:lpstr>PowerPoint Presentation</vt:lpstr>
      <vt:lpstr>Which factors are common to the numbers 18 &amp; 24?</vt:lpstr>
      <vt:lpstr>5000 points</vt:lpstr>
      <vt:lpstr>Question 5</vt:lpstr>
      <vt:lpstr>A carpenter needed 127.4m of timber to build a deck. They purchased 36.2 m and then another 27.3m. How much more timber do they need?</vt:lpstr>
      <vt:lpstr>A carpenter needed 127.4m of timber to build a deck. They purchased 36.2 m and then another 27.3m. How much more timber do they need?</vt:lpstr>
      <vt:lpstr>10 000 points</vt:lpstr>
      <vt:lpstr>Question 6</vt:lpstr>
      <vt:lpstr>If 2 angles in a triangle are 60 degrees and 85 degrees, what is the size of the third angle?</vt:lpstr>
      <vt:lpstr>If 2 angles in a triangle are 60 degrees and 85 degrees, what is the size of the third angle?</vt:lpstr>
      <vt:lpstr>20 000 points</vt:lpstr>
      <vt:lpstr>Question 7</vt:lpstr>
      <vt:lpstr>Becky is facing North East and she turns clockwise through 180°, which  direction is he now facing?</vt:lpstr>
      <vt:lpstr>PowerPoint Presentation</vt:lpstr>
      <vt:lpstr>50 000 points</vt:lpstr>
      <vt:lpstr>Question 8</vt:lpstr>
      <vt:lpstr>A group of six friends went to 3 clothes shops, 2 shoe shops, 2 sports shops and then the cinema. They purchased 49 items in total. What is the average number of items per shop?</vt:lpstr>
      <vt:lpstr>A group of six friends went to 3 clothes shops, 2 shoe shops, 2 sports shops and then the cinema. They purchased 49 items in total. What is the average number of items per shop?</vt:lpstr>
      <vt:lpstr>75 000 points</vt:lpstr>
      <vt:lpstr>Question 9</vt:lpstr>
      <vt:lpstr>2x + 16 = 26 x = ? </vt:lpstr>
      <vt:lpstr>PowerPoint Presentation</vt:lpstr>
      <vt:lpstr>150 000 points</vt:lpstr>
      <vt:lpstr>Question 10</vt:lpstr>
      <vt:lpstr>Paula expects to get 15 Birthday cards. She receives 41. How many more did she get than expected ?</vt:lpstr>
      <vt:lpstr>Paula expects to get 15 Birthday cards. She receives 41. How many more did she get than expected ?</vt:lpstr>
      <vt:lpstr>250 000 points</vt:lpstr>
      <vt:lpstr>Question 11</vt:lpstr>
      <vt:lpstr>Mom is six times older than her son and  grandmother is twice as old as Mom.  If their total ages add to 114, what age is the son?</vt:lpstr>
      <vt:lpstr>PowerPoint Presentation</vt:lpstr>
      <vt:lpstr>500 000 points</vt:lpstr>
      <vt:lpstr>Final Question! Question 12</vt:lpstr>
      <vt:lpstr>PowerPoint Presentation</vt:lpstr>
      <vt:lpstr>PowerPoint Presentation</vt:lpstr>
      <vt:lpstr>1 000 000 points</vt:lpstr>
    </vt:vector>
  </TitlesOfParts>
  <Company>NSPCC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Mathionaire?</dc:title>
  <dc:creator>admin</dc:creator>
  <cp:lastModifiedBy>Coburn, Elizabeth </cp:lastModifiedBy>
  <cp:revision>50</cp:revision>
  <dcterms:created xsi:type="dcterms:W3CDTF">2014-09-04T14:42:54Z</dcterms:created>
  <dcterms:modified xsi:type="dcterms:W3CDTF">2024-02-02T10:42:19Z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0x010100E0F2EF9D9B408F409D3A1A63B693EA5F</vt:lpwstr>
  </property>
</Properties>
</file>