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46"/>
  </p:notesMasterIdLst>
  <p:sldIdLst>
    <p:sldId id="257" r:id="rId5"/>
    <p:sldId id="258" r:id="rId6"/>
    <p:sldId id="259" r:id="rId7"/>
    <p:sldId id="319" r:id="rId8"/>
    <p:sldId id="261" r:id="rId9"/>
    <p:sldId id="263" r:id="rId10"/>
    <p:sldId id="264" r:id="rId11"/>
    <p:sldId id="320" r:id="rId12"/>
    <p:sldId id="266" r:id="rId13"/>
    <p:sldId id="315" r:id="rId14"/>
    <p:sldId id="316" r:id="rId15"/>
    <p:sldId id="321" r:id="rId16"/>
    <p:sldId id="318" r:id="rId17"/>
    <p:sldId id="267" r:id="rId18"/>
    <p:sldId id="323" r:id="rId19"/>
    <p:sldId id="324" r:id="rId20"/>
    <p:sldId id="270" r:id="rId21"/>
    <p:sldId id="271" r:id="rId22"/>
    <p:sldId id="325" r:id="rId23"/>
    <p:sldId id="326" r:id="rId24"/>
    <p:sldId id="274" r:id="rId25"/>
    <p:sldId id="275" r:id="rId26"/>
    <p:sldId id="327" r:id="rId27"/>
    <p:sldId id="328" r:id="rId28"/>
    <p:sldId id="278" r:id="rId29"/>
    <p:sldId id="279" r:id="rId30"/>
    <p:sldId id="329" r:id="rId31"/>
    <p:sldId id="330" r:id="rId32"/>
    <p:sldId id="282" r:id="rId33"/>
    <p:sldId id="283" r:id="rId34"/>
    <p:sldId id="331" r:id="rId35"/>
    <p:sldId id="332" r:id="rId36"/>
    <p:sldId id="286" r:id="rId37"/>
    <p:sldId id="287" r:id="rId38"/>
    <p:sldId id="333" r:id="rId39"/>
    <p:sldId id="334" r:id="rId40"/>
    <p:sldId id="290" r:id="rId41"/>
    <p:sldId id="291" r:id="rId42"/>
    <p:sldId id="335" r:id="rId43"/>
    <p:sldId id="336" r:id="rId44"/>
    <p:sldId id="302" r:id="rId4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NSPCC" panose="020B0604020202020204" charset="0"/>
      <p:regular r:id="rId51"/>
      <p:bold r:id="rId52"/>
    </p:embeddedFont>
    <p:embeddedFont>
      <p:font typeface="NSPCC Light" panose="020B0604020202020204" charset="0"/>
      <p:regular r:id="rId53"/>
      <p:italic r:id="rId54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3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F00C2-B6DD-4F7C-BA14-F427341A3A97}" v="19" dt="2023-09-05T11:54:53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86376" autoAdjust="0"/>
  </p:normalViewPr>
  <p:slideViewPr>
    <p:cSldViewPr>
      <p:cViewPr varScale="1">
        <p:scale>
          <a:sx n="98" d="100"/>
          <a:sy n="98" d="100"/>
        </p:scale>
        <p:origin x="16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6.fntdata"/><Relationship Id="rId6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man, Stephanie" userId="S::stephanie.coleman@nspcc.org.uk::2c2424dc-a093-4f48-8eaf-331171fd9e15" providerId="AD" clId="Web-{408F00C2-B6DD-4F7C-BA14-F427341A3A97}"/>
    <pc:docChg chg="modSld">
      <pc:chgData name="Coleman, Stephanie" userId="S::stephanie.coleman@nspcc.org.uk::2c2424dc-a093-4f48-8eaf-331171fd9e15" providerId="AD" clId="Web-{408F00C2-B6DD-4F7C-BA14-F427341A3A97}" dt="2023-09-05T11:54:53.199" v="18" actId="20577"/>
      <pc:docMkLst>
        <pc:docMk/>
      </pc:docMkLst>
      <pc:sldChg chg="modSp">
        <pc:chgData name="Coleman, Stephanie" userId="S::stephanie.coleman@nspcc.org.uk::2c2424dc-a093-4f48-8eaf-331171fd9e15" providerId="AD" clId="Web-{408F00C2-B6DD-4F7C-BA14-F427341A3A97}" dt="2023-09-05T11:54:53.199" v="18" actId="20577"/>
        <pc:sldMkLst>
          <pc:docMk/>
          <pc:sldMk cId="0" sldId="257"/>
        </pc:sldMkLst>
        <pc:spChg chg="mod">
          <ac:chgData name="Coleman, Stephanie" userId="S::stephanie.coleman@nspcc.org.uk::2c2424dc-a093-4f48-8eaf-331171fd9e15" providerId="AD" clId="Web-{408F00C2-B6DD-4F7C-BA14-F427341A3A97}" dt="2023-09-05T11:54:53.199" v="18" actId="20577"/>
          <ac:spMkLst>
            <pc:docMk/>
            <pc:sldMk cId="0" sldId="257"/>
            <ac:spMk id="40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04AC-1DC9-48F6-AEBA-F12DF9814C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FB814-0CBE-49B5-9BF8-996BF3C84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8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B814-0CBE-49B5-9BF8-996BF3C84E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0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8AD9-57ED-465E-BC45-A063C66D7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0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7F73-86DA-4B7D-ACD7-B6F8C0B12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7E79-0B77-42E9-8435-733770709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3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91DA-C1E3-475C-B7BD-199F8D2EA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95C69-F63E-4EB6-B0B0-8AF365219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1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4950-8B8C-4B20-BCB2-2BCC27E64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5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E3363-2727-4837-92CB-DC25D0BF1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6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53452-9A95-4B9B-9875-D8CD10D1C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7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455EB-CCE2-40FB-AD67-2CB4C6489E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8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A21B-4B53-4094-97BA-66A32CE41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3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D42B-0816-40E6-BA42-191B518FA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9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914579-A315-48C8-B966-C1BE280D8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996952"/>
            <a:ext cx="8807896" cy="1800200"/>
          </a:xfrm>
        </p:spPr>
        <p:txBody>
          <a:bodyPr/>
          <a:lstStyle/>
          <a:p>
            <a:pPr>
              <a:defRPr/>
            </a:pPr>
            <a:br>
              <a:rPr lang="en-GB" sz="5400" dirty="0">
                <a:latin typeface="NSPCC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NSPCC"/>
              </a:rPr>
              <a:t>Number Day</a:t>
            </a:r>
            <a:br>
              <a:rPr lang="en-GB" b="1" dirty="0">
                <a:latin typeface="NSPCC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NSPCC"/>
              </a:rPr>
              <a:t>Who wants to be a </a:t>
            </a:r>
            <a:r>
              <a:rPr lang="en-GB" b="1" dirty="0" err="1">
                <a:solidFill>
                  <a:schemeClr val="bg1"/>
                </a:solidFill>
                <a:latin typeface="NSPCC"/>
              </a:rPr>
              <a:t>Mathionaire</a:t>
            </a:r>
            <a:r>
              <a:rPr lang="en-GB" b="1" dirty="0">
                <a:solidFill>
                  <a:schemeClr val="bg1"/>
                </a:solidFill>
                <a:latin typeface="NSPCC"/>
              </a:rPr>
              <a:t>?</a:t>
            </a:r>
            <a:br>
              <a:rPr lang="en-GB" b="1" dirty="0">
                <a:latin typeface="NSPCC" pitchFamily="2" charset="0"/>
              </a:rPr>
            </a:br>
            <a:r>
              <a:rPr lang="en-GB" sz="1600" b="1">
                <a:solidFill>
                  <a:schemeClr val="bg1"/>
                </a:solidFill>
                <a:latin typeface="NSPCC"/>
              </a:rPr>
              <a:t>5 – 7 years</a:t>
            </a:r>
            <a:br>
              <a:rPr lang="en-GB" sz="5400" dirty="0">
                <a:latin typeface="NSPCC" pitchFamily="2" charset="0"/>
              </a:rPr>
            </a:br>
            <a:br>
              <a:rPr lang="en-GB" sz="5400" dirty="0">
                <a:latin typeface="NSPCC" pitchFamily="2" charset="0"/>
              </a:rPr>
            </a:br>
            <a:endParaRPr 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051" name="AutoShape 7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2" name="AutoShape 11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381000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98" y="354044"/>
            <a:ext cx="1434425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43" y="6323881"/>
            <a:ext cx="4997394" cy="1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3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Which of these is correct?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10-80=20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80-20=100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70-30=50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100-20=80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8"/>
          <p:cNvSpPr txBox="1">
            <a:spLocks noChangeArrowheads="1"/>
          </p:cNvSpPr>
          <p:nvPr/>
        </p:nvSpPr>
        <p:spPr bwMode="auto">
          <a:xfrm>
            <a:off x="800100" y="26289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10-80=20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80-20=100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70-30=50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100-20=80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031" y="838200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Which of these is correct?</a:t>
            </a:r>
            <a:endParaRPr lang="en-GB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Tarda.wav"/>
          </p:stSnd>
        </p:sndAc>
      </p:transition>
    </mc:Choice>
    <mc:Fallback xmlns="">
      <p:transition>
        <p:sndAc>
          <p:stSnd>
            <p:snd r:embed="rId4" name="Tarda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2000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5508" y="548680"/>
            <a:ext cx="790152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getting the hang 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of this!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4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I have 4 cakes, 2 buns and 2 biscuits. How many treats do I have?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492AB691-43EB-47A6-AAAB-929CE7929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6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12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00100" y="2684585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 </a:t>
            </a:r>
            <a:r>
              <a:rPr lang="en-US" altLang="en-US" sz="4800" b="1" kern="0" dirty="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</a:t>
            </a:r>
            <a:endParaRPr lang="en-GB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6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12</a:t>
            </a:r>
            <a:endParaRPr lang="en-US" altLang="en-US" sz="5200" kern="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I have 4 cakes, 2 buns and 2 biscuits. How many treats do I have?</a:t>
            </a:r>
            <a:endParaRPr lang="en-GB" sz="3200" dirty="0">
              <a:latin typeface="NSPCC Light" panose="020F0303030202060203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1941" y="779131"/>
            <a:ext cx="70086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Fantastic!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5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0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" name="Rectangle 7"/>
          <p:cNvSpPr txBox="1">
            <a:spLocks noChangeArrowheads="1"/>
          </p:cNvSpPr>
          <p:nvPr/>
        </p:nvSpPr>
        <p:spPr bwMode="auto">
          <a:xfrm>
            <a:off x="685800" y="348182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kern="0" dirty="0">
                <a:solidFill>
                  <a:schemeClr val="bg1"/>
                </a:solidFill>
                <a:latin typeface="NSPCC Light" pitchFamily="34" charset="0"/>
              </a:rPr>
              <a:t>Put these fractions into the correct order from smallest to largest. ¾, ¼, ½ 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F70ABA92-C6C3-4A7C-847B-16937CE5D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3600" kern="0" dirty="0">
                <a:solidFill>
                  <a:schemeClr val="bg1"/>
                </a:solidFill>
                <a:latin typeface="NSPCC" pitchFamily="2" charset="0"/>
              </a:rPr>
              <a:t>¾, ¼, ½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3600" kern="0" dirty="0">
                <a:solidFill>
                  <a:schemeClr val="bg1"/>
                </a:solidFill>
                <a:latin typeface="NSPCC" pitchFamily="2" charset="0"/>
              </a:rPr>
              <a:t>¼, ¾, ½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3600" kern="0" dirty="0">
                <a:solidFill>
                  <a:schemeClr val="bg1"/>
                </a:solidFill>
                <a:latin typeface="NSPCC" pitchFamily="2" charset="0"/>
              </a:rPr>
              <a:t>½, ¼, ¾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3600" kern="0" dirty="0">
                <a:solidFill>
                  <a:schemeClr val="bg1"/>
                </a:solidFill>
                <a:latin typeface="NSPCC" pitchFamily="2" charset="0"/>
              </a:rPr>
              <a:t>¼, ½, ¾ 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1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637403" y="1066931"/>
            <a:ext cx="7696200" cy="1175792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Put these fractions into the correct order from smallest to largest. ¾, ¼, ½ </a:t>
            </a:r>
            <a:br>
              <a:rPr lang="en-GB" sz="3200" dirty="0">
                <a:solidFill>
                  <a:schemeClr val="bg1"/>
                </a:solidFill>
                <a:latin typeface="NSPCC Light" pitchFamily="34" charset="0"/>
              </a:rPr>
            </a:br>
            <a:endParaRPr lang="en-GB" sz="3200" dirty="0">
              <a:solidFill>
                <a:schemeClr val="bg1"/>
              </a:solidFill>
              <a:latin typeface="NSPCC Light" pitchFamily="34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2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3" name="Group 22"/>
          <p:cNvGrpSpPr/>
          <p:nvPr/>
        </p:nvGrpSpPr>
        <p:grpSpPr>
          <a:xfrm>
            <a:off x="749424" y="2877233"/>
            <a:ext cx="7950914" cy="3618132"/>
            <a:chOff x="749424" y="2877233"/>
            <a:chExt cx="7950914" cy="3618132"/>
          </a:xfrm>
        </p:grpSpPr>
        <p:sp>
          <p:nvSpPr>
            <p:cNvPr id="24" name="TextBox 23"/>
            <p:cNvSpPr txBox="1"/>
            <p:nvPr/>
          </p:nvSpPr>
          <p:spPr>
            <a:xfrm>
              <a:off x="755576" y="4820334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C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½, ¼, ¾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6931" y="2877233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A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¾, ¼, ½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9424" y="5849034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D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¼, ½, ¾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5314" y="3829733"/>
              <a:ext cx="7855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B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¼, ¾, ½ </a:t>
              </a:r>
              <a:endParaRPr lang="en-GB" sz="3600" dirty="0">
                <a:latin typeface="NSPCC Light" pitchFamily="34" charset="0"/>
              </a:endParaRPr>
            </a:p>
            <a:p>
              <a:endParaRPr lang="en-GB" sz="3600" dirty="0">
                <a:solidFill>
                  <a:schemeClr val="bg1"/>
                </a:solidFill>
                <a:latin typeface="NSPCC Light" pitchFamily="34" charset="0"/>
              </a:endParaRPr>
            </a:p>
          </p:txBody>
        </p:sp>
      </p:grp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51207" y="779131"/>
            <a:ext cx="6510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Brilliant!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6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Tina called Childline at 4 o’clock. The call lasted 1 hour and 45 mins. </a:t>
            </a:r>
            <a:br>
              <a:rPr lang="en-GB" sz="3200" dirty="0">
                <a:solidFill>
                  <a:schemeClr val="bg1"/>
                </a:solidFill>
                <a:latin typeface="NSPCC Light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What time did the call end?</a:t>
            </a:r>
            <a:br>
              <a:rPr lang="en-GB" sz="3200" dirty="0"/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00100" y="2747428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6:50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4:30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5:45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4:45</a:t>
            </a:r>
          </a:p>
          <a:p>
            <a:pPr eaLnBrk="1" hangingPunct="1"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2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00100" y="2747428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6:50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4:30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5:45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4:45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7" name="Rectangle 7"/>
          <p:cNvSpPr txBox="1">
            <a:spLocks noChangeArrowheads="1"/>
          </p:cNvSpPr>
          <p:nvPr/>
        </p:nvSpPr>
        <p:spPr bwMode="auto">
          <a:xfrm>
            <a:off x="723900" y="6096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3200" dirty="0">
              <a:solidFill>
                <a:schemeClr val="bg1"/>
              </a:solidFill>
              <a:latin typeface="NSPCC Light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Tina called Childline at 4 o’clock. The call lasted 1 hour and 45 mins. </a:t>
            </a:r>
            <a:br>
              <a:rPr lang="en-GB" sz="3200" dirty="0">
                <a:solidFill>
                  <a:schemeClr val="bg1"/>
                </a:solidFill>
                <a:latin typeface="NSPCC Light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What time did the call end?</a:t>
            </a:r>
            <a:br>
              <a:rPr lang="en-GB" sz="3200" dirty="0"/>
            </a:br>
            <a:br>
              <a:rPr lang="en-GB" sz="3200" kern="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20 000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34005" y="476672"/>
            <a:ext cx="694453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half way there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now!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7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  <a:latin typeface="NSPCC Light" pitchFamily="34" charset="0"/>
              </a:rPr>
            </a:br>
            <a:r>
              <a:rPr lang="en-GB" sz="3200" dirty="0"/>
              <a:t> </a:t>
            </a:r>
            <a:br>
              <a:rPr lang="en-GB" sz="3200" dirty="0"/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Shaun’s birthday is in April. John’s birthday is three months after. </a:t>
            </a:r>
            <a:br>
              <a:rPr lang="en-GB" sz="3200" dirty="0">
                <a:solidFill>
                  <a:schemeClr val="bg1"/>
                </a:solidFill>
                <a:latin typeface="NSPCC Light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Which month is John’s birthday in</a:t>
            </a:r>
            <a:r>
              <a:rPr lang="en-GB" sz="3200" b="1" dirty="0">
                <a:solidFill>
                  <a:schemeClr val="bg1"/>
                </a:solidFill>
                <a:latin typeface="NSPCC Light" pitchFamily="34" charset="0"/>
              </a:rPr>
              <a:t>?</a:t>
            </a:r>
            <a:br>
              <a:rPr lang="en-GB" sz="3200" dirty="0"/>
            </a:br>
            <a:br>
              <a:rPr lang="en-GB" sz="3200" dirty="0">
                <a:latin typeface="NSPCC Light" pitchFamily="34" charset="0"/>
              </a:rPr>
            </a:br>
            <a:br>
              <a:rPr lang="en-GB" sz="3200" b="1" dirty="0">
                <a:solidFill>
                  <a:schemeClr val="bg1"/>
                </a:solidFill>
                <a:latin typeface="NSPCC Light" pitchFamily="34" charset="0"/>
              </a:rPr>
            </a:br>
            <a:endParaRPr lang="en-US" altLang="en-US" sz="3200" b="1" dirty="0">
              <a:solidFill>
                <a:schemeClr val="bg1"/>
              </a:solidFill>
              <a:latin typeface="NSPCC Light" pitchFamily="34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September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June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December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July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9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September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June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December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July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FCBCAE-9E02-4BC6-A5B8-87DB8542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Shaun’s birthday is in April. John’s </a:t>
            </a:r>
            <a:br>
              <a:rPr lang="en-GB" sz="3200" dirty="0">
                <a:solidFill>
                  <a:schemeClr val="bg1"/>
                </a:solidFill>
                <a:latin typeface="NSPCC Light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birthday is three months after. </a:t>
            </a:r>
            <a:br>
              <a:rPr lang="en-GB" sz="3200" dirty="0">
                <a:solidFill>
                  <a:schemeClr val="bg1"/>
                </a:solidFill>
                <a:latin typeface="NSPCC Light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Which month is John’s birthday in</a:t>
            </a:r>
            <a:r>
              <a:rPr lang="en-GB" sz="3200" b="1" dirty="0">
                <a:solidFill>
                  <a:schemeClr val="bg1"/>
                </a:solidFill>
                <a:latin typeface="NSPCC Light" pitchFamily="34" charset="0"/>
              </a:rPr>
              <a:t>?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46586" y="779131"/>
            <a:ext cx="63193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Superb!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09600" y="244666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How many corners does a cube have?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8000" baseline="10000" dirty="0">
                <a:solidFill>
                  <a:schemeClr val="bg1"/>
                </a:solidFill>
                <a:latin typeface="NSPCC" pitchFamily="2" charset="0"/>
              </a:rPr>
              <a:t>4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 7</a:t>
            </a:r>
            <a:endParaRPr lang="en-GB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8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Cuboid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Square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Cone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Cylinder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BC415-59D9-4188-A1A8-0BFC9CBA7E70}"/>
              </a:ext>
            </a:extLst>
          </p:cNvPr>
          <p:cNvSpPr txBox="1"/>
          <p:nvPr/>
        </p:nvSpPr>
        <p:spPr>
          <a:xfrm>
            <a:off x="2051720" y="871091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shape of a standard house brick?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Cuboid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Square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Cone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Cylinder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36F636-8A59-46B6-B829-6AB537308694}"/>
              </a:ext>
            </a:extLst>
          </p:cNvPr>
          <p:cNvSpPr txBox="1"/>
          <p:nvPr/>
        </p:nvSpPr>
        <p:spPr>
          <a:xfrm>
            <a:off x="2051720" y="871091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shape of a standard house brick?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75 000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95768" y="779131"/>
            <a:ext cx="76209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Keep going!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9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7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51DCD-6BE1-4475-A889-FD8659F6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00" y="838200"/>
            <a:ext cx="7486600" cy="11430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smallest number of coins needed to make £1.88p ?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9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 7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3ED5F998-572D-46DB-AE2C-26F3EF8E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00" y="838200"/>
            <a:ext cx="7486600" cy="11430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smallest number of coins needed to make £1.88p ?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09768" y="779131"/>
            <a:ext cx="7192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Incredible!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10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kilograms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centimetres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minutes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length</a:t>
            </a: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8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762000" y="476481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NSPCC Light" pitchFamily="34" charset="0"/>
              </a:rPr>
              <a:t>What unit would you use to measure how long it takes to walk to school?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0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00100" y="2625969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8000" kern="0" baseline="10000" dirty="0">
                <a:solidFill>
                  <a:schemeClr val="bg1"/>
                </a:solidFill>
                <a:latin typeface="NSPCC" pitchFamily="2" charset="0"/>
              </a:rPr>
              <a:t>4</a:t>
            </a:r>
            <a:r>
              <a:rPr lang="en-US" altLang="en-US" sz="4800" b="1" kern="0" baseline="10000" dirty="0">
                <a:solidFill>
                  <a:schemeClr val="bg1"/>
                </a:solidFill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5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7</a:t>
            </a:r>
            <a:endParaRPr lang="en-GB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46" y="835269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How many corners does a cube have?</a:t>
            </a:r>
            <a:endParaRPr lang="en-GB" sz="3200" dirty="0">
              <a:latin typeface="NSPCC Light" panose="020F030303020206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sndAc>
          <p:stSnd>
            <p:snd r:embed="rId3" name="Tarda.wav"/>
          </p:stSnd>
        </p:sndAc>
      </p:transition>
    </mc:Choice>
    <mc:Fallback xmlns="">
      <p:transition advClick="0">
        <p:sndAc>
          <p:stSnd>
            <p:snd r:embed="rId5" name="Tarda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609600" y="2667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kilograms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centimetres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minutes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length</a:t>
            </a:r>
          </a:p>
        </p:txBody>
      </p:sp>
      <p:sp>
        <p:nvSpPr>
          <p:cNvPr id="24" name="Rectangle 7"/>
          <p:cNvSpPr txBox="1">
            <a:spLocks noChangeArrowheads="1"/>
          </p:cNvSpPr>
          <p:nvPr/>
        </p:nvSpPr>
        <p:spPr bwMode="auto">
          <a:xfrm>
            <a:off x="838200" y="5334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NSPCC Light" pitchFamily="34" charset="0"/>
              </a:rPr>
              <a:t>What unit would you use to measure how long it takes to walk to school?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7000">
                <a:solidFill>
                  <a:schemeClr val="bg1"/>
                </a:solidFill>
                <a:latin typeface="NSPCC" pitchFamily="2" charset="0"/>
              </a:rPr>
              <a:t>1 000 000 points</a:t>
            </a:r>
            <a:endParaRPr lang="en-US" altLang="en-US" sz="7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j021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7" y="6055070"/>
            <a:ext cx="676365" cy="67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25504" y="1268760"/>
            <a:ext cx="576151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 DID IT!</a:t>
            </a:r>
          </a:p>
        </p:txBody>
      </p:sp>
      <p:pic>
        <p:nvPicPr>
          <p:cNvPr id="9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96" y="6323881"/>
            <a:ext cx="4997394" cy="1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98" y="354044"/>
            <a:ext cx="1434425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500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70309" y="779131"/>
            <a:ext cx="74719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Great start!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2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548774" y="2764773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46938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A roll of tape measures 12m. I use ¾ of the tape. How much is left?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13538" y="3183873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413EDB18-DFF4-4C62-893F-FEDDA44F5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8000" kern="0" baseline="10000" dirty="0">
                <a:solidFill>
                  <a:schemeClr val="bg1"/>
                </a:solidFill>
                <a:latin typeface="NSPCC" pitchFamily="2" charset="0"/>
              </a:rPr>
              <a:t>3m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8m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4m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 5m</a:t>
            </a:r>
            <a:endParaRPr lang="en-GB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4366" y="828092"/>
            <a:ext cx="7772400" cy="1163216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A roll of tape measures 12m. I use ¾ of the tape. How much is left?</a:t>
            </a:r>
            <a:endParaRPr lang="en-GB" sz="3200" dirty="0"/>
          </a:p>
        </p:txBody>
      </p:sp>
      <p:sp>
        <p:nvSpPr>
          <p:cNvPr id="38" name="Rectangle 8"/>
          <p:cNvSpPr txBox="1">
            <a:spLocks noChangeArrowheads="1"/>
          </p:cNvSpPr>
          <p:nvPr/>
        </p:nvSpPr>
        <p:spPr bwMode="auto">
          <a:xfrm>
            <a:off x="800100" y="2711442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3m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8m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4m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5m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1000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8202" y="779131"/>
            <a:ext cx="71561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Well done!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theme/theme1.xml><?xml version="1.0" encoding="utf-8"?>
<a:theme xmlns:a="http://schemas.openxmlformats.org/drawingml/2006/main" name="Mathionaire KS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bf7f8-65f7-44f4-aac8-c09cb63d597f" xsi:nil="true"/>
    <lcf76f155ced4ddcb4097134ff3c332f xmlns="9d031ff0-4dbb-48f4-aaf7-de6d814f06d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2EF9D9B408F409D3A1A63B693EA5F" ma:contentTypeVersion="17" ma:contentTypeDescription="Create a new document." ma:contentTypeScope="" ma:versionID="5d3adef34e77e81f238113baaed7edd6">
  <xsd:schema xmlns:xsd="http://www.w3.org/2001/XMLSchema" xmlns:xs="http://www.w3.org/2001/XMLSchema" xmlns:p="http://schemas.microsoft.com/office/2006/metadata/properties" xmlns:ns2="9d031ff0-4dbb-48f4-aaf7-de6d814f06da" xmlns:ns3="8e4bf7f8-65f7-44f4-aac8-c09cb63d597f" targetNamespace="http://schemas.microsoft.com/office/2006/metadata/properties" ma:root="true" ma:fieldsID="8529dee7b12145939d67a37917e61722" ns2:_="" ns3:_="">
    <xsd:import namespace="9d031ff0-4dbb-48f4-aaf7-de6d814f06da"/>
    <xsd:import namespace="8e4bf7f8-65f7-44f4-aac8-c09cb63d5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1ff0-4dbb-48f4-aaf7-de6d814f0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f73d0f-580d-40b4-85a5-f6fbd70934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bf7f8-65f7-44f4-aac8-c09cb63d59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b34bbe-3b27-4fd1-b63c-f2f0664c859b}" ma:internalName="TaxCatchAll" ma:showField="CatchAllData" ma:web="8e4bf7f8-65f7-44f4-aac8-c09cb63d59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221DC8-D902-4F63-9C63-9228BAA2DDDF}">
  <ds:schemaRefs>
    <ds:schemaRef ds:uri="http://schemas.microsoft.com/office/2006/metadata/properties"/>
    <ds:schemaRef ds:uri="http://schemas.microsoft.com/office/infopath/2007/PartnerControls"/>
    <ds:schemaRef ds:uri="8e4bf7f8-65f7-44f4-aac8-c09cb63d597f"/>
    <ds:schemaRef ds:uri="9d031ff0-4dbb-48f4-aaf7-de6d814f06da"/>
  </ds:schemaRefs>
</ds:datastoreItem>
</file>

<file path=customXml/itemProps2.xml><?xml version="1.0" encoding="utf-8"?>
<ds:datastoreItem xmlns:ds="http://schemas.openxmlformats.org/officeDocument/2006/customXml" ds:itemID="{B95D8EBE-F17D-4DD5-A720-56EABEB22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1ff0-4dbb-48f4-aaf7-de6d814f06da"/>
    <ds:schemaRef ds:uri="8e4bf7f8-65f7-44f4-aac8-c09cb63d5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A279FA-D11C-42BF-A4DC-053132DF51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Mathionaire KS1</Template>
  <TotalTime>565</TotalTime>
  <Words>617</Words>
  <Application>Microsoft Office PowerPoint</Application>
  <PresentationFormat>On-screen Show (4:3)</PresentationFormat>
  <Paragraphs>135</Paragraphs>
  <Slides>41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Mathionaire KS1</vt:lpstr>
      <vt:lpstr> Number Day Who wants to be a Mathionaire? 5 – 7 years  </vt:lpstr>
      <vt:lpstr>Question 1</vt:lpstr>
      <vt:lpstr>How many corners does a cube have?</vt:lpstr>
      <vt:lpstr>How many corners does a cube have?</vt:lpstr>
      <vt:lpstr>500 points</vt:lpstr>
      <vt:lpstr>Question 2</vt:lpstr>
      <vt:lpstr>A roll of tape measures 12m. I use ¾ of the tape. How much is left?</vt:lpstr>
      <vt:lpstr>A roll of tape measures 12m. I use ¾ of the tape. How much is left?</vt:lpstr>
      <vt:lpstr>1000 points</vt:lpstr>
      <vt:lpstr>Question 3</vt:lpstr>
      <vt:lpstr>Which of these is correct?</vt:lpstr>
      <vt:lpstr>Which of these is correct?</vt:lpstr>
      <vt:lpstr>2000 points</vt:lpstr>
      <vt:lpstr>Question 4</vt:lpstr>
      <vt:lpstr>I have 4 cakes, 2 buns and 2 biscuits. How many treats do I have?</vt:lpstr>
      <vt:lpstr>I have 4 cakes, 2 buns and 2 biscuits. How many treats do I have?</vt:lpstr>
      <vt:lpstr>5000 points</vt:lpstr>
      <vt:lpstr>Question 5</vt:lpstr>
      <vt:lpstr>PowerPoint Presentation</vt:lpstr>
      <vt:lpstr>Put these fractions into the correct order from smallest to largest. ¾, ¼, ½  </vt:lpstr>
      <vt:lpstr>10 000 points</vt:lpstr>
      <vt:lpstr>Question 6</vt:lpstr>
      <vt:lpstr> Tina called Childline at 4 o’clock. The call lasted 1 hour and 45 mins.  What time did the call end?  </vt:lpstr>
      <vt:lpstr>PowerPoint Presentation</vt:lpstr>
      <vt:lpstr>20 000 points</vt:lpstr>
      <vt:lpstr>Question 7</vt:lpstr>
      <vt:lpstr>   Shaun’s birthday is in April. John’s birthday is three months after.  Which month is John’s birthday in?   </vt:lpstr>
      <vt:lpstr>Shaun’s birthday is in April. John’s  birthday is three months after.  Which month is John’s birthday in?</vt:lpstr>
      <vt:lpstr>50 000 points</vt:lpstr>
      <vt:lpstr>Question 8</vt:lpstr>
      <vt:lpstr>PowerPoint Presentation</vt:lpstr>
      <vt:lpstr>PowerPoint Presentation</vt:lpstr>
      <vt:lpstr>75 000 points</vt:lpstr>
      <vt:lpstr>Question 9</vt:lpstr>
      <vt:lpstr>What is the smallest number of coins needed to make £1.88p ?</vt:lpstr>
      <vt:lpstr>What is the smallest number of coins needed to make £1.88p ?</vt:lpstr>
      <vt:lpstr>150 000 points</vt:lpstr>
      <vt:lpstr>Question 10</vt:lpstr>
      <vt:lpstr>PowerPoint Presentation</vt:lpstr>
      <vt:lpstr>PowerPoint Presentation</vt:lpstr>
      <vt:lpstr>1 000 000 points</vt:lpstr>
    </vt:vector>
  </TitlesOfParts>
  <Company>NSPCC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Mathionaire?</dc:title>
  <dc:creator>admin</dc:creator>
  <cp:lastModifiedBy>Coleman, Stephanie</cp:lastModifiedBy>
  <cp:revision>96</cp:revision>
  <dcterms:created xsi:type="dcterms:W3CDTF">2014-09-05T09:12:52Z</dcterms:created>
  <dcterms:modified xsi:type="dcterms:W3CDTF">2023-09-05T11:54:55Z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0x010100E0F2EF9D9B408F409D3A1A63B693EA5F</vt:lpwstr>
  </property>
  <property fmtid="{D5CDD505-2E9C-101B-9397-08002B2CF9AE}" pid="3" name="MediaServiceImageTags">
    <vt:lpwstr/>
  </property>
</Properties>
</file>