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4" r:id="rId4"/>
    <p:sldId id="260" r:id="rId5"/>
    <p:sldId id="263" r:id="rId6"/>
    <p:sldId id="258" r:id="rId7"/>
    <p:sldId id="261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459"/>
    <a:srgbClr val="01A0CE"/>
    <a:srgbClr val="FDD6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0" d="100"/>
          <a:sy n="80" d="100"/>
        </p:scale>
        <p:origin x="78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s, Catherine" userId="156a0318-b86b-4d81-9cbb-a14b3fe64a10" providerId="ADAL" clId="{C59F0DB4-3529-4924-8846-68AFF44FFE06}"/>
    <pc:docChg chg="custSel modSld">
      <pc:chgData name="Williams, Catherine" userId="156a0318-b86b-4d81-9cbb-a14b3fe64a10" providerId="ADAL" clId="{C59F0DB4-3529-4924-8846-68AFF44FFE06}" dt="2026-09-29T12:50:17.354" v="1" actId="478"/>
      <pc:docMkLst>
        <pc:docMk/>
      </pc:docMkLst>
      <pc:sldChg chg="delSp mod">
        <pc:chgData name="Williams, Catherine" userId="156a0318-b86b-4d81-9cbb-a14b3fe64a10" providerId="ADAL" clId="{C59F0DB4-3529-4924-8846-68AFF44FFE06}" dt="2026-09-29T12:50:03.931" v="0" actId="478"/>
        <pc:sldMkLst>
          <pc:docMk/>
          <pc:sldMk cId="0" sldId="257"/>
        </pc:sldMkLst>
        <pc:spChg chg="del">
          <ac:chgData name="Williams, Catherine" userId="156a0318-b86b-4d81-9cbb-a14b3fe64a10" providerId="ADAL" clId="{C59F0DB4-3529-4924-8846-68AFF44FFE06}" dt="2026-09-29T12:50:03.931" v="0" actId="478"/>
          <ac:spMkLst>
            <pc:docMk/>
            <pc:sldMk cId="0" sldId="257"/>
            <ac:spMk id="19" creationId="{00000000-0000-0000-0000-000000000000}"/>
          </ac:spMkLst>
        </pc:spChg>
      </pc:sldChg>
      <pc:sldChg chg="delSp mod">
        <pc:chgData name="Williams, Catherine" userId="156a0318-b86b-4d81-9cbb-a14b3fe64a10" providerId="ADAL" clId="{C59F0DB4-3529-4924-8846-68AFF44FFE06}" dt="2026-09-29T12:50:17.354" v="1" actId="478"/>
        <pc:sldMkLst>
          <pc:docMk/>
          <pc:sldMk cId="0" sldId="261"/>
        </pc:sldMkLst>
        <pc:spChg chg="del">
          <ac:chgData name="Williams, Catherine" userId="156a0318-b86b-4d81-9cbb-a14b3fe64a10" providerId="ADAL" clId="{C59F0DB4-3529-4924-8846-68AFF44FFE06}" dt="2026-09-29T12:50:17.354" v="1" actId="478"/>
          <ac:spMkLst>
            <pc:docMk/>
            <pc:sldMk cId="0" sldId="261"/>
            <ac:spMk id="3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272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8070A-17C4-A3D3-9B22-23E4D704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C2E84C-2F14-56CE-3C12-ED0AD9660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247E8E-150C-A2A5-CA9C-B8448B4B75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ED242-D48F-3ACF-F682-6F58D01D33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430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E7A09-489B-0F05-86A2-4D63A21A7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55202C-2E1D-6634-C2B3-FC3D49A4F3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25D690-30A8-1F34-63C3-6650138E6F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F2A831-06E0-3FA2-A8E5-835EBBC26B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87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A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280160"/>
            <a:ext cx="3840480" cy="384048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-1463040" y="4572000"/>
            <a:ext cx="3291840" cy="329184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746760" y="2073691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kern="0" spc="100" dirty="0">
                <a:solidFill>
                  <a:srgbClr val="FFFFFF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THE KINDNESS CHALLENGE</a:t>
            </a:r>
            <a:endParaRPr lang="en-US" sz="4000" dirty="0">
              <a:latin typeface="NSPCC" pitchFamily="50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A2EB13-4862-8B5A-815B-B5D446EE5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329" y="3293417"/>
            <a:ext cx="3069342" cy="35113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829FC23-F2C6-FC9E-D05B-6837511CAB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8796" y="6176335"/>
            <a:ext cx="1414853" cy="4744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1A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686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chemeClr val="bg1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What is Kindness?</a:t>
            </a:r>
            <a:endParaRPr lang="en-US" sz="3400" dirty="0">
              <a:solidFill>
                <a:schemeClr val="bg1"/>
              </a:solidFill>
              <a:latin typeface="NSPCC" pitchFamily="50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1170432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Kindness means noticing when someone needs a hand, a smile, or a friend and choosing to help, even in a small way.</a:t>
            </a:r>
            <a:endParaRPr lang="en-US" sz="1500" b="1" dirty="0">
              <a:solidFill>
                <a:schemeClr val="bg1"/>
              </a:solidFill>
              <a:latin typeface="NSPCC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1042416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68680" y="2359152"/>
            <a:ext cx="685800" cy="68580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6" name="Image 0" descr="icons/smi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5" y="2513457"/>
            <a:ext cx="377190" cy="3771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2276856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3338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A friendly smile</a:t>
            </a:r>
            <a:endParaRPr lang="en-US" sz="2800" dirty="0">
              <a:latin typeface="NSPCC" pitchFamily="50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828800" y="2679192"/>
            <a:ext cx="8778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E5C5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Saying good morning, smiling at someone new, or asking “are you OK?”</a:t>
            </a:r>
            <a:endParaRPr lang="en-US" dirty="0">
              <a:latin typeface="NSPCC" pitchFamily="50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548640" y="3474720"/>
            <a:ext cx="1042416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0" name="Shape 7"/>
          <p:cNvSpPr/>
          <p:nvPr/>
        </p:nvSpPr>
        <p:spPr>
          <a:xfrm>
            <a:off x="868680" y="3685032"/>
            <a:ext cx="685800" cy="68580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1" name="Image 1" descr="icons/us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985" y="3839337"/>
            <a:ext cx="377190" cy="3771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828800" y="3602736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3338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Including others</a:t>
            </a:r>
            <a:endParaRPr lang="en-US" sz="2800" dirty="0">
              <a:latin typeface="NSPCC" pitchFamily="50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1828800" y="4005072"/>
            <a:ext cx="8778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E5C5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Inviting someone to join your game, or sitting with someone who's on their own.</a:t>
            </a:r>
            <a:endParaRPr lang="en-US" dirty="0">
              <a:latin typeface="NSPCC" pitchFamily="50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548640" y="4800600"/>
            <a:ext cx="1042416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Shape 11"/>
          <p:cNvSpPr/>
          <p:nvPr/>
        </p:nvSpPr>
        <p:spPr>
          <a:xfrm>
            <a:off x="868680" y="5010912"/>
            <a:ext cx="685800" cy="68580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2" descr="icons/seedlin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985" y="5165217"/>
            <a:ext cx="377190" cy="3771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828800" y="4928616"/>
            <a:ext cx="8778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53338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A helping hand</a:t>
            </a:r>
            <a:endParaRPr lang="en-US" sz="2800" dirty="0">
              <a:latin typeface="NSPCC" pitchFamily="50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828800" y="5330952"/>
            <a:ext cx="8778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3E5C5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Helping with homework, tidying up together, or sharing something you have.</a:t>
            </a:r>
            <a:endParaRPr lang="en-US" dirty="0">
              <a:latin typeface="NSPCC" pitchFamily="50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A8687C7-CF0A-A1D3-4E9D-2A16BC561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8796" y="6176335"/>
            <a:ext cx="1414853" cy="47440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0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19F33C-EF73-DFB8-8456-6618C3216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B1418B9-4D47-0EC2-AA4D-DF6DEDAB7CB8}"/>
              </a:ext>
            </a:extLst>
          </p:cNvPr>
          <p:cNvSpPr/>
          <p:nvPr/>
        </p:nvSpPr>
        <p:spPr>
          <a:xfrm>
            <a:off x="9692640" y="-1280160"/>
            <a:ext cx="3840480" cy="384048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E68A998-DBAA-9789-0D99-1184992B6FD3}"/>
              </a:ext>
            </a:extLst>
          </p:cNvPr>
          <p:cNvSpPr/>
          <p:nvPr/>
        </p:nvSpPr>
        <p:spPr>
          <a:xfrm>
            <a:off x="-1463040" y="4572000"/>
            <a:ext cx="3291840" cy="329184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1C7D2F59-B959-BEEE-C224-60BFBD12CA39}"/>
              </a:ext>
            </a:extLst>
          </p:cNvPr>
          <p:cNvSpPr/>
          <p:nvPr/>
        </p:nvSpPr>
        <p:spPr>
          <a:xfrm>
            <a:off x="914400" y="2785767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kern="0" spc="100" dirty="0">
                <a:solidFill>
                  <a:srgbClr val="FFFFFF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How might you be kind to your teacher?</a:t>
            </a:r>
            <a:endParaRPr lang="en-US" sz="5400" dirty="0">
              <a:latin typeface="NSPCC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43AC43-2A83-908D-A38B-9BEC81642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8796" y="6176335"/>
            <a:ext cx="1414853" cy="47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12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601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0B050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How could you show kindness?</a:t>
            </a:r>
            <a:endParaRPr lang="en-US" sz="3400" dirty="0">
              <a:solidFill>
                <a:srgbClr val="00B050"/>
              </a:solidFill>
              <a:latin typeface="NSPCC" pitchFamily="50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353312"/>
            <a:ext cx="3246120" cy="41330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NSPCC" pitchFamily="50" charset="0"/>
            </a:endParaRPr>
          </a:p>
        </p:txBody>
      </p:sp>
      <p:pic>
        <p:nvPicPr>
          <p:cNvPr id="6" name="Image 0" descr="icons/smi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2813" y="2801493"/>
            <a:ext cx="477774" cy="47777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2585" y="4257040"/>
            <a:ext cx="2697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GB" sz="1600" dirty="0">
                <a:solidFill>
                  <a:srgbClr val="00B050"/>
                </a:solidFill>
                <a:latin typeface="NSPCC" pitchFamily="50" charset="0"/>
              </a:rPr>
              <a:t>During class, Amira gets an answer wrong. Some children laugh, and Amira feels upset.</a:t>
            </a:r>
            <a:endParaRPr lang="en-US" sz="1600" dirty="0">
              <a:solidFill>
                <a:srgbClr val="00B050"/>
              </a:solidFill>
              <a:latin typeface="NSPCC" pitchFamily="50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089422" y="1393952"/>
            <a:ext cx="3246120" cy="41330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NSPCC" pitchFamily="50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4297680" y="3657600"/>
            <a:ext cx="2880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>
              <a:latin typeface="NSPCC" pitchFamily="50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4389120" y="4114800"/>
            <a:ext cx="2697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GB" sz="1600" dirty="0">
                <a:solidFill>
                  <a:srgbClr val="00B050"/>
                </a:solidFill>
                <a:latin typeface="NSPCC" pitchFamily="50" charset="0"/>
              </a:rPr>
              <a:t>Today is Ben's first day at school. He doesn't know anyone yet and isn't sure where to go.</a:t>
            </a:r>
            <a:endParaRPr lang="en-US" sz="1600" dirty="0">
              <a:solidFill>
                <a:srgbClr val="00B050"/>
              </a:solidFill>
              <a:latin typeface="NSPCC" pitchFamily="50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7680960" y="1353312"/>
            <a:ext cx="3246120" cy="41330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CEEEA"/>
            </a:solidFill>
            <a:prstDash val="solid"/>
          </a:ln>
          <a:effectLst>
            <a:outerShdw blurRad="76200" dist="25400" dir="5400000" algn="bl" rotWithShape="0">
              <a:srgbClr val="0B3B3E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NSPCC" pitchFamily="50" charset="0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7955280" y="4114800"/>
            <a:ext cx="26974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GB" sz="1600" dirty="0">
                <a:solidFill>
                  <a:srgbClr val="00B050"/>
                </a:solidFill>
                <a:latin typeface="NSPCC" pitchFamily="50" charset="0"/>
              </a:rPr>
              <a:t>Sam is standing by himself at playtime. The other children are playing together, but no one has asked him to join in.</a:t>
            </a:r>
            <a:endParaRPr lang="en-US" sz="1600" dirty="0">
              <a:solidFill>
                <a:srgbClr val="00B050"/>
              </a:solidFill>
              <a:latin typeface="NSPCC" pitchFamily="50" charset="0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822960" y="5760720"/>
            <a:ext cx="10149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1A0CE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Small acts of kindness in our school can add up to something that helps children everywhere.</a:t>
            </a:r>
            <a:endParaRPr lang="en-US" sz="3200" b="1" dirty="0">
              <a:solidFill>
                <a:srgbClr val="01A0CE"/>
              </a:solidFill>
              <a:latin typeface="NSPCC" pitchFamily="50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662C18A-2844-D594-3718-11218A6D62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717" y="1478567"/>
            <a:ext cx="1968605" cy="264585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55934BF-C020-4321-B695-F5C285A830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9651" y="1468949"/>
            <a:ext cx="1853389" cy="274433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7D95B26-DF1F-C80F-586B-98CC09878D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84" y="1641806"/>
            <a:ext cx="3050883" cy="25527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A0C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750761-7372-61F5-21FD-DB38196F6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C409E41-4FBA-266C-8B97-4FA3A7E259F0}"/>
              </a:ext>
            </a:extLst>
          </p:cNvPr>
          <p:cNvSpPr/>
          <p:nvPr/>
        </p:nvSpPr>
        <p:spPr>
          <a:xfrm>
            <a:off x="9692640" y="-1280160"/>
            <a:ext cx="3840480" cy="384048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FCEF2A30-7296-B96B-323D-A3A254CECD66}"/>
              </a:ext>
            </a:extLst>
          </p:cNvPr>
          <p:cNvSpPr/>
          <p:nvPr/>
        </p:nvSpPr>
        <p:spPr>
          <a:xfrm>
            <a:off x="-1463040" y="4572000"/>
            <a:ext cx="3291840" cy="329184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A5B908B-C781-F82D-6A8B-3658B87F1CF0}"/>
              </a:ext>
            </a:extLst>
          </p:cNvPr>
          <p:cNvSpPr/>
          <p:nvPr/>
        </p:nvSpPr>
        <p:spPr>
          <a:xfrm>
            <a:off x="914400" y="2565050"/>
            <a:ext cx="10698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400" b="1" kern="0" spc="100" dirty="0">
                <a:solidFill>
                  <a:srgbClr val="FFFFFF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Why is being kind important?</a:t>
            </a:r>
            <a:endParaRPr lang="en-US" sz="5400" dirty="0">
              <a:latin typeface="NSPCC" pitchFamily="50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2ECBFD-9F6F-648A-1AE3-DD0E96F67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8796" y="6176335"/>
            <a:ext cx="1414853" cy="47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79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30454"/>
            <a:ext cx="8686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0B050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How the NSPCC show kindness</a:t>
            </a:r>
            <a:endParaRPr lang="en-US" sz="4000" dirty="0">
              <a:solidFill>
                <a:srgbClr val="00B050"/>
              </a:solidFill>
              <a:latin typeface="NSPCC" pitchFamily="50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38958" y="1194500"/>
            <a:ext cx="11514083" cy="1264106"/>
          </a:xfrm>
          <a:prstGeom prst="roundRect">
            <a:avLst>
              <a:gd name="adj" fmla="val 2718"/>
            </a:avLst>
          </a:prstGeom>
          <a:solidFill>
            <a:srgbClr val="01A0CE"/>
          </a:solidFill>
          <a:ln/>
        </p:spPr>
        <p:txBody>
          <a:bodyPr/>
          <a:lstStyle/>
          <a:p>
            <a:endParaRPr lang="en-GB" dirty="0">
              <a:latin typeface="NSPCC" pitchFamily="50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534160" y="1007110"/>
            <a:ext cx="11148314" cy="11861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A charity is a group of people who work together to help others</a:t>
            </a:r>
            <a:endParaRPr lang="en-US" sz="2400" b="1" dirty="0">
              <a:latin typeface="NSPCC" pitchFamily="50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98579" y="1016254"/>
            <a:ext cx="12071490" cy="2128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6F0EC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People give charities their time, money, or kindness. Charities use it to help people, children, animals, or the planet.</a:t>
            </a:r>
            <a:endParaRPr lang="en-US" sz="1600" dirty="0">
              <a:latin typeface="NSPCC" pitchFamily="50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D8297694-9D27-457A-79F2-667498E32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770" y="2591634"/>
            <a:ext cx="3646447" cy="4186506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4E74D942-BF5C-9C81-4B4E-D6813C271D86}"/>
              </a:ext>
            </a:extLst>
          </p:cNvPr>
          <p:cNvGrpSpPr/>
          <p:nvPr/>
        </p:nvGrpSpPr>
        <p:grpSpPr>
          <a:xfrm>
            <a:off x="4222242" y="3515044"/>
            <a:ext cx="3337560" cy="3063240"/>
            <a:chOff x="7566660" y="452120"/>
            <a:chExt cx="3337560" cy="3063240"/>
          </a:xfrm>
        </p:grpSpPr>
        <p:sp>
          <p:nvSpPr>
            <p:cNvPr id="25" name="Shape 7">
              <a:extLst>
                <a:ext uri="{FF2B5EF4-FFF2-40B4-BE49-F238E27FC236}">
                  <a16:creationId xmlns:a16="http://schemas.microsoft.com/office/drawing/2014/main" id="{154F8133-B6D6-8B16-159F-0C5532356AD0}"/>
                </a:ext>
              </a:extLst>
            </p:cNvPr>
            <p:cNvSpPr/>
            <p:nvPr/>
          </p:nvSpPr>
          <p:spPr>
            <a:xfrm>
              <a:off x="7566660" y="452120"/>
              <a:ext cx="3337560" cy="3063240"/>
            </a:xfrm>
            <a:prstGeom prst="roundRect">
              <a:avLst>
                <a:gd name="adj" fmla="val 4179"/>
              </a:avLst>
            </a:prstGeom>
            <a:solidFill>
              <a:srgbClr val="012A2E"/>
            </a:solidFill>
            <a:ln w="12700">
              <a:solidFill>
                <a:srgbClr val="0F5D63"/>
              </a:solidFill>
              <a:prstDash val="solid"/>
            </a:ln>
          </p:spPr>
          <p:txBody>
            <a:bodyPr/>
            <a:lstStyle/>
            <a:p>
              <a:endParaRPr lang="en-GB" sz="2800">
                <a:latin typeface="NSPCC" pitchFamily="50" charset="0"/>
              </a:endParaRPr>
            </a:p>
          </p:txBody>
        </p:sp>
        <p:sp>
          <p:nvSpPr>
            <p:cNvPr id="27" name="Shape 8">
              <a:extLst>
                <a:ext uri="{FF2B5EF4-FFF2-40B4-BE49-F238E27FC236}">
                  <a16:creationId xmlns:a16="http://schemas.microsoft.com/office/drawing/2014/main" id="{9914A476-AA8C-E008-0153-0A09FB9A6882}"/>
                </a:ext>
              </a:extLst>
            </p:cNvPr>
            <p:cNvSpPr/>
            <p:nvPr/>
          </p:nvSpPr>
          <p:spPr>
            <a:xfrm>
              <a:off x="8869680" y="873760"/>
              <a:ext cx="822960" cy="822960"/>
            </a:xfrm>
            <a:prstGeom prst="ellipse">
              <a:avLst/>
            </a:prstGeom>
            <a:solidFill>
              <a:srgbClr val="FDD614"/>
            </a:solidFill>
            <a:ln/>
          </p:spPr>
          <p:txBody>
            <a:bodyPr/>
            <a:lstStyle/>
            <a:p>
              <a:endParaRPr lang="en-GB" sz="2800">
                <a:latin typeface="NSPCC" pitchFamily="50" charset="0"/>
              </a:endParaRPr>
            </a:p>
          </p:txBody>
        </p:sp>
        <p:pic>
          <p:nvPicPr>
            <p:cNvPr id="29" name="Image 1" descr="icons/comment_teal.png">
              <a:extLst>
                <a:ext uri="{FF2B5EF4-FFF2-40B4-BE49-F238E27FC236}">
                  <a16:creationId xmlns:a16="http://schemas.microsoft.com/office/drawing/2014/main" id="{6493E7FE-757B-76FF-E9B7-3736FD9C1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4846" y="1089546"/>
              <a:ext cx="452628" cy="452628"/>
            </a:xfrm>
            <a:prstGeom prst="rect">
              <a:avLst/>
            </a:prstGeom>
          </p:spPr>
        </p:pic>
        <p:sp>
          <p:nvSpPr>
            <p:cNvPr id="31" name="Text 9">
              <a:extLst>
                <a:ext uri="{FF2B5EF4-FFF2-40B4-BE49-F238E27FC236}">
                  <a16:creationId xmlns:a16="http://schemas.microsoft.com/office/drawing/2014/main" id="{098862D6-5424-240E-0884-92A47A15B260}"/>
                </a:ext>
              </a:extLst>
            </p:cNvPr>
            <p:cNvSpPr/>
            <p:nvPr/>
          </p:nvSpPr>
          <p:spPr>
            <a:xfrm>
              <a:off x="7790688" y="1732534"/>
              <a:ext cx="288036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SPCC" pitchFamily="50" charset="0"/>
                  <a:ea typeface="Cambria" pitchFamily="34" charset="-122"/>
                  <a:cs typeface="Cambria" pitchFamily="34" charset="-120"/>
                </a:rPr>
                <a:t>Someone who listens</a:t>
              </a:r>
              <a:endParaRPr lang="en-US" sz="2000" dirty="0">
                <a:latin typeface="NSPCC" pitchFamily="50" charset="0"/>
              </a:endParaRPr>
            </a:p>
          </p:txBody>
        </p:sp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9DCA4AD1-E6F7-676C-501D-33AD7A939D15}"/>
                </a:ext>
              </a:extLst>
            </p:cNvPr>
            <p:cNvSpPr/>
            <p:nvPr/>
          </p:nvSpPr>
          <p:spPr>
            <a:xfrm>
              <a:off x="7836408" y="2146300"/>
              <a:ext cx="2788920" cy="1143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CFEDE8"/>
                  </a:solidFill>
                  <a:latin typeface="NSPCC" pitchFamily="50" charset="0"/>
                  <a:ea typeface="Calibri" pitchFamily="34" charset="-122"/>
                  <a:cs typeface="Calibri" pitchFamily="34" charset="-120"/>
                </a:rPr>
                <a:t>Trained counsellors listen without judging — about bullying, worries, home life, or anything at all.</a:t>
              </a:r>
              <a:endParaRPr lang="en-US" sz="1600" dirty="0">
                <a:latin typeface="NSPCC" pitchFamily="50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D556933-007A-BD8C-3FF4-A364328CCCD9}"/>
              </a:ext>
            </a:extLst>
          </p:cNvPr>
          <p:cNvGrpSpPr/>
          <p:nvPr/>
        </p:nvGrpSpPr>
        <p:grpSpPr>
          <a:xfrm>
            <a:off x="7959852" y="3519441"/>
            <a:ext cx="3337560" cy="3063240"/>
            <a:chOff x="7178040" y="3153918"/>
            <a:chExt cx="3337560" cy="3063240"/>
          </a:xfrm>
        </p:grpSpPr>
        <p:sp>
          <p:nvSpPr>
            <p:cNvPr id="35" name="Shape 11">
              <a:extLst>
                <a:ext uri="{FF2B5EF4-FFF2-40B4-BE49-F238E27FC236}">
                  <a16:creationId xmlns:a16="http://schemas.microsoft.com/office/drawing/2014/main" id="{5533FB7C-392E-17AF-1B85-397356FCB15B}"/>
                </a:ext>
              </a:extLst>
            </p:cNvPr>
            <p:cNvSpPr/>
            <p:nvPr/>
          </p:nvSpPr>
          <p:spPr>
            <a:xfrm>
              <a:off x="7178040" y="3153918"/>
              <a:ext cx="3337560" cy="3063240"/>
            </a:xfrm>
            <a:prstGeom prst="roundRect">
              <a:avLst>
                <a:gd name="adj" fmla="val 4179"/>
              </a:avLst>
            </a:prstGeom>
            <a:solidFill>
              <a:srgbClr val="012A2E"/>
            </a:solidFill>
            <a:ln w="12700">
              <a:solidFill>
                <a:srgbClr val="0F5D63"/>
              </a:solidFill>
              <a:prstDash val="solid"/>
            </a:ln>
          </p:spPr>
          <p:txBody>
            <a:bodyPr/>
            <a:lstStyle/>
            <a:p>
              <a:endParaRPr lang="en-GB" sz="2800">
                <a:latin typeface="NSPCC" pitchFamily="50" charset="0"/>
              </a:endParaRPr>
            </a:p>
          </p:txBody>
        </p:sp>
        <p:sp>
          <p:nvSpPr>
            <p:cNvPr id="37" name="Shape 12">
              <a:extLst>
                <a:ext uri="{FF2B5EF4-FFF2-40B4-BE49-F238E27FC236}">
                  <a16:creationId xmlns:a16="http://schemas.microsoft.com/office/drawing/2014/main" id="{56BD6800-B82C-D8CE-3D52-D954D800A5CD}"/>
                </a:ext>
              </a:extLst>
            </p:cNvPr>
            <p:cNvSpPr/>
            <p:nvPr/>
          </p:nvSpPr>
          <p:spPr>
            <a:xfrm>
              <a:off x="8435340" y="3473958"/>
              <a:ext cx="822960" cy="822960"/>
            </a:xfrm>
            <a:prstGeom prst="ellipse">
              <a:avLst/>
            </a:prstGeom>
            <a:solidFill>
              <a:srgbClr val="FDD614"/>
            </a:solidFill>
            <a:ln/>
          </p:spPr>
          <p:txBody>
            <a:bodyPr/>
            <a:lstStyle/>
            <a:p>
              <a:endParaRPr lang="en-GB" sz="2800">
                <a:latin typeface="NSPCC" pitchFamily="50" charset="0"/>
              </a:endParaRPr>
            </a:p>
          </p:txBody>
        </p:sp>
        <p:pic>
          <p:nvPicPr>
            <p:cNvPr id="39" name="Image 2" descr="icons/heart_teal.png">
              <a:extLst>
                <a:ext uri="{FF2B5EF4-FFF2-40B4-BE49-F238E27FC236}">
                  <a16:creationId xmlns:a16="http://schemas.microsoft.com/office/drawing/2014/main" id="{D4810214-7E9A-4F37-20B7-C26675549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20506" y="3659124"/>
              <a:ext cx="452628" cy="452628"/>
            </a:xfrm>
            <a:prstGeom prst="rect">
              <a:avLst/>
            </a:prstGeom>
            <a:noFill/>
          </p:spPr>
        </p:pic>
        <p:sp>
          <p:nvSpPr>
            <p:cNvPr id="41" name="Text 13">
              <a:extLst>
                <a:ext uri="{FF2B5EF4-FFF2-40B4-BE49-F238E27FC236}">
                  <a16:creationId xmlns:a16="http://schemas.microsoft.com/office/drawing/2014/main" id="{75F6F5EC-4930-3A9A-11CA-A1FED1C05691}"/>
                </a:ext>
              </a:extLst>
            </p:cNvPr>
            <p:cNvSpPr/>
            <p:nvPr/>
          </p:nvSpPr>
          <p:spPr>
            <a:xfrm>
              <a:off x="7406640" y="4525518"/>
              <a:ext cx="288036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NSPCC" pitchFamily="50" charset="0"/>
                  <a:ea typeface="Cambria" pitchFamily="34" charset="-122"/>
                  <a:cs typeface="Cambria" pitchFamily="34" charset="-120"/>
                </a:rPr>
                <a:t>Always there</a:t>
              </a:r>
              <a:endParaRPr lang="en-US" sz="2000" dirty="0">
                <a:latin typeface="NSPCC" pitchFamily="50" charset="0"/>
              </a:endParaRPr>
            </a:p>
          </p:txBody>
        </p:sp>
        <p:sp>
          <p:nvSpPr>
            <p:cNvPr id="43" name="Text 14">
              <a:extLst>
                <a:ext uri="{FF2B5EF4-FFF2-40B4-BE49-F238E27FC236}">
                  <a16:creationId xmlns:a16="http://schemas.microsoft.com/office/drawing/2014/main" id="{599AD8FA-9098-B024-76F1-7FF983244DA6}"/>
                </a:ext>
              </a:extLst>
            </p:cNvPr>
            <p:cNvSpPr/>
            <p:nvPr/>
          </p:nvSpPr>
          <p:spPr>
            <a:xfrm>
              <a:off x="7452360" y="4982718"/>
              <a:ext cx="2788920" cy="11430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600" dirty="0">
                  <a:solidFill>
                    <a:srgbClr val="CFEDE8"/>
                  </a:solidFill>
                  <a:latin typeface="NSPCC" pitchFamily="50" charset="0"/>
                  <a:ea typeface="Calibri" pitchFamily="34" charset="-122"/>
                  <a:cs typeface="Calibri" pitchFamily="34" charset="-120"/>
                </a:rPr>
                <a:t>Childline has supported children for 40 years, so no one ever has to face a problem alone.</a:t>
              </a:r>
              <a:endParaRPr lang="en-US" sz="1600" dirty="0">
                <a:latin typeface="NSPCC" pitchFamily="50" charset="0"/>
              </a:endParaRPr>
            </a:p>
          </p:txBody>
        </p:sp>
      </p:grpSp>
      <p:sp>
        <p:nvSpPr>
          <p:cNvPr id="47" name="Text 2">
            <a:extLst>
              <a:ext uri="{FF2B5EF4-FFF2-40B4-BE49-F238E27FC236}">
                <a16:creationId xmlns:a16="http://schemas.microsoft.com/office/drawing/2014/main" id="{9052AEBB-A99D-1235-1042-6B4109C2C8A7}"/>
              </a:ext>
            </a:extLst>
          </p:cNvPr>
          <p:cNvSpPr/>
          <p:nvPr/>
        </p:nvSpPr>
        <p:spPr>
          <a:xfrm>
            <a:off x="5097189" y="2600577"/>
            <a:ext cx="5508078" cy="80657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B050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Childline is the NSPCC's service for children and young people.</a:t>
            </a:r>
            <a:endParaRPr lang="en-US" sz="2400" b="1" dirty="0">
              <a:solidFill>
                <a:srgbClr val="00B050"/>
              </a:solidFill>
              <a:latin typeface="NSPCC" pitchFamily="50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1A0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463040"/>
            <a:ext cx="4023360" cy="4023360"/>
          </a:xfrm>
          <a:prstGeom prst="ellipse">
            <a:avLst/>
          </a:prstGeom>
          <a:solidFill>
            <a:srgbClr val="FDD61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48640" y="457200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NSPCC" pitchFamily="50" charset="0"/>
                <a:ea typeface="Cambria" pitchFamily="34" charset="-122"/>
                <a:cs typeface="Cambria" pitchFamily="34" charset="-120"/>
              </a:rPr>
              <a:t>Your Kindness Challenge</a:t>
            </a:r>
            <a:endParaRPr lang="en-US" sz="3400" dirty="0">
              <a:latin typeface="NSPCC" pitchFamily="50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765560" y="1579849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latin typeface="NSPCC" pitchFamily="50" charset="0"/>
                <a:ea typeface="Calibri" pitchFamily="34" charset="-122"/>
                <a:cs typeface="Calibri" pitchFamily="34" charset="-120"/>
              </a:rPr>
              <a:t>This week, try to complete one kind act every day. Here are some ideas to get started:</a:t>
            </a:r>
            <a:endParaRPr lang="en-US" sz="3200" dirty="0">
              <a:latin typeface="NSPCC" pitchFamily="50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333641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8096" y="342785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7" name="Image 0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79" y="3520440"/>
            <a:ext cx="226314" cy="22631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333641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Smile and say good morning to someone new</a:t>
            </a:r>
            <a:endParaRPr lang="en-US" sz="1600" dirty="0">
              <a:latin typeface="NSPCC" pitchFamily="50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190488" y="333641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300216" y="342785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11" name="Image 1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799" y="3520440"/>
            <a:ext cx="226314" cy="22631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830568" y="333641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Help a classmate who is stuck</a:t>
            </a:r>
            <a:endParaRPr lang="en-US" sz="1600" dirty="0">
              <a:latin typeface="NSPCC" pitchFamily="50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58368" y="411365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768096" y="420509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15" name="Image 2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79" y="4297680"/>
            <a:ext cx="226314" cy="22631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298448" y="411365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Include someone in your game</a:t>
            </a:r>
            <a:endParaRPr lang="en-US" sz="1600" dirty="0">
              <a:latin typeface="NSPCC" pitchFamily="50" charset="0"/>
            </a:endParaRPr>
          </a:p>
        </p:txBody>
      </p:sp>
      <p:sp>
        <p:nvSpPr>
          <p:cNvPr id="17" name="Shape 12"/>
          <p:cNvSpPr/>
          <p:nvPr/>
        </p:nvSpPr>
        <p:spPr>
          <a:xfrm>
            <a:off x="6190488" y="411365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300216" y="420509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19" name="Image 3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799" y="4297680"/>
            <a:ext cx="226314" cy="22631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830568" y="411365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Say something kind to a family member</a:t>
            </a:r>
            <a:endParaRPr lang="en-US" sz="1600" dirty="0">
              <a:latin typeface="NSPCC" pitchFamily="50" charset="0"/>
            </a:endParaRPr>
          </a:p>
        </p:txBody>
      </p:sp>
      <p:sp>
        <p:nvSpPr>
          <p:cNvPr id="21" name="Shape 15"/>
          <p:cNvSpPr/>
          <p:nvPr/>
        </p:nvSpPr>
        <p:spPr>
          <a:xfrm>
            <a:off x="658368" y="489089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22" name="Shape 16"/>
          <p:cNvSpPr/>
          <p:nvPr/>
        </p:nvSpPr>
        <p:spPr>
          <a:xfrm>
            <a:off x="768096" y="498233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23" name="Image 4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679" y="5074920"/>
            <a:ext cx="226314" cy="226314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298448" y="489089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Tidy up without being asked</a:t>
            </a:r>
            <a:endParaRPr lang="en-US" sz="1600" dirty="0">
              <a:latin typeface="NSPCC" pitchFamily="50" charset="0"/>
            </a:endParaRPr>
          </a:p>
        </p:txBody>
      </p:sp>
      <p:sp>
        <p:nvSpPr>
          <p:cNvPr id="25" name="Shape 18"/>
          <p:cNvSpPr/>
          <p:nvPr/>
        </p:nvSpPr>
        <p:spPr>
          <a:xfrm>
            <a:off x="6190488" y="4890897"/>
            <a:ext cx="5166360" cy="594360"/>
          </a:xfrm>
          <a:prstGeom prst="roundRect">
            <a:avLst>
              <a:gd name="adj" fmla="val 15385"/>
            </a:avLst>
          </a:prstGeom>
          <a:solidFill>
            <a:srgbClr val="012A2E"/>
          </a:solidFill>
          <a:ln w="12700">
            <a:solidFill>
              <a:srgbClr val="0F5D63"/>
            </a:solidFill>
            <a:prstDash val="solid"/>
          </a:ln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sp>
        <p:nvSpPr>
          <p:cNvPr id="26" name="Shape 19"/>
          <p:cNvSpPr/>
          <p:nvPr/>
        </p:nvSpPr>
        <p:spPr>
          <a:xfrm>
            <a:off x="6300216" y="4982337"/>
            <a:ext cx="411480" cy="411480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n-GB" sz="2400">
              <a:latin typeface="NSPCC" pitchFamily="50" charset="0"/>
            </a:endParaRPr>
          </a:p>
        </p:txBody>
      </p:sp>
      <p:pic>
        <p:nvPicPr>
          <p:cNvPr id="27" name="Image 5" descr="icons/star_t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799" y="5074920"/>
            <a:ext cx="226314" cy="226314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830568" y="4890897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NSPCC" pitchFamily="50" charset="0"/>
                <a:ea typeface="Calibri" pitchFamily="34" charset="-122"/>
                <a:cs typeface="Calibri" pitchFamily="34" charset="-120"/>
              </a:rPr>
              <a:t>Listen if a friend needs to talk</a:t>
            </a:r>
            <a:endParaRPr lang="en-US" sz="1600" dirty="0">
              <a:latin typeface="NSPCC" pitchFamily="50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FCC7F8D6-B95B-4D33-0C11-83B1E01E8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8796" y="6176335"/>
            <a:ext cx="1414853" cy="4744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354</Words>
  <Application>Microsoft Office PowerPoint</Application>
  <PresentationFormat>Widescreen</PresentationFormat>
  <Paragraphs>39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NSPCC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Wolfe, Lynnyrd</cp:lastModifiedBy>
  <cp:revision>3</cp:revision>
  <dcterms:created xsi:type="dcterms:W3CDTF">2026-09-07T13:55:32Z</dcterms:created>
  <dcterms:modified xsi:type="dcterms:W3CDTF">2026-10-01T09:46:56Z</dcterms:modified>
</cp:coreProperties>
</file>