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5" r:id="rId4"/>
  </p:sldMasterIdLst>
  <p:notesMasterIdLst>
    <p:notesMasterId r:id="rId26"/>
  </p:notesMasterIdLst>
  <p:sldIdLst>
    <p:sldId id="364" r:id="rId5"/>
    <p:sldId id="397" r:id="rId6"/>
    <p:sldId id="271" r:id="rId7"/>
    <p:sldId id="272" r:id="rId8"/>
    <p:sldId id="273" r:id="rId9"/>
    <p:sldId id="274" r:id="rId10"/>
    <p:sldId id="275" r:id="rId11"/>
    <p:sldId id="276" r:id="rId12"/>
    <p:sldId id="396" r:id="rId13"/>
    <p:sldId id="400" r:id="rId14"/>
    <p:sldId id="399" r:id="rId15"/>
    <p:sldId id="398" r:id="rId16"/>
    <p:sldId id="260" r:id="rId17"/>
    <p:sldId id="261" r:id="rId18"/>
    <p:sldId id="262" r:id="rId19"/>
    <p:sldId id="279" r:id="rId20"/>
    <p:sldId id="263" r:id="rId21"/>
    <p:sldId id="264" r:id="rId22"/>
    <p:sldId id="280" r:id="rId23"/>
    <p:sldId id="367" r:id="rId24"/>
    <p:sldId id="382"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NSPCC" panose="020B0604020202020204" charset="0"/>
      <p:regular r:id="rId31"/>
      <p:bold r:id="rId32"/>
      <p:italic r:id="rId33"/>
      <p:boldItalic r:id="rId34"/>
    </p:embeddedFont>
    <p:embeddedFont>
      <p:font typeface="NSPCC Headline" panose="020B0604020202020204" charset="0"/>
      <p:bold r:id="rId35"/>
    </p:embeddedFont>
    <p:embeddedFont>
      <p:font typeface="NSPCC Regular" panose="020B0604020202020204" charset="0"/>
      <p:regular r:id="rId36"/>
      <p:bold r:id="rId37"/>
      <p:italic r:id="rId38"/>
      <p:boldItalic r:id="rId39"/>
    </p:embeddedFont>
    <p:embeddedFont>
      <p:font typeface="NSPCC-Regular" panose="020F0503030202060203" charset="0"/>
      <p:regular r:id="rId40"/>
    </p:embeddedFont>
    <p:embeddedFont>
      <p:font typeface="Verdana" panose="020B060403050404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1" userDrawn="1">
          <p15:clr>
            <a:srgbClr val="A4A3A4"/>
          </p15:clr>
        </p15:guide>
        <p15:guide id="2" pos="7446" userDrawn="1">
          <p15:clr>
            <a:srgbClr val="A4A3A4"/>
          </p15:clr>
        </p15:guide>
        <p15:guide id="3" pos="3863" userDrawn="1">
          <p15:clr>
            <a:srgbClr val="A4A3A4"/>
          </p15:clr>
        </p15:guide>
        <p15:guide id="4" orient="horz" pos="1434" userDrawn="1">
          <p15:clr>
            <a:srgbClr val="A4A3A4"/>
          </p15:clr>
        </p15:guide>
        <p15:guide id="5" orient="horz" pos="2478" userDrawn="1">
          <p15:clr>
            <a:srgbClr val="A4A3A4"/>
          </p15:clr>
        </p15:guide>
        <p15:guide id="6" pos="2207" userDrawn="1">
          <p15:clr>
            <a:srgbClr val="A4A3A4"/>
          </p15:clr>
        </p15:guide>
        <p15:guide id="7" pos="5269" userDrawn="1">
          <p15:clr>
            <a:srgbClr val="A4A3A4"/>
          </p15:clr>
        </p15:guide>
        <p15:guide id="8" pos="1345" userDrawn="1">
          <p15:clr>
            <a:srgbClr val="A4A3A4"/>
          </p15:clr>
        </p15:guide>
        <p15:guide id="9" orient="horz" pos="935" userDrawn="1">
          <p15:clr>
            <a:srgbClr val="A4A3A4"/>
          </p15:clr>
        </p15:guide>
        <p15:guide id="10" orient="horz" pos="2886" userDrawn="1">
          <p15:clr>
            <a:srgbClr val="A4A3A4"/>
          </p15:clr>
        </p15:guide>
        <p15:guide id="11" orient="horz" pos="482" userDrawn="1">
          <p15:clr>
            <a:srgbClr val="A4A3A4"/>
          </p15:clr>
        </p15:guide>
        <p15:guide id="12" orient="horz" pos="1071" userDrawn="1">
          <p15:clr>
            <a:srgbClr val="A4A3A4"/>
          </p15:clr>
        </p15:guide>
        <p15:guide id="13" orient="horz" pos="187" userDrawn="1">
          <p15:clr>
            <a:srgbClr val="A4A3A4"/>
          </p15:clr>
        </p15:guide>
        <p15:guide id="14" orient="horz" pos="411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F250F-F0C2-4346-51A7-C1A435D5835A}" name="Saull, Robert" initials="SR" userId="S::bob.saull@nspcc.org.uk::f91a210e-fb70-40b9-8d7d-da19901f86be" providerId="AD"/>
  <p188:author id="{1BD76B24-2AFD-318B-D4C5-BA3C70201DF1}" name="Humphreys, Nikki" initials="HN" userId="S::nhumphreys@nspcc.org.uk::9deff51d-01af-4bc5-8287-a1c461a1bb03" providerId="AD"/>
  <p188:author id="{7621A645-6EF4-7B0C-EC2D-86CBDB7E2743}" name="Evan Baul" initials="EB" userId="S::evan.baul@mediazoo.uk::68dbf48e-1f2f-4bb4-a35c-bf60af61191d" providerId="AD"/>
  <p188:author id="{9FEBC25B-A9E3-157D-5F1C-57AFE70DF346}" name="GIBBONS, Felicite" initials="GF" userId="GIBBONS, Felicite" providerId="None"/>
  <p188:author id="{BD4DE07D-C839-01D8-30AD-97ADFD7027C8}" name="Starr, Emily" initials="ES" userId="Starr, Emily" providerId="None"/>
  <p188:author id="{83BE9584-62C3-FBAC-5AA9-6C584F6B1624}" name="Chambers, Kayleigh" initials="CK" userId="S::kayleigh.chambers@nspcc.org.uk::ae69d2e4-b93b-4431-b506-bc8f80c839a6" providerId="AD"/>
  <p188:author id="{CF219E8B-66D2-901A-1918-56EACC76F27F}" name="Gibbons, Felicite" initials="GF" userId="S::felicite.gibbons@nspcc.org.uk::00c8db3d-cc52-4450-96fd-e5d85259dedf" providerId="AD"/>
  <p188:author id="{604BC68B-ACDB-BB38-174B-B654277841A6}" name="Biggs, Chloe" initials="BC" userId="S::chloe.biggs@nspcc.org.uk::f669f6fe-c8cd-418c-a57a-be4cec9d733b" providerId="AD"/>
  <p188:author id="{6531B88C-E1F5-A55D-FE08-70BBB26E736C}" name="Hartley, Max" initials="HM" userId="S::max.hartley@nspcc.org.uk::005b1917-144a-43fa-a7ee-36d29987e811" providerId="AD"/>
  <p188:author id="{5908A293-6E4E-6119-BDA1-C3EEB71C41F7}" name="Wilson, Beth" initials="WB" userId="S::beth.wilson@nspcc.org.uk::5ec185e0-1fa6-4922-858b-b50f0eb4ce6b" providerId="AD"/>
  <p188:author id="{A3455896-7486-CA4C-703D-2016B2389408}" name="Wallace, Rachel" initials="WR" userId="S::rachel.wallace@nspcc.org.uk::f02477d4-8149-4b8b-8c38-1aaa11f9f393" providerId="AD"/>
  <p188:author id="{6CC3D39B-AC50-563D-55C5-7A233A2BABEE}" name="Westerman, Helen" initials="WH" userId="Westerman, Helen" providerId="None"/>
  <p188:author id="{828C8EAA-6C85-172D-7FDE-1A5B076FD1D3}" name="McCourty, Rachel" initials="MR" userId="S::rachel.mccourty@nspcc.org.uk::f80692f8-d115-4282-9d68-ed84f45efeef" providerId="AD"/>
  <p188:author id="{2E507FBC-A0BA-3ABC-DC49-7CF59ADA4A5F}" name="Moores, Kathryn" initials="MK" userId="S::kathryn.moores@nspcc.org.uk::77178397-cb82-44a3-9ecc-7f3382879c38" providerId="AD"/>
  <p188:author id="{5D7EC6D1-F1F6-078E-CC9E-0A698EDB0931}" name="Chignell, Helen" initials="CH" userId="S::helen.chignell@nspcc.org.uk::43f523b7-f96e-46a7-9e53-cfe6b4d1d3b6" providerId="AD"/>
  <p188:author id="{81A8CDF2-3AB6-8C05-064E-536757E9BEE0}" name="Hartley, Max" initials="MH" userId="S::Max.Hartley@NSPCC.org.uk::005b1917-144a-43fa-a7ee-36d29987e8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926"/>
    <a:srgbClr val="EBEBEB"/>
    <a:srgbClr val="FCCE4F"/>
    <a:srgbClr val="F8C9DD"/>
    <a:srgbClr val="E1FADC"/>
    <a:srgbClr val="CB3C7F"/>
    <a:srgbClr val="DED4F2"/>
    <a:srgbClr val="E7E6E6"/>
    <a:srgbClr val="E22E12"/>
    <a:srgbClr val="B1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7A5AC-5D73-424D-9AD9-F44A8D92FE1F}" v="49" dt="2023-10-10T05:59:59.420"/>
    <p1510:client id="{AFF7A3F9-D0AC-455C-BAF9-005D3AFDB783}" v="9" dt="2023-08-03T12:49:30.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18" autoAdjust="0"/>
    <p:restoredTop sz="56140" autoAdjust="0"/>
  </p:normalViewPr>
  <p:slideViewPr>
    <p:cSldViewPr snapToGrid="0">
      <p:cViewPr varScale="1">
        <p:scale>
          <a:sx n="37" d="100"/>
          <a:sy n="37" d="100"/>
        </p:scale>
        <p:origin x="1280" y="36"/>
      </p:cViewPr>
      <p:guideLst>
        <p:guide pos="211"/>
        <p:guide pos="7446"/>
        <p:guide pos="3863"/>
        <p:guide orient="horz" pos="1434"/>
        <p:guide orient="horz" pos="2478"/>
        <p:guide pos="2207"/>
        <p:guide pos="5269"/>
        <p:guide pos="1345"/>
        <p:guide orient="horz" pos="935"/>
        <p:guide orient="horz" pos="2886"/>
        <p:guide orient="horz" pos="482"/>
        <p:guide orient="horz" pos="1071"/>
        <p:guide orient="horz" pos="187"/>
        <p:guide orient="horz" pos="4110"/>
      </p:guideLst>
    </p:cSldViewPr>
  </p:slideViewPr>
  <p:outlineViewPr>
    <p:cViewPr>
      <p:scale>
        <a:sx n="33" d="100"/>
        <a:sy n="33" d="100"/>
      </p:scale>
      <p:origin x="0" y="0"/>
    </p:cViewPr>
  </p:outlineViewPr>
  <p:notesTextViewPr>
    <p:cViewPr>
      <p:scale>
        <a:sx n="1" d="1"/>
        <a:sy n="1" d="1"/>
      </p:scale>
      <p:origin x="0" y="-312"/>
    </p:cViewPr>
  </p:notesTextViewPr>
  <p:sorterViewPr>
    <p:cViewPr>
      <p:scale>
        <a:sx n="100" d="100"/>
        <a:sy n="100" d="100"/>
      </p:scale>
      <p:origin x="0" y="-2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F6910-03F1-5C46-9185-1B62581883D2}" type="datetimeFigureOut">
              <a:rPr lang="en-US" smtClean="0"/>
              <a:t>10/18/2023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EA13E-3888-7340-B6C3-A6765D0468F2}" type="slidenum">
              <a:rPr lang="en-US" smtClean="0"/>
              <a:t>‹#›</a:t>
            </a:fld>
            <a:endParaRPr lang="en-US" dirty="0"/>
          </a:p>
        </p:txBody>
      </p:sp>
    </p:spTree>
    <p:extLst>
      <p:ext uri="{BB962C8B-B14F-4D97-AF65-F5344CB8AC3E}">
        <p14:creationId xmlns:p14="http://schemas.microsoft.com/office/powerpoint/2010/main" val="295728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Title page – text only</a:t>
            </a:r>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1</a:t>
            </a:fld>
            <a:endParaRPr lang="en-US" dirty="0"/>
          </a:p>
        </p:txBody>
      </p:sp>
    </p:spTree>
    <p:extLst>
      <p:ext uri="{BB962C8B-B14F-4D97-AF65-F5344CB8AC3E}">
        <p14:creationId xmlns:p14="http://schemas.microsoft.com/office/powerpoint/2010/main" val="175583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Childline</a:t>
            </a:r>
            <a:br>
              <a:rPr lang="en-US" dirty="0"/>
            </a:br>
            <a:r>
              <a:rPr lang="en-GB" sz="1200" b="0" i="0" u="none" strike="noStrike" kern="1200" baseline="0" dirty="0">
                <a:solidFill>
                  <a:schemeClr val="tx1"/>
                </a:solidFill>
                <a:latin typeface="+mn-lt"/>
                <a:ea typeface="+mn-ea"/>
                <a:cs typeface="+mn-cs"/>
              </a:rPr>
              <a:t>It is really important to speak out to a safe adult or grown up if you are ever worried, upset or need to talk.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Childline, a service provided by NSPCC is also there to listen to children and young people, whatever their worry, whenever they need help.</a:t>
            </a:r>
          </a:p>
          <a:p>
            <a:endParaRPr lang="en-GB" sz="1200" b="0" i="0" u="none" strike="noStrike" kern="1200" baseline="0" dirty="0">
              <a:solidFill>
                <a:schemeClr val="tx1"/>
              </a:solidFill>
              <a:latin typeface="+mn-lt"/>
              <a:ea typeface="+mn-ea"/>
              <a:cs typeface="+mn-cs"/>
            </a:endParaRPr>
          </a:p>
          <a:p>
            <a:pPr marL="0" marR="0" lvl="0" indent="0" algn="l" defTabSz="400827"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 average, a child contacts Childline every 45 seconds </a:t>
            </a:r>
            <a:r>
              <a:rPr lang="en-GB" sz="1200" b="0" i="0" u="none" strike="noStrike" kern="1200" baseline="0" dirty="0">
                <a:solidFill>
                  <a:schemeClr val="tx1"/>
                </a:solidFill>
                <a:latin typeface="+mn-lt"/>
                <a:ea typeface="+mn-ea"/>
                <a:cs typeface="+mn-cs"/>
              </a:rPr>
              <a:t>– they can talk about anything, and often it’s a problem they feel they can’t talk to anyone else about. A child or young person can contact Childline, they can do this by calling 0800 1111 or visiting childline.org.uk</a:t>
            </a:r>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Childline is open 24 hours a day, 365 days a year, it’s never closed.</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The fundraising we are doing in school is helping to pay for the NSPCC’s services that include the Speak out Stay safe programme and Childline.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10</a:t>
            </a:fld>
            <a:endParaRPr lang="en-US" dirty="0"/>
          </a:p>
        </p:txBody>
      </p:sp>
    </p:spTree>
    <p:extLst>
      <p:ext uri="{BB962C8B-B14F-4D97-AF65-F5344CB8AC3E}">
        <p14:creationId xmlns:p14="http://schemas.microsoft.com/office/powerpoint/2010/main" val="422122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NSPCC" panose="02000000000000000000" pitchFamily="2" charset="77"/>
              </a:rPr>
              <a:t>Speak out Stay safe is our safeguarding programme for 5-11-year-olds. </a:t>
            </a:r>
          </a:p>
          <a:p>
            <a:r>
              <a:rPr lang="en-GB" b="1" dirty="0">
                <a:latin typeface="NSPCC" panose="02000000000000000000" pitchFamily="2" charset="77"/>
              </a:rPr>
              <a:t>It’s available to all primary schools in the UK and Channel Islands. </a:t>
            </a:r>
          </a:p>
          <a:p>
            <a:pPr>
              <a:spcBef>
                <a:spcPts val="600"/>
              </a:spcBef>
            </a:pPr>
            <a:r>
              <a:rPr lang="en-GB" dirty="0">
                <a:latin typeface="NSPCC" panose="02000000000000000000" pitchFamily="2" charset="77"/>
              </a:rPr>
              <a:t>It teaches children what abuse is, that abuse is never a child’s fault and that they have the right to be safe. It also teaches them that they can speak to a </a:t>
            </a:r>
            <a:r>
              <a:rPr lang="en-GB" dirty="0">
                <a:solidFill>
                  <a:srgbClr val="333333"/>
                </a:solidFill>
                <a:effectLst/>
                <a:latin typeface="NSPCC" panose="02000000000000000000" pitchFamily="2" charset="77"/>
              </a:rPr>
              <a:t>safe adult </a:t>
            </a:r>
            <a:r>
              <a:rPr lang="en-GB" dirty="0">
                <a:latin typeface="NSPCC" panose="02000000000000000000" pitchFamily="2" charset="77"/>
              </a:rPr>
              <a:t>or Childline if they </a:t>
            </a:r>
            <a:br>
              <a:rPr lang="en-GB" dirty="0">
                <a:latin typeface="NSPCC" panose="02000000000000000000" pitchFamily="2" charset="77"/>
              </a:rPr>
            </a:br>
            <a:r>
              <a:rPr lang="en-GB" dirty="0">
                <a:latin typeface="NSPCC" panose="02000000000000000000" pitchFamily="2" charset="77"/>
              </a:rPr>
              <a:t>ever need help or support.</a:t>
            </a:r>
          </a:p>
          <a:p>
            <a:pPr>
              <a:spcBef>
                <a:spcPts val="600"/>
              </a:spcBef>
            </a:pPr>
            <a:r>
              <a:rPr lang="en-GB" b="1" dirty="0">
                <a:latin typeface="NSPCC" panose="02000000000000000000" pitchFamily="2" charset="77"/>
              </a:rPr>
              <a:t>nspcc.org.uk/SOSS</a:t>
            </a:r>
          </a:p>
          <a:p>
            <a:pPr>
              <a:spcBef>
                <a:spcPts val="600"/>
              </a:spcBef>
            </a:pPr>
            <a:endParaRPr lang="en-GB" b="1" dirty="0">
              <a:latin typeface="NSPCC" panose="02000000000000000000" pitchFamily="2" charset="77"/>
            </a:endParaRPr>
          </a:p>
          <a:p>
            <a:pPr algn="l"/>
            <a:r>
              <a:rPr lang="en-GB" b="0" i="0" dirty="0">
                <a:solidFill>
                  <a:srgbClr val="000000"/>
                </a:solidFill>
                <a:effectLst/>
                <a:latin typeface="NSPCC-Regular" panose="020F0503030202060203" pitchFamily="34" charset="0"/>
              </a:rPr>
              <a:t>The Speak out Stay safe programme contains:</a:t>
            </a:r>
          </a:p>
          <a:p>
            <a:pPr algn="l">
              <a:buFont typeface="+mj-lt"/>
              <a:buAutoNum type="arabicPeriod"/>
            </a:pPr>
            <a:r>
              <a:rPr lang="en-GB" b="0" i="0" dirty="0">
                <a:solidFill>
                  <a:srgbClr val="000000"/>
                </a:solidFill>
                <a:effectLst/>
                <a:latin typeface="NSPCC-Regular" panose="020F0503030202060203" pitchFamily="34" charset="0"/>
              </a:rPr>
              <a:t>virtual assemblies for children aged 5-7 and 7-11, available in English, Welsh and BSL</a:t>
            </a:r>
          </a:p>
          <a:p>
            <a:pPr algn="l">
              <a:buFont typeface="+mj-lt"/>
              <a:buAutoNum type="arabicPeriod"/>
            </a:pPr>
            <a:r>
              <a:rPr lang="en-GB" b="0" i="0" dirty="0">
                <a:solidFill>
                  <a:srgbClr val="000000"/>
                </a:solidFill>
                <a:effectLst/>
                <a:latin typeface="NSPCC-Regular" panose="020F0503030202060203" pitchFamily="34" charset="0"/>
              </a:rPr>
              <a:t>follow on lesson plans with engaging activities and resources to help reinforce and embed key messages (available in both English and Welsh)</a:t>
            </a:r>
          </a:p>
          <a:p>
            <a:pPr algn="l">
              <a:buFont typeface="+mj-lt"/>
              <a:buAutoNum type="arabicPeriod"/>
            </a:pPr>
            <a:r>
              <a:rPr lang="en-GB" b="0" i="0" dirty="0">
                <a:solidFill>
                  <a:srgbClr val="000000"/>
                </a:solidFill>
                <a:effectLst/>
                <a:latin typeface="NSPCC-Regular" panose="020F0503030202060203" pitchFamily="34" charset="0"/>
              </a:rPr>
              <a:t>face-to-face workshops for children aged 6-7 and 9-11 (talk to us about availability in your area).</a:t>
            </a:r>
          </a:p>
          <a:p>
            <a:pPr algn="l"/>
            <a:r>
              <a:rPr lang="en-GB" b="0" i="0" dirty="0">
                <a:solidFill>
                  <a:srgbClr val="000000"/>
                </a:solidFill>
                <a:effectLst/>
                <a:latin typeface="NSPCC-Regular" panose="020F0503030202060203" pitchFamily="34" charset="0"/>
              </a:rPr>
              <a:t>You'll be supported by a local Schools Co-ordinator who can answer any questions you have about the programme and help you access other support, resources and training.</a:t>
            </a:r>
          </a:p>
          <a:p>
            <a:pPr algn="l"/>
            <a:r>
              <a:rPr lang="en-GB" b="0" i="0" dirty="0">
                <a:solidFill>
                  <a:srgbClr val="000000"/>
                </a:solidFill>
                <a:effectLst/>
                <a:latin typeface="NSPCC-Regular" panose="020F0503030202060203" pitchFamily="34" charset="0"/>
              </a:rPr>
              <a:t>There is also an adapted six week Speak out Stay safe programme for children with special educational needs and disabilities (SEND) and additional needs (ASN/ALN).</a:t>
            </a:r>
          </a:p>
          <a:p>
            <a:pPr>
              <a:spcBef>
                <a:spcPts val="600"/>
              </a:spcBef>
            </a:pPr>
            <a:endParaRPr lang="en-GB" dirty="0">
              <a:latin typeface="NSPCC" panose="02000000000000000000" pitchFamily="2" charset="77"/>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[Primary Schools – hopefully you’ve had the service in your school and can remind the children about when Buddy and the Speak out Stay safe programme visited your school.  If you’ve not had the service and would like to find out more , please go to www.nspcc.org.uk/speakout to sign up.)  </a:t>
            </a:r>
          </a:p>
          <a:p>
            <a:endParaRPr lang="en-GB" sz="1200" b="0" i="0" u="none" strike="noStrike" kern="1200" baseline="0" dirty="0">
              <a:solidFill>
                <a:schemeClr val="tx1"/>
              </a:solidFill>
              <a:effectLst/>
              <a:latin typeface="+mn-lt"/>
              <a:ea typeface="+mn-ea"/>
              <a:cs typeface="+mn-cs"/>
            </a:endParaRPr>
          </a:p>
          <a:p>
            <a:r>
              <a:rPr lang="en-GB" sz="1200" b="0" i="0" u="none" strike="noStrike" kern="1200" baseline="0" dirty="0">
                <a:solidFill>
                  <a:schemeClr val="tx1"/>
                </a:solidFill>
                <a:effectLst/>
                <a:latin typeface="+mn-lt"/>
                <a:ea typeface="+mn-ea"/>
                <a:cs typeface="+mn-cs"/>
              </a:rPr>
              <a:t>[Post Primary Schools, you could ask the children if they remember Buddy coming to their Primary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as required depending on your content.</a:t>
            </a:r>
          </a:p>
        </p:txBody>
      </p:sp>
      <p:sp>
        <p:nvSpPr>
          <p:cNvPr id="4" name="Slide Number Placeholder 3"/>
          <p:cNvSpPr>
            <a:spLocks noGrp="1"/>
          </p:cNvSpPr>
          <p:nvPr>
            <p:ph type="sldNum" sz="quarter" idx="5"/>
          </p:nvPr>
        </p:nvSpPr>
        <p:spPr/>
        <p:txBody>
          <a:bodyPr/>
          <a:lstStyle/>
          <a:p>
            <a:fld id="{B46EA13E-3888-7340-B6C3-A6765D0468F2}" type="slidenum">
              <a:rPr lang="en-US" smtClean="0"/>
              <a:t>11</a:t>
            </a:fld>
            <a:endParaRPr lang="en-US" dirty="0"/>
          </a:p>
        </p:txBody>
      </p:sp>
    </p:spTree>
    <p:extLst>
      <p:ext uri="{BB962C8B-B14F-4D97-AF65-F5344CB8AC3E}">
        <p14:creationId xmlns:p14="http://schemas.microsoft.com/office/powerpoint/2010/main" val="121976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dirty="0"/>
              <a:t>The NSPCC has many other services across</a:t>
            </a:r>
            <a:r>
              <a:rPr lang="en-GB" baseline="0" dirty="0"/>
              <a:t> the UK that you will be helping to raise money for.   </a:t>
            </a:r>
            <a:r>
              <a:rPr lang="en-GB" dirty="0"/>
              <a:t>Make the link between maths / numbers and helping children</a:t>
            </a:r>
            <a:r>
              <a:rPr lang="en-GB" baseline="0" dirty="0"/>
              <a:t> raise money for other children</a:t>
            </a:r>
          </a:p>
          <a:p>
            <a:endParaRPr lang="en-GB" baseline="0" dirty="0"/>
          </a:p>
          <a:p>
            <a:r>
              <a:rPr lang="en-GB" sz="1200" kern="1200" dirty="0">
                <a:solidFill>
                  <a:schemeClr val="tx1"/>
                </a:solidFill>
                <a:effectLst/>
                <a:latin typeface="+mn-lt"/>
                <a:ea typeface="+mn-ea"/>
                <a:cs typeface="+mn-cs"/>
              </a:rPr>
              <a:t>It takes a lot of time and a lot of money to ensure that Childline and NSPCC’s other</a:t>
            </a:r>
            <a:r>
              <a:rPr lang="en-GB" sz="1200" kern="1200" baseline="0" dirty="0">
                <a:solidFill>
                  <a:schemeClr val="tx1"/>
                </a:solidFill>
                <a:effectLst/>
                <a:latin typeface="+mn-lt"/>
                <a:ea typeface="+mn-ea"/>
                <a:cs typeface="+mn-cs"/>
              </a:rPr>
              <a:t> services are</a:t>
            </a:r>
            <a:r>
              <a:rPr lang="en-GB" sz="1200" kern="1200" dirty="0">
                <a:solidFill>
                  <a:schemeClr val="tx1"/>
                </a:solidFill>
                <a:effectLst/>
                <a:latin typeface="+mn-lt"/>
                <a:ea typeface="+mn-ea"/>
                <a:cs typeface="+mn-cs"/>
              </a:rPr>
              <a:t> there every day for children and young people.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Our</a:t>
            </a:r>
            <a:r>
              <a:rPr lang="en-GB" sz="1200" kern="1200" baseline="0" dirty="0">
                <a:solidFill>
                  <a:schemeClr val="tx1"/>
                </a:solidFill>
                <a:effectLst/>
                <a:latin typeface="+mn-lt"/>
                <a:ea typeface="+mn-ea"/>
                <a:cs typeface="+mn-cs"/>
              </a:rPr>
              <a:t> school </a:t>
            </a:r>
            <a:r>
              <a:rPr lang="en-GB" sz="1200" kern="1200" dirty="0">
                <a:solidFill>
                  <a:schemeClr val="tx1"/>
                </a:solidFill>
                <a:effectLst/>
                <a:latin typeface="+mn-lt"/>
                <a:ea typeface="+mn-ea"/>
                <a:cs typeface="+mn-cs"/>
              </a:rPr>
              <a:t>is joining hundreds of others to take part in NSPCC Number Day and help raise money for children.</a:t>
            </a:r>
          </a:p>
          <a:p>
            <a:endParaRPr lang="en-GB" dirty="0"/>
          </a:p>
          <a:p>
            <a:endParaRPr lang="en-GB" dirty="0"/>
          </a:p>
          <a:p>
            <a:r>
              <a:rPr lang="en-GB" dirty="0"/>
              <a:t>Please insert the details of your schools Number Day event:-</a:t>
            </a:r>
          </a:p>
          <a:p>
            <a:endParaRPr lang="en-GB" dirty="0"/>
          </a:p>
          <a:p>
            <a:pPr marL="171450" indent="-171450">
              <a:buFont typeface="Arial" pitchFamily="34" charset="0"/>
              <a:buChar char="•"/>
            </a:pPr>
            <a:r>
              <a:rPr lang="en-GB" dirty="0"/>
              <a:t>What activity</a:t>
            </a:r>
            <a:r>
              <a:rPr lang="en-GB" baseline="0" dirty="0"/>
              <a:t> you are doing  (Teacher:  Have a look at our fun new Buddy’s Key Challenge sponsored event – find out more at www.nspcc.org.uk/numberdayresources)</a:t>
            </a:r>
          </a:p>
          <a:p>
            <a:pPr marL="171450" indent="-171450">
              <a:buFont typeface="Arial" pitchFamily="34" charset="0"/>
              <a:buChar char="•"/>
            </a:pPr>
            <a:r>
              <a:rPr lang="en-GB" baseline="0" dirty="0"/>
              <a:t>The amount of time your class is dedicating to Number Day (a lesson or a whole digit day!)</a:t>
            </a:r>
          </a:p>
          <a:p>
            <a:pPr marL="171450" indent="-171450">
              <a:buFont typeface="Arial" pitchFamily="34" charset="0"/>
              <a:buChar char="•"/>
            </a:pPr>
            <a:r>
              <a:rPr lang="en-GB" baseline="0" dirty="0"/>
              <a:t>Who will be taking part – teachers and parents can join in too</a:t>
            </a:r>
          </a:p>
          <a:p>
            <a:pPr marL="171450" indent="-171450">
              <a:buFont typeface="Arial" pitchFamily="34" charset="0"/>
              <a:buChar char="•"/>
            </a:pPr>
            <a:r>
              <a:rPr lang="en-GB" baseline="0" dirty="0"/>
              <a:t>Why not ask the School or Pupil Council to help organise the event and make a display</a:t>
            </a:r>
          </a:p>
          <a:p>
            <a:pPr marL="171450" indent="-171450">
              <a:buFont typeface="Arial" pitchFamily="34" charset="0"/>
              <a:buChar char="•"/>
            </a:pPr>
            <a:r>
              <a:rPr lang="en-GB" b="0" i="0" baseline="0" dirty="0"/>
              <a:t>You could send a covering letter to parents (template available to download) to explain  about the purpose of NSPCC Number Day and to generate  their support.</a:t>
            </a:r>
          </a:p>
          <a:p>
            <a:pPr marL="171450" indent="-171450">
              <a:buFont typeface="Arial" pitchFamily="34" charset="0"/>
              <a:buChar char="•"/>
            </a:pPr>
            <a:r>
              <a:rPr lang="en-GB" b="0" i="0" baseline="0" dirty="0"/>
              <a:t>You can also use the posters and press releases from the Number Day website to promote your event.</a:t>
            </a:r>
          </a:p>
          <a:p>
            <a:pPr marL="171450" indent="-171450">
              <a:buFont typeface="Arial" pitchFamily="34" charset="0"/>
              <a:buChar char="•"/>
            </a:pPr>
            <a:r>
              <a:rPr lang="en-GB" b="0" i="0" baseline="0" dirty="0"/>
              <a:t>Raise money and donate using the details in your welcome letter or using ParentPay or </a:t>
            </a:r>
            <a:r>
              <a:rPr lang="en-GB" b="0" i="0" baseline="0" dirty="0" err="1"/>
              <a:t>JustGiving</a:t>
            </a:r>
            <a:endParaRPr lang="en-GB" b="0" i="0" baseline="0" dirty="0"/>
          </a:p>
          <a:p>
            <a:pPr marL="0" indent="0">
              <a:buFont typeface="Arial" pitchFamily="34" charset="0"/>
              <a:buNone/>
            </a:pPr>
            <a:endParaRPr lang="en-GB" i="0" dirty="0"/>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12</a:t>
            </a:fld>
            <a:endParaRPr lang="en-US"/>
          </a:p>
        </p:txBody>
      </p:sp>
    </p:spTree>
    <p:extLst>
      <p:ext uri="{BB962C8B-B14F-4D97-AF65-F5344CB8AC3E}">
        <p14:creationId xmlns:p14="http://schemas.microsoft.com/office/powerpoint/2010/main" val="9558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what your number crunching, digit day event is and  how the children will be raising money by either collecting</a:t>
            </a:r>
            <a:r>
              <a:rPr lang="en-GB" baseline="0" dirty="0"/>
              <a:t> sponsors or asking for donations</a:t>
            </a:r>
          </a:p>
          <a:p>
            <a:endParaRPr lang="en-GB" baseline="0" dirty="0"/>
          </a:p>
          <a:p>
            <a:r>
              <a:rPr lang="en-GB" baseline="0" dirty="0"/>
              <a:t>In your fundraising pack there is a sample sponsor form which can be photocopied. The sponsor form can also be downloaded from the Number Day website.</a:t>
            </a:r>
          </a:p>
          <a:p>
            <a:endParaRPr lang="en-GB" baseline="0" dirty="0"/>
          </a:p>
          <a:p>
            <a:pPr>
              <a:lnSpc>
                <a:spcPct val="115000"/>
              </a:lnSpc>
              <a:spcAft>
                <a:spcPts val="10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could pay for one of our trained volunteer counsellors to answer a child's call for help to Childline.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£400 could pay for one of our trained volunteer counsellors to answer 100 calls to Childline.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could pay for one of our trained volunteer counsellors to answer 300 calls to Childline.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13</a:t>
            </a:fld>
            <a:endParaRPr lang="en-US"/>
          </a:p>
        </p:txBody>
      </p:sp>
    </p:spTree>
    <p:extLst>
      <p:ext uri="{BB962C8B-B14F-4D97-AF65-F5344CB8AC3E}">
        <p14:creationId xmlns:p14="http://schemas.microsoft.com/office/powerpoint/2010/main" val="94609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i="0" dirty="0">
                <a:solidFill>
                  <a:srgbClr val="00B050"/>
                </a:solidFill>
              </a:rPr>
              <a:t>TEACHERS NOTES:  </a:t>
            </a:r>
          </a:p>
          <a:p>
            <a:r>
              <a:rPr lang="en-GB" sz="1100" b="1" i="0" dirty="0">
                <a:solidFill>
                  <a:srgbClr val="00B050"/>
                </a:solidFill>
              </a:rPr>
              <a:t>Please follow local, national and school </a:t>
            </a:r>
            <a:r>
              <a:rPr lang="en-GB" sz="1100" b="1" i="0" dirty="0" err="1">
                <a:solidFill>
                  <a:srgbClr val="00B050"/>
                </a:solidFill>
              </a:rPr>
              <a:t>Covid</a:t>
            </a:r>
            <a:r>
              <a:rPr lang="en-GB" sz="1100" b="1" i="0" dirty="0">
                <a:solidFill>
                  <a:srgbClr val="00B050"/>
                </a:solidFill>
              </a:rPr>
              <a:t> Staying Safe Guidance when Fundraising.   </a:t>
            </a:r>
          </a:p>
          <a:p>
            <a:r>
              <a:rPr lang="en-GB" sz="1100" b="1" i="0" dirty="0">
                <a:solidFill>
                  <a:srgbClr val="00B050"/>
                </a:solidFill>
              </a:rPr>
              <a:t>ParentPay and </a:t>
            </a:r>
            <a:r>
              <a:rPr lang="en-GB" sz="1100" b="1" i="0" dirty="0" err="1">
                <a:solidFill>
                  <a:srgbClr val="00B050"/>
                </a:solidFill>
              </a:rPr>
              <a:t>JustGiving</a:t>
            </a:r>
            <a:r>
              <a:rPr lang="en-GB" sz="1100" b="1" i="0" dirty="0">
                <a:solidFill>
                  <a:srgbClr val="00B050"/>
                </a:solidFill>
              </a:rPr>
              <a:t> are two options for collecting and donating money safely. </a:t>
            </a:r>
          </a:p>
          <a:p>
            <a:endParaRPr lang="en-GB" sz="1100" i="0" dirty="0">
              <a:solidFill>
                <a:srgbClr val="00B050"/>
              </a:solidFill>
            </a:endParaRPr>
          </a:p>
          <a:p>
            <a:r>
              <a:rPr lang="en-GB" sz="1100" i="0" dirty="0">
                <a:solidFill>
                  <a:srgbClr val="00B050"/>
                </a:solidFill>
              </a:rPr>
              <a:t>Always ask parents/carers permission to</a:t>
            </a:r>
            <a:r>
              <a:rPr lang="en-GB" sz="1100" i="0" baseline="0" dirty="0">
                <a:solidFill>
                  <a:srgbClr val="00B050"/>
                </a:solidFill>
              </a:rPr>
              <a:t> t</a:t>
            </a:r>
            <a:r>
              <a:rPr lang="en-GB" sz="1100" i="1" dirty="0">
                <a:solidFill>
                  <a:srgbClr val="00B050"/>
                </a:solidFill>
              </a:rPr>
              <a:t>ake part in </a:t>
            </a:r>
            <a:r>
              <a:rPr lang="en-GB" sz="1100" b="0" i="1" dirty="0">
                <a:solidFill>
                  <a:srgbClr val="00B050"/>
                </a:solidFill>
              </a:rPr>
              <a:t>NSPCC Number Day</a:t>
            </a:r>
            <a:r>
              <a:rPr lang="en-GB" sz="1100" b="0" i="0" baseline="0" dirty="0">
                <a:solidFill>
                  <a:schemeClr val="tx1"/>
                </a:solidFill>
              </a:rPr>
              <a:t> and raise money.  </a:t>
            </a:r>
            <a:r>
              <a:rPr lang="en-GB" sz="1100" b="0" i="0" dirty="0">
                <a:solidFill>
                  <a:schemeClr val="tx1"/>
                </a:solidFill>
              </a:rPr>
              <a:t>If they say yes – fantastic! Please collect</a:t>
            </a:r>
            <a:r>
              <a:rPr lang="en-GB" sz="1100" b="0" i="0" baseline="0" dirty="0">
                <a:solidFill>
                  <a:schemeClr val="tx1"/>
                </a:solidFill>
              </a:rPr>
              <a:t> some </a:t>
            </a:r>
            <a:r>
              <a:rPr lang="en-GB" sz="1100" b="0" i="0" dirty="0">
                <a:solidFill>
                  <a:schemeClr val="tx1"/>
                </a:solidFill>
              </a:rPr>
              <a:t>sponsors or ask people your know to give a donation to NSPCC for completing your special Number Day challenge.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chemeClr val="tx1"/>
                </a:solidFill>
              </a:rPr>
              <a:t>“There are lots of people you </a:t>
            </a:r>
            <a:r>
              <a:rPr lang="en-GB" sz="1100" b="1" i="0" dirty="0">
                <a:solidFill>
                  <a:schemeClr val="tx1"/>
                </a:solidFill>
              </a:rPr>
              <a:t>can</a:t>
            </a:r>
            <a:r>
              <a:rPr lang="en-GB" sz="1100" b="0" i="0" dirty="0">
                <a:solidFill>
                  <a:schemeClr val="tx1"/>
                </a:solidFill>
              </a:rPr>
              <a:t> ask to</a:t>
            </a:r>
            <a:r>
              <a:rPr lang="en-GB" sz="1100" b="0" i="0" baseline="0" dirty="0">
                <a:solidFill>
                  <a:schemeClr val="tx1"/>
                </a:solidFill>
              </a:rPr>
              <a:t> sponsor you/give a donation - mum, dad or whoever looks after you, nan, granddad, aunts, uncles, family friends and their work colleagues. Share your schools </a:t>
            </a:r>
            <a:r>
              <a:rPr lang="en-GB" sz="1100" b="0" i="0" baseline="0" dirty="0" err="1">
                <a:solidFill>
                  <a:schemeClr val="tx1"/>
                </a:solidFill>
              </a:rPr>
              <a:t>JustGiving</a:t>
            </a:r>
            <a:r>
              <a:rPr lang="en-GB" sz="1100" b="0" i="0" baseline="0" dirty="0">
                <a:solidFill>
                  <a:schemeClr val="tx1"/>
                </a:solidFill>
              </a:rPr>
              <a:t> page to all parents and ask them </a:t>
            </a:r>
            <a:r>
              <a:rPr lang="en-GB" sz="1100" b="0" i="0" baseline="0" dirty="0" err="1">
                <a:solidFill>
                  <a:schemeClr val="tx1"/>
                </a:solidFill>
              </a:rPr>
              <a:t>ro</a:t>
            </a:r>
            <a:r>
              <a:rPr lang="en-GB" sz="1100" b="0" i="0" baseline="0" dirty="0">
                <a:solidFill>
                  <a:schemeClr val="tx1"/>
                </a:solidFill>
              </a:rPr>
              <a:t> promote to friends and family.  Please also follow your local </a:t>
            </a:r>
            <a:r>
              <a:rPr lang="en-GB" sz="1100" b="0" i="0" baseline="0" dirty="0" err="1">
                <a:solidFill>
                  <a:schemeClr val="tx1"/>
                </a:solidFill>
              </a:rPr>
              <a:t>Covid</a:t>
            </a:r>
            <a:r>
              <a:rPr lang="en-GB" sz="1100" b="0" i="0" baseline="0" dirty="0">
                <a:solidFill>
                  <a:schemeClr val="tx1"/>
                </a:solidFill>
              </a:rPr>
              <a:t> regulations).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i="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0" i="0" baseline="0" dirty="0">
                <a:solidFill>
                  <a:schemeClr val="tx1"/>
                </a:solidFill>
              </a:rPr>
              <a:t>You might be able to help in a small way.  You might, with the help of your family and friends be able to help in a big way. Whichever it is, remember this is not a competition. It is much more important than that. The money we raise at (name of school) on Number Day will help lots of children to have a happy and safe childhood and that’s something we can feel really proud about.</a:t>
            </a:r>
            <a:endParaRPr lang="en-GB" sz="1100" b="0" i="1" dirty="0">
              <a:solidFill>
                <a:srgbClr val="00B050"/>
              </a:solidFill>
            </a:endParaRP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14</a:t>
            </a:fld>
            <a:endParaRPr lang="en-US"/>
          </a:p>
        </p:txBody>
      </p:sp>
    </p:spTree>
    <p:extLst>
      <p:ext uri="{BB962C8B-B14F-4D97-AF65-F5344CB8AC3E}">
        <p14:creationId xmlns:p14="http://schemas.microsoft.com/office/powerpoint/2010/main" val="416447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Use this slide if you are taking part in Buddy’s Key Challenge, our Sponsored Event activity.  You can adapt and share this page with pupils.  See Buddy’s Key Challenge class resources at nspcc.org.uk/</a:t>
            </a:r>
            <a:r>
              <a:rPr lang="en-GB" b="1" dirty="0" err="1"/>
              <a:t>numberdayresources</a:t>
            </a:r>
            <a:r>
              <a:rPr lang="en-GB" b="1" dirty="0"/>
              <a:t>. </a:t>
            </a:r>
          </a:p>
          <a:p>
            <a:endParaRPr lang="en-GB" dirty="0"/>
          </a:p>
          <a:p>
            <a:r>
              <a:rPr lang="en-GB" dirty="0"/>
              <a:t>Who remembers Buddy? Buddy is a friendly green speech bubble and an NSPCC mascot. He represents what the NSPCC believes in. That children should speak out to </a:t>
            </a:r>
            <a:r>
              <a:rPr lang="en-GB"/>
              <a:t>a safe </a:t>
            </a:r>
            <a:r>
              <a:rPr lang="en-GB" dirty="0"/>
              <a:t>adult or grown-up to get the help they need and to stay safe from harm.  </a:t>
            </a:r>
          </a:p>
          <a:p>
            <a:endParaRPr lang="en-GB" dirty="0"/>
          </a:p>
          <a:p>
            <a:r>
              <a:rPr lang="en-GB" dirty="0"/>
              <a:t>Buddy would really like to visit our school.  In our class, we are going to take part in Buddy’s Key Challenge.  You have an hour to solves puzzles together to find hidden pieces of a key to unlock a magic door and welcome Buddy to our school.  </a:t>
            </a:r>
          </a:p>
          <a:p>
            <a:endParaRPr lang="en-GB" dirty="0"/>
          </a:p>
          <a:p>
            <a:r>
              <a:rPr lang="en-GB" dirty="0"/>
              <a:t>Please ask parents, carers and family members to sponsor you, if they can, so we can raise money for the NSPCC and Childline as well.    (Teacher:  Information on setting up a school Number Day </a:t>
            </a:r>
            <a:r>
              <a:rPr lang="en-GB" dirty="0" err="1"/>
              <a:t>JustGiving</a:t>
            </a:r>
            <a:r>
              <a:rPr lang="en-GB" dirty="0"/>
              <a:t> Page on our Number Day resources page)</a:t>
            </a:r>
          </a:p>
          <a:p>
            <a:endParaRPr lang="en-GB" dirty="0"/>
          </a:p>
          <a:p>
            <a:r>
              <a:rPr lang="en-GB" dirty="0"/>
              <a:t>If you would like to take part in Buddy’s Key Challenge can you count to three.  Put your thumbs up in the air like Buddy.  Ready? 1, 2, 3!  Fabulous.</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16</a:t>
            </a:fld>
            <a:endParaRPr lang="en-US"/>
          </a:p>
        </p:txBody>
      </p:sp>
    </p:spTree>
    <p:extLst>
      <p:ext uri="{BB962C8B-B14F-4D97-AF65-F5344CB8AC3E}">
        <p14:creationId xmlns:p14="http://schemas.microsoft.com/office/powerpoint/2010/main" val="385414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review all the amazing resources and activities from our partners and supporters</a:t>
            </a:r>
          </a:p>
          <a:p>
            <a:endParaRPr lang="en-GB" dirty="0"/>
          </a:p>
          <a:p>
            <a:r>
              <a:rPr lang="en-GB" dirty="0"/>
              <a:t>There are videos and messages to check out too</a:t>
            </a:r>
          </a:p>
          <a:p>
            <a:endParaRPr lang="en-GB" dirty="0"/>
          </a:p>
          <a:p>
            <a:r>
              <a:rPr lang="en-GB" dirty="0"/>
              <a:t>Each year we add new ideas and this year we have refreshed the resources page to help you find the perfect downloadable worksheets for your nursery or school</a:t>
            </a:r>
          </a:p>
          <a:p>
            <a:endParaRPr lang="en-GB" dirty="0"/>
          </a:p>
          <a:p>
            <a:endParaRPr lang="en-GB" dirty="0"/>
          </a:p>
        </p:txBody>
      </p:sp>
      <p:sp>
        <p:nvSpPr>
          <p:cNvPr id="4" name="Slide Number Placeholder 3"/>
          <p:cNvSpPr>
            <a:spLocks noGrp="1"/>
          </p:cNvSpPr>
          <p:nvPr>
            <p:ph type="sldNum" sz="quarter" idx="5"/>
          </p:nvPr>
        </p:nvSpPr>
        <p:spPr/>
        <p:txBody>
          <a:bodyPr/>
          <a:lstStyle/>
          <a:p>
            <a:fld id="{B46EA13E-3888-7340-B6C3-A6765D0468F2}" type="slidenum">
              <a:rPr lang="en-US" smtClean="0"/>
              <a:t>17</a:t>
            </a:fld>
            <a:endParaRPr lang="en-US" dirty="0"/>
          </a:p>
        </p:txBody>
      </p:sp>
    </p:spTree>
    <p:extLst>
      <p:ext uri="{BB962C8B-B14F-4D97-AF65-F5344CB8AC3E}">
        <p14:creationId xmlns:p14="http://schemas.microsoft.com/office/powerpoint/2010/main" val="56727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receive a certificate showing how much sponsorship the whole school has raised doing Buddy’s Key Challenge, and what the money will be spent on.  </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19</a:t>
            </a:fld>
            <a:endParaRPr lang="en-US"/>
          </a:p>
        </p:txBody>
      </p:sp>
    </p:spTree>
    <p:extLst>
      <p:ext uri="{BB962C8B-B14F-4D97-AF65-F5344CB8AC3E}">
        <p14:creationId xmlns:p14="http://schemas.microsoft.com/office/powerpoint/2010/main" val="1276531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Key Messages: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Hands up - who enjoys playing board games or cards? Or watching, “Countdown”, “Pointless”, “Catchphrase”,  “Tipping Point” or “The Cube”.</a:t>
            </a:r>
          </a:p>
          <a:p>
            <a:pPr marL="171450" indent="-171450">
              <a:buFont typeface="Arial" panose="020B0604020202020204" pitchFamily="34" charset="0"/>
              <a:buChar char="•"/>
            </a:pPr>
            <a:r>
              <a:rPr lang="en-GB" dirty="0"/>
              <a:t>Ask the children if they enjoy watching and playing Number based games and quizzes and to explain why they enjoy these games and programmes.   They may offer</a:t>
            </a:r>
            <a:r>
              <a:rPr lang="en-GB" baseline="0" dirty="0"/>
              <a:t> answers such as “They are fun/interesting”. “I like watching them with my friends and family” or you can learn from them.</a:t>
            </a:r>
            <a:endParaRPr lang="en-GB" dirty="0"/>
          </a:p>
          <a:p>
            <a:pPr marL="171450" indent="-171450">
              <a:buFont typeface="Arial" panose="020B0604020202020204" pitchFamily="34" charset="0"/>
              <a:buChar char="•"/>
            </a:pPr>
            <a:r>
              <a:rPr lang="en-GB" dirty="0"/>
              <a:t>Take a variety</a:t>
            </a:r>
            <a:r>
              <a:rPr lang="en-GB" baseline="0" dirty="0"/>
              <a:t> of responses and use their answers to draw out what they can learn from playing such number games.</a:t>
            </a:r>
          </a:p>
          <a:p>
            <a:pPr marL="171450" indent="-171450">
              <a:buFont typeface="Arial" panose="020B0604020202020204" pitchFamily="34" charset="0"/>
              <a:buChar char="•"/>
            </a:pPr>
            <a:r>
              <a:rPr lang="en-GB" baseline="0" dirty="0"/>
              <a:t>The children may offer answers like: “You can learn about counting, adding, subtracting, taking turns, strategy etc..”</a:t>
            </a:r>
          </a:p>
          <a:p>
            <a:pPr marL="171450" indent="-171450">
              <a:buFont typeface="Arial" panose="020B0604020202020204" pitchFamily="34" charset="0"/>
              <a:buChar char="•"/>
            </a:pPr>
            <a:r>
              <a:rPr lang="en-GB" baseline="0" dirty="0"/>
              <a:t>Try to establish the link between the ideas of number games and the enjoyment and learning about maths. Once you feel you have established a context for introducing the subject of the assembly, tell them that on </a:t>
            </a:r>
            <a:r>
              <a:rPr lang="en-GB" b="1" baseline="0" dirty="0"/>
              <a:t>Friday 2 February (or on another day that suits) </a:t>
            </a:r>
            <a:r>
              <a:rPr lang="en-GB" baseline="0" dirty="0"/>
              <a:t>everyone in school will have the chance to enjoy some number games and maths activities to celebrate Number Day and that “All over the Country’ other schools will be doing the same: celebrating how much fun maths can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a:t>
            </a:r>
            <a:r>
              <a:rPr lang="en-GB" baseline="0" dirty="0"/>
              <a:t> the children are interested and motivated to take part in Number Day, explain to them that there is another reason why taking part is so important to them –  they will “have the opportunity to raise money for thousands of children all over the country who are being helped by a charity called the NSPCC”.</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20</a:t>
            </a:fld>
            <a:endParaRPr lang="en-US" dirty="0"/>
          </a:p>
        </p:txBody>
      </p:sp>
    </p:spTree>
    <p:extLst>
      <p:ext uri="{BB962C8B-B14F-4D97-AF65-F5344CB8AC3E}">
        <p14:creationId xmlns:p14="http://schemas.microsoft.com/office/powerpoint/2010/main" val="4259876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slide option 1</a:t>
            </a:r>
          </a:p>
        </p:txBody>
      </p:sp>
      <p:sp>
        <p:nvSpPr>
          <p:cNvPr id="4" name="Slide Number Placeholder 3"/>
          <p:cNvSpPr>
            <a:spLocks noGrp="1"/>
          </p:cNvSpPr>
          <p:nvPr>
            <p:ph type="sldNum" sz="quarter" idx="5"/>
          </p:nvPr>
        </p:nvSpPr>
        <p:spPr/>
        <p:txBody>
          <a:bodyPr/>
          <a:lstStyle/>
          <a:p>
            <a:fld id="{B46EA13E-3888-7340-B6C3-A6765D0468F2}" type="slidenum">
              <a:rPr lang="en-US" smtClean="0"/>
              <a:t>21</a:t>
            </a:fld>
            <a:endParaRPr lang="en-US" dirty="0"/>
          </a:p>
        </p:txBody>
      </p:sp>
    </p:spTree>
    <p:extLst>
      <p:ext uri="{BB962C8B-B14F-4D97-AF65-F5344CB8AC3E}">
        <p14:creationId xmlns:p14="http://schemas.microsoft.com/office/powerpoint/2010/main" val="3754222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Title page – text only</a:t>
            </a:r>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2</a:t>
            </a:fld>
            <a:endParaRPr lang="en-US" dirty="0"/>
          </a:p>
        </p:txBody>
      </p:sp>
    </p:spTree>
    <p:extLst>
      <p:ext uri="{BB962C8B-B14F-4D97-AF65-F5344CB8AC3E}">
        <p14:creationId xmlns:p14="http://schemas.microsoft.com/office/powerpoint/2010/main" val="281035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Explain that your school will be</a:t>
            </a:r>
            <a:r>
              <a:rPr lang="en-GB" dirty="0"/>
              <a:t> joining hundreds of other schools across the UK to take part in Number Day and to</a:t>
            </a:r>
            <a:r>
              <a:rPr lang="en-GB" baseline="0" dirty="0"/>
              <a:t> raise money </a:t>
            </a:r>
            <a:r>
              <a:rPr lang="en-GB" dirty="0"/>
              <a:t>for the NSPCC</a:t>
            </a:r>
          </a:p>
          <a:p>
            <a:r>
              <a:rPr lang="en-GB" b="0" baseline="0" dirty="0"/>
              <a:t>Ask if anyone has heard of the NSPCC</a:t>
            </a:r>
            <a:r>
              <a:rPr lang="en-GB" b="0" dirty="0"/>
              <a:t> ? Does anyone know what the initials NSPCC</a:t>
            </a:r>
            <a:r>
              <a:rPr lang="en-GB" b="0" baseline="0" dirty="0"/>
              <a:t> stand for?</a:t>
            </a:r>
            <a:endParaRPr lang="en-GB" b="0" dirty="0"/>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3</a:t>
            </a:fld>
            <a:endParaRPr lang="en-US"/>
          </a:p>
        </p:txBody>
      </p:sp>
    </p:spTree>
    <p:extLst>
      <p:ext uri="{BB962C8B-B14F-4D97-AF65-F5344CB8AC3E}">
        <p14:creationId xmlns:p14="http://schemas.microsoft.com/office/powerpoint/2010/main" val="2358080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For example National = The NSPCC</a:t>
            </a:r>
            <a:r>
              <a:rPr lang="en-GB" sz="1100" kern="1200" baseline="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works all over the country,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4</a:t>
            </a:fld>
            <a:endParaRPr lang="en-US"/>
          </a:p>
        </p:txBody>
      </p:sp>
    </p:spTree>
    <p:extLst>
      <p:ext uri="{BB962C8B-B14F-4D97-AF65-F5344CB8AC3E}">
        <p14:creationId xmlns:p14="http://schemas.microsoft.com/office/powerpoint/2010/main" val="391786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Society = is like a group of people who have come together, some pupils may be members of their local scouts or brownies.</a:t>
            </a:r>
            <a:r>
              <a:rPr lang="en-GB" sz="1100" kern="1200" baseline="0" dirty="0">
                <a:solidFill>
                  <a:schemeClr val="tx1"/>
                </a:solidFill>
                <a:effectLst/>
                <a:latin typeface="+mn-lt"/>
                <a:ea typeface="+mn-ea"/>
                <a:cs typeface="+mn-cs"/>
              </a:rPr>
              <a:t> A </a:t>
            </a:r>
            <a:r>
              <a:rPr lang="en-GB" sz="1100" kern="1200" dirty="0">
                <a:solidFill>
                  <a:schemeClr val="tx1"/>
                </a:solidFill>
                <a:effectLst/>
                <a:latin typeface="+mn-lt"/>
                <a:ea typeface="+mn-ea"/>
                <a:cs typeface="+mn-cs"/>
              </a:rPr>
              <a:t>society is another word for a group of people, </a:t>
            </a:r>
          </a:p>
          <a:p>
            <a:r>
              <a:rPr lang="en-GB" sz="11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FC2C6D6-5FAD-7846-BA53-8A75CE882870}" type="slidenum">
              <a:rPr lang="en-US" smtClean="0"/>
              <a:t>5</a:t>
            </a:fld>
            <a:endParaRPr lang="en-US"/>
          </a:p>
        </p:txBody>
      </p:sp>
    </p:spTree>
    <p:extLst>
      <p:ext uri="{BB962C8B-B14F-4D97-AF65-F5344CB8AC3E}">
        <p14:creationId xmlns:p14="http://schemas.microsoft.com/office/powerpoint/2010/main" val="258683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Prevention = another word for prevention is ‘stop’, </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6</a:t>
            </a:fld>
            <a:endParaRPr lang="en-US"/>
          </a:p>
        </p:txBody>
      </p:sp>
    </p:spTree>
    <p:extLst>
      <p:ext uri="{BB962C8B-B14F-4D97-AF65-F5344CB8AC3E}">
        <p14:creationId xmlns:p14="http://schemas.microsoft.com/office/powerpoint/2010/main" val="108248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Cruelty = another word for cruelty could be mean, nasty, horrible (to expand on this section you could run through the different types of harm in the appendix) </a:t>
            </a:r>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7</a:t>
            </a:fld>
            <a:endParaRPr lang="en-US"/>
          </a:p>
        </p:txBody>
      </p:sp>
    </p:spTree>
    <p:extLst>
      <p:ext uri="{BB962C8B-B14F-4D97-AF65-F5344CB8AC3E}">
        <p14:creationId xmlns:p14="http://schemas.microsoft.com/office/powerpoint/2010/main" val="419870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Children = ask the pupils what age do you stop being a child? The answer is 18</a:t>
            </a:r>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8</a:t>
            </a:fld>
            <a:endParaRPr lang="en-US"/>
          </a:p>
        </p:txBody>
      </p:sp>
    </p:spTree>
    <p:extLst>
      <p:ext uri="{BB962C8B-B14F-4D97-AF65-F5344CB8AC3E}">
        <p14:creationId xmlns:p14="http://schemas.microsoft.com/office/powerpoint/2010/main" val="24663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Keeping children safe is why the NSPCC is here. That’s what drives their work, and that’s why – as long as children need support – they will fight for every childhood.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So when a child needs a helping hand, they’ll be there. </a:t>
            </a:r>
          </a:p>
          <a:p>
            <a:r>
              <a:rPr lang="en-GB" sz="1200" b="0" i="0" u="none" strike="noStrike" kern="1200" baseline="0" dirty="0">
                <a:solidFill>
                  <a:schemeClr val="tx1"/>
                </a:solidFill>
                <a:latin typeface="+mn-lt"/>
                <a:ea typeface="+mn-ea"/>
                <a:cs typeface="+mn-cs"/>
              </a:rPr>
              <a:t>When parents are finding it tough, they’ll help. </a:t>
            </a:r>
          </a:p>
          <a:p>
            <a:r>
              <a:rPr lang="en-GB" sz="1200" b="0" i="0" u="none" strike="noStrike" kern="1200" baseline="0" dirty="0">
                <a:solidFill>
                  <a:schemeClr val="tx1"/>
                </a:solidFill>
                <a:latin typeface="+mn-lt"/>
                <a:ea typeface="+mn-ea"/>
                <a:cs typeface="+mn-cs"/>
              </a:rPr>
              <a:t>When laws need to change, or governments need to do more, they won’t give up.</a:t>
            </a:r>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9</a:t>
            </a:fld>
            <a:endParaRPr lang="en-US" dirty="0"/>
          </a:p>
        </p:txBody>
      </p:sp>
    </p:spTree>
    <p:extLst>
      <p:ext uri="{BB962C8B-B14F-4D97-AF65-F5344CB8AC3E}">
        <p14:creationId xmlns:p14="http://schemas.microsoft.com/office/powerpoint/2010/main" val="283653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9F83-612E-11A8-AD88-43C07690B3E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23FDBC-F619-C930-932F-C21020F54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E0BEC18-F9D0-A1A2-DFD3-E77C51D94846}"/>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5" name="Footer Placeholder 4">
            <a:extLst>
              <a:ext uri="{FF2B5EF4-FFF2-40B4-BE49-F238E27FC236}">
                <a16:creationId xmlns:a16="http://schemas.microsoft.com/office/drawing/2014/main" id="{9D3E4FA5-69DB-7926-C870-E0E0D4794E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1E2606-3790-4DDB-8F85-CE37D2275C8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28626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775C-7B2A-0AEF-9B49-A567EFA66C3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491B9D2-728C-4E99-51A6-EF5B6AB85A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6F273E-C508-41E0-9275-EB0F50FDA350}"/>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5" name="Footer Placeholder 4">
            <a:extLst>
              <a:ext uri="{FF2B5EF4-FFF2-40B4-BE49-F238E27FC236}">
                <a16:creationId xmlns:a16="http://schemas.microsoft.com/office/drawing/2014/main" id="{4484F53B-CB2A-8DA0-4A0B-6BC083D386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530733-4795-963B-381A-3ADDACF97E7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517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AC9591-1E34-82FB-D946-D734CB5D8F1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5FF060-A233-CA6C-8A0C-FB7CA10C94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A8E982-64B0-8394-6128-F80AF411ACD7}"/>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5" name="Footer Placeholder 4">
            <a:extLst>
              <a:ext uri="{FF2B5EF4-FFF2-40B4-BE49-F238E27FC236}">
                <a16:creationId xmlns:a16="http://schemas.microsoft.com/office/drawing/2014/main" id="{E7345652-C794-9D1A-2539-4EFD94285C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BFCB5F-D0FE-E52E-E486-BC9794D65FE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5705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267FACF-B2AB-D3A0-2C4C-94F4FDFC69D0}"/>
              </a:ext>
            </a:extLst>
          </p:cNvPr>
          <p:cNvGrpSpPr/>
          <p:nvPr userDrawn="1"/>
        </p:nvGrpSpPr>
        <p:grpSpPr>
          <a:xfrm>
            <a:off x="366022" y="1010052"/>
            <a:ext cx="11483703" cy="62933"/>
            <a:chOff x="372942" y="1744377"/>
            <a:chExt cx="11483703" cy="62933"/>
          </a:xfrm>
        </p:grpSpPr>
        <p:pic>
          <p:nvPicPr>
            <p:cNvPr id="10" name="Picture 9">
              <a:extLst>
                <a:ext uri="{FF2B5EF4-FFF2-40B4-BE49-F238E27FC236}">
                  <a16:creationId xmlns:a16="http://schemas.microsoft.com/office/drawing/2014/main" id="{5E3466D2-1EF2-AC32-7934-99E94A1CF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2942" y="1744377"/>
              <a:ext cx="4274214" cy="62933"/>
            </a:xfrm>
            <a:prstGeom prst="rect">
              <a:avLst/>
            </a:prstGeom>
          </p:spPr>
        </p:pic>
        <p:pic>
          <p:nvPicPr>
            <p:cNvPr id="11" name="Picture 10">
              <a:extLst>
                <a:ext uri="{FF2B5EF4-FFF2-40B4-BE49-F238E27FC236}">
                  <a16:creationId xmlns:a16="http://schemas.microsoft.com/office/drawing/2014/main" id="{7FF26230-B7D4-9409-2058-5B9B61408E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3314" y="1744377"/>
              <a:ext cx="4274214" cy="62933"/>
            </a:xfrm>
            <a:prstGeom prst="rect">
              <a:avLst/>
            </a:prstGeom>
          </p:spPr>
        </p:pic>
        <p:pic>
          <p:nvPicPr>
            <p:cNvPr id="12" name="Picture 11">
              <a:extLst>
                <a:ext uri="{FF2B5EF4-FFF2-40B4-BE49-F238E27FC236}">
                  <a16:creationId xmlns:a16="http://schemas.microsoft.com/office/drawing/2014/main" id="{57708A9A-912F-2100-15F1-C847DE813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r="35736" b="-2"/>
            <a:stretch/>
          </p:blipFill>
          <p:spPr>
            <a:xfrm>
              <a:off x="9109846" y="1744377"/>
              <a:ext cx="2746799" cy="62933"/>
            </a:xfrm>
            <a:prstGeom prst="rect">
              <a:avLst/>
            </a:prstGeom>
          </p:spPr>
        </p:pic>
      </p:grpSp>
    </p:spTree>
    <p:extLst>
      <p:ext uri="{BB962C8B-B14F-4D97-AF65-F5344CB8AC3E}">
        <p14:creationId xmlns:p14="http://schemas.microsoft.com/office/powerpoint/2010/main" val="171290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pic>
        <p:nvPicPr>
          <p:cNvPr id="7" name="Picture 6" descr="NSPCC logo">
            <a:extLst>
              <a:ext uri="{FF2B5EF4-FFF2-40B4-BE49-F238E27FC236}">
                <a16:creationId xmlns:a16="http://schemas.microsoft.com/office/drawing/2014/main" id="{E05C9587-9227-ABCB-88FD-67E0CB9063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2364" y="416730"/>
            <a:ext cx="2187273" cy="526442"/>
          </a:xfrm>
          <a:prstGeom prst="rect">
            <a:avLst/>
          </a:prstGeom>
        </p:spPr>
      </p:pic>
      <p:sp>
        <p:nvSpPr>
          <p:cNvPr id="8" name="Title 1"/>
          <p:cNvSpPr>
            <a:spLocks noGrp="1"/>
          </p:cNvSpPr>
          <p:nvPr>
            <p:ph type="ctrTitle" hasCustomPrompt="1"/>
          </p:nvPr>
        </p:nvSpPr>
        <p:spPr>
          <a:xfrm>
            <a:off x="1524000" y="1503363"/>
            <a:ext cx="9144000" cy="2387600"/>
          </a:xfrm>
          <a:prstGeom prst="rect">
            <a:avLst/>
          </a:prstGeom>
        </p:spPr>
        <p:txBody>
          <a:bodyPr anchor="ctr" anchorCtr="0">
            <a:noAutofit/>
          </a:bodyPr>
          <a:lstStyle>
            <a:lvl1pPr algn="ctr">
              <a:defRPr sz="6668" b="1" i="0">
                <a:solidFill>
                  <a:schemeClr val="bg1"/>
                </a:solidFill>
                <a:latin typeface="NSPCC Headline" panose="02000000000000000000" pitchFamily="2" charset="77"/>
              </a:defRPr>
            </a:lvl1pPr>
          </a:lstStyle>
          <a:p>
            <a:r>
              <a:rPr lang="en-GB" dirty="0"/>
              <a:t>Add Presentation title here </a:t>
            </a:r>
          </a:p>
        </p:txBody>
      </p:sp>
      <p:sp>
        <p:nvSpPr>
          <p:cNvPr id="9" name="Subtitle 2"/>
          <p:cNvSpPr>
            <a:spLocks noGrp="1"/>
          </p:cNvSpPr>
          <p:nvPr>
            <p:ph type="subTitle" idx="1" hasCustomPrompt="1"/>
          </p:nvPr>
        </p:nvSpPr>
        <p:spPr>
          <a:xfrm>
            <a:off x="1524000" y="3983037"/>
            <a:ext cx="9144000" cy="1655763"/>
          </a:xfrm>
          <a:prstGeom prst="rect">
            <a:avLst/>
          </a:prstGeom>
        </p:spPr>
        <p:txBody>
          <a:bodyPr>
            <a:noAutofit/>
          </a:bodyPr>
          <a:lstStyle>
            <a:lvl1pPr marL="0" indent="0" algn="ctr">
              <a:buNone/>
              <a:defRPr sz="3200" b="0" i="0" baseline="0">
                <a:solidFill>
                  <a:schemeClr val="tx1"/>
                </a:solidFill>
                <a:latin typeface="NSPCC" panose="02000000000000000000" pitchFamily="2" charset="77"/>
              </a:defRPr>
            </a:lvl1pPr>
            <a:lvl2pPr marL="457186" indent="0" algn="ctr">
              <a:buNone/>
              <a:defRPr sz="2000"/>
            </a:lvl2pPr>
            <a:lvl3pPr marL="914372" indent="0" algn="ctr">
              <a:buNone/>
              <a:defRPr sz="1800"/>
            </a:lvl3pPr>
            <a:lvl4pPr marL="1371558" indent="0" algn="ctr">
              <a:buNone/>
              <a:defRPr sz="1600"/>
            </a:lvl4pPr>
            <a:lvl5pPr marL="1828744" indent="0" algn="ctr">
              <a:buNone/>
              <a:defRPr sz="1600"/>
            </a:lvl5pPr>
            <a:lvl6pPr marL="2285930" indent="0" algn="ctr">
              <a:buNone/>
              <a:defRPr sz="1600"/>
            </a:lvl6pPr>
            <a:lvl7pPr marL="2743115" indent="0" algn="ctr">
              <a:buNone/>
              <a:defRPr sz="1600"/>
            </a:lvl7pPr>
            <a:lvl8pPr marL="3200301" indent="0" algn="ctr">
              <a:buNone/>
              <a:defRPr sz="1600"/>
            </a:lvl8pPr>
            <a:lvl9pPr marL="3657487" indent="0" algn="ctr">
              <a:buNone/>
              <a:defRPr sz="1600"/>
            </a:lvl9pPr>
          </a:lstStyle>
          <a:p>
            <a:r>
              <a:rPr lang="en-GB"/>
              <a:t>Add subtitle here </a:t>
            </a:r>
          </a:p>
        </p:txBody>
      </p:sp>
      <p:pic>
        <p:nvPicPr>
          <p:cNvPr id="2" name="Picture 1" descr="Every child is worth fighting for">
            <a:extLst>
              <a:ext uri="{FF2B5EF4-FFF2-40B4-BE49-F238E27FC236}">
                <a16:creationId xmlns:a16="http://schemas.microsoft.com/office/drawing/2014/main" id="{FC035C3B-ECB0-97D1-44C7-E29478027A07}"/>
              </a:ext>
            </a:extLst>
          </p:cNvPr>
          <p:cNvPicPr>
            <a:picLocks noChangeAspect="1"/>
          </p:cNvPicPr>
          <p:nvPr userDrawn="1"/>
        </p:nvPicPr>
        <p:blipFill>
          <a:blip r:embed="rId3"/>
          <a:stretch>
            <a:fillRect/>
          </a:stretch>
        </p:blipFill>
        <p:spPr>
          <a:xfrm>
            <a:off x="3613457" y="6231956"/>
            <a:ext cx="4965087" cy="171442"/>
          </a:xfrm>
          <a:prstGeom prst="rect">
            <a:avLst/>
          </a:prstGeom>
        </p:spPr>
      </p:pic>
    </p:spTree>
    <p:extLst>
      <p:ext uri="{BB962C8B-B14F-4D97-AF65-F5344CB8AC3E}">
        <p14:creationId xmlns:p14="http://schemas.microsoft.com/office/powerpoint/2010/main" val="56386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52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2"/>
        </a:solidFill>
        <a:effectLst/>
      </p:bgPr>
    </p:bg>
    <p:spTree>
      <p:nvGrpSpPr>
        <p:cNvPr id="1" name=""/>
        <p:cNvGrpSpPr/>
        <p:nvPr/>
      </p:nvGrpSpPr>
      <p:grpSpPr>
        <a:xfrm>
          <a:off x="0" y="0"/>
          <a:ext cx="0" cy="0"/>
          <a:chOff x="0" y="0"/>
          <a:chExt cx="0" cy="0"/>
        </a:xfrm>
      </p:grpSpPr>
      <p:pic>
        <p:nvPicPr>
          <p:cNvPr id="3" name="Picture 2" descr="A child smiling sat at a desk and wearing an apron whilst holding a crayon to paper in an art class.">
            <a:extLst>
              <a:ext uri="{FF2B5EF4-FFF2-40B4-BE49-F238E27FC236}">
                <a16:creationId xmlns:a16="http://schemas.microsoft.com/office/drawing/2014/main" id="{261C497D-1F09-9DE2-18E2-FADBE8292D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1"/>
          <a:stretch/>
        </p:blipFill>
        <p:spPr>
          <a:xfrm>
            <a:off x="7393172" y="0"/>
            <a:ext cx="4798828" cy="6874823"/>
          </a:xfrm>
          <a:prstGeom prst="rect">
            <a:avLst/>
          </a:prstGeom>
        </p:spPr>
      </p:pic>
    </p:spTree>
    <p:extLst>
      <p:ext uri="{BB962C8B-B14F-4D97-AF65-F5344CB8AC3E}">
        <p14:creationId xmlns:p14="http://schemas.microsoft.com/office/powerpoint/2010/main" val="173733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BEBEB">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C2CC-8DF9-CA91-D4FA-BEA727F253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2578DF-614E-1292-23DA-6688BCC794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9D17F1-FD53-33C8-53BB-A5326B9A21D9}"/>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5" name="Footer Placeholder 4">
            <a:extLst>
              <a:ext uri="{FF2B5EF4-FFF2-40B4-BE49-F238E27FC236}">
                <a16:creationId xmlns:a16="http://schemas.microsoft.com/office/drawing/2014/main" id="{6FD96E6E-70A4-5C04-3DA8-0D21035A00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AF6A54-CE76-85AD-A2CC-BAEDFACA2FB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0260169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53BD3-3426-48F2-C522-922ED1CBC2C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55B16C-188C-9F3E-A81C-4CA665FA8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957175-3296-3BCD-559A-FD58F56435B0}"/>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5" name="Footer Placeholder 4">
            <a:extLst>
              <a:ext uri="{FF2B5EF4-FFF2-40B4-BE49-F238E27FC236}">
                <a16:creationId xmlns:a16="http://schemas.microsoft.com/office/drawing/2014/main" id="{9029A63D-A779-4916-9ADB-E5775BD75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8BD77A-ABD6-2660-5D79-DBE1972E90C3}"/>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3271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38F1-B5BC-62C9-D052-AE0009F7F9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EF8476-DEE8-DCB0-BEC3-076ACAD2673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E029708-8963-5C1C-5578-E950B188FE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0A4A0D-5187-0653-B0DD-39B7A0E90831}"/>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6" name="Footer Placeholder 5">
            <a:extLst>
              <a:ext uri="{FF2B5EF4-FFF2-40B4-BE49-F238E27FC236}">
                <a16:creationId xmlns:a16="http://schemas.microsoft.com/office/drawing/2014/main" id="{CB93B095-F5FC-2151-83DE-DEFECC6FDB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7AC457-7592-6028-E563-B39D09A5CC9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003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C0E15-6F78-6B54-8860-A585A49640C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B56EAD-F0B0-BACB-FC27-A8A2F1E9EA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28A12A-979C-B654-D4A5-9C314EE00E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7745D6-63C4-99EB-6F80-062B06C33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F0AFBDD-3C0A-0348-F3A7-E4653F07BE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BF0B821-326B-A135-6DBD-4C030C6901D2}"/>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8" name="Footer Placeholder 7">
            <a:extLst>
              <a:ext uri="{FF2B5EF4-FFF2-40B4-BE49-F238E27FC236}">
                <a16:creationId xmlns:a16="http://schemas.microsoft.com/office/drawing/2014/main" id="{A5A93289-C37C-E4E6-2F22-77144D5A53F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D1338F9-9416-7D06-8AA9-C01A6CE17B2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6680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D284B2-DB5A-28FD-E92C-9EC5CD47AD5E}"/>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4" name="Footer Placeholder 3">
            <a:extLst>
              <a:ext uri="{FF2B5EF4-FFF2-40B4-BE49-F238E27FC236}">
                <a16:creationId xmlns:a16="http://schemas.microsoft.com/office/drawing/2014/main" id="{222D446C-FCBA-D070-A85E-22B1A44308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9642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6ABFA-E96A-6710-D5BC-F2144042BD1A}"/>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3" name="Footer Placeholder 2">
            <a:extLst>
              <a:ext uri="{FF2B5EF4-FFF2-40B4-BE49-F238E27FC236}">
                <a16:creationId xmlns:a16="http://schemas.microsoft.com/office/drawing/2014/main" id="{0EA3C632-7B9B-B560-7651-5C9571FDEC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35BFCE4-DEAC-A175-778C-A661B1EE1A9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1981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30CA-A217-0B7A-2201-C37A1C1552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4F9DE6-F396-585E-7892-74630D45D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A202DEC-0566-7F6E-C8A1-5643D2B2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304034-42BF-E2CD-84F1-C4426574BDF9}"/>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6" name="Footer Placeholder 5">
            <a:extLst>
              <a:ext uri="{FF2B5EF4-FFF2-40B4-BE49-F238E27FC236}">
                <a16:creationId xmlns:a16="http://schemas.microsoft.com/office/drawing/2014/main" id="{78BE26A0-05A1-6B5E-A1AC-A4E7A5A570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6CEF4B-8A81-F891-9C4F-0B0526F2C7C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9514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ABC8-9B5A-FEAB-FAF4-7CEC4A6372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38519E-F70E-F238-C175-CF0F9676E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0570730-AA64-4D09-5E39-1B3B45A4B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EF8FDE-7319-08DD-8E9B-FB0F48361C8A}"/>
              </a:ext>
            </a:extLst>
          </p:cNvPr>
          <p:cNvSpPr>
            <a:spLocks noGrp="1"/>
          </p:cNvSpPr>
          <p:nvPr>
            <p:ph type="dt" sz="half" idx="10"/>
          </p:nvPr>
        </p:nvSpPr>
        <p:spPr/>
        <p:txBody>
          <a:bodyPr/>
          <a:lstStyle/>
          <a:p>
            <a:fld id="{C764DE79-268F-4C1A-8933-263129D2AF90}" type="datetimeFigureOut">
              <a:rPr lang="en-US" smtClean="0"/>
              <a:t>10/18/2023</a:t>
            </a:fld>
            <a:endParaRPr lang="en-US" dirty="0"/>
          </a:p>
        </p:txBody>
      </p:sp>
      <p:sp>
        <p:nvSpPr>
          <p:cNvPr id="6" name="Footer Placeholder 5">
            <a:extLst>
              <a:ext uri="{FF2B5EF4-FFF2-40B4-BE49-F238E27FC236}">
                <a16:creationId xmlns:a16="http://schemas.microsoft.com/office/drawing/2014/main" id="{8F683567-C58A-C200-2815-4992A56A07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DF945B-9226-F6AB-6901-D0F05B3EEDC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82675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6425A-5557-6F62-2DA6-B418B4D3E6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D8A6ECD-6785-11B0-87F7-8562F8FDE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F55513-3951-C97D-B8E4-1BC46A9E5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10/18/2023</a:t>
            </a:fld>
            <a:endParaRPr lang="en-US" dirty="0"/>
          </a:p>
        </p:txBody>
      </p:sp>
      <p:sp>
        <p:nvSpPr>
          <p:cNvPr id="5" name="Footer Placeholder 4">
            <a:extLst>
              <a:ext uri="{FF2B5EF4-FFF2-40B4-BE49-F238E27FC236}">
                <a16:creationId xmlns:a16="http://schemas.microsoft.com/office/drawing/2014/main" id="{D6A0A929-BAD9-E752-A42C-F584F255D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D474B0F-D504-71B5-5266-3475472AA2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1188283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60"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hyperlink" Target="http://www.nspcc.org.uk/support-us/charity-fundraising/schools-fundraising-ideas/number-day/resources" TargetMode="Externa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emf"/><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36BE8C-36A5-4D5A-B662-D472AED6A615}"/>
              </a:ext>
            </a:extLst>
          </p:cNvPr>
          <p:cNvPicPr>
            <a:picLocks noChangeAspect="1"/>
          </p:cNvPicPr>
          <p:nvPr/>
        </p:nvPicPr>
        <p:blipFill>
          <a:blip r:embed="rId3"/>
          <a:stretch>
            <a:fillRect/>
          </a:stretch>
        </p:blipFill>
        <p:spPr>
          <a:xfrm>
            <a:off x="3121565" y="1292664"/>
            <a:ext cx="5695950" cy="4467225"/>
          </a:xfrm>
          <a:prstGeom prst="rect">
            <a:avLst/>
          </a:prstGeom>
        </p:spPr>
      </p:pic>
    </p:spTree>
    <p:extLst>
      <p:ext uri="{BB962C8B-B14F-4D97-AF65-F5344CB8AC3E}">
        <p14:creationId xmlns:p14="http://schemas.microsoft.com/office/powerpoint/2010/main" val="2335215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6A85A7-29CF-E43E-75A9-0AE1581C068C}"/>
              </a:ext>
              <a:ext uri="{C183D7F6-B498-43B3-948B-1728B52AA6E4}">
                <adec:decorative xmlns:adec="http://schemas.microsoft.com/office/drawing/2017/decorative" val="1"/>
              </a:ext>
            </a:extLst>
          </p:cNvPr>
          <p:cNvSpPr/>
          <p:nvPr/>
        </p:nvSpPr>
        <p:spPr>
          <a:xfrm>
            <a:off x="452490" y="2518167"/>
            <a:ext cx="6336616" cy="3776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76A6C10-A110-FA20-FCCE-F316C28ED453}"/>
              </a:ext>
              <a:ext uri="{C183D7F6-B498-43B3-948B-1728B52AA6E4}">
                <adec:decorative xmlns:adec="http://schemas.microsoft.com/office/drawing/2017/decorative" val="1"/>
              </a:ext>
            </a:extLst>
          </p:cNvPr>
          <p:cNvSpPr/>
          <p:nvPr/>
        </p:nvSpPr>
        <p:spPr>
          <a:xfrm>
            <a:off x="452489" y="2518167"/>
            <a:ext cx="6336617" cy="3776616"/>
          </a:xfrm>
          <a:prstGeom prst="rect">
            <a:avLst/>
          </a:prstGeom>
          <a:solidFill>
            <a:srgbClr val="B1DD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94834F-4EFD-ACF0-6921-24AB82B14868}"/>
              </a:ext>
              <a:ext uri="{C183D7F6-B498-43B3-948B-1728B52AA6E4}">
                <adec:decorative xmlns:adec="http://schemas.microsoft.com/office/drawing/2017/decorative" val="1"/>
              </a:ext>
            </a:extLst>
          </p:cNvPr>
          <p:cNvSpPr/>
          <p:nvPr/>
        </p:nvSpPr>
        <p:spPr>
          <a:xfrm>
            <a:off x="452490" y="731642"/>
            <a:ext cx="5643510" cy="642188"/>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87C4E8F-6155-CCCA-CF5E-46699AF4848E}"/>
              </a:ext>
              <a:ext uri="{C183D7F6-B498-43B3-948B-1728B52AA6E4}">
                <adec:decorative xmlns:adec="http://schemas.microsoft.com/office/drawing/2017/decorative" val="1"/>
              </a:ext>
            </a:extLst>
          </p:cNvPr>
          <p:cNvSpPr/>
          <p:nvPr/>
        </p:nvSpPr>
        <p:spPr>
          <a:xfrm>
            <a:off x="1055670" y="1448243"/>
            <a:ext cx="6109901" cy="642188"/>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924B498-29D5-FEE5-7BB9-77C413ACACF2}"/>
              </a:ext>
            </a:extLst>
          </p:cNvPr>
          <p:cNvSpPr txBox="1">
            <a:spLocks noGrp="1"/>
          </p:cNvSpPr>
          <p:nvPr>
            <p:ph type="title" idx="4294967295"/>
          </p:nvPr>
        </p:nvSpPr>
        <p:spPr>
          <a:xfrm>
            <a:off x="487667" y="780278"/>
            <a:ext cx="6677904" cy="11556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3800" b="0" i="0" u="none" strike="noStrike" kern="1200" cap="none" spc="0" normalizeH="0" baseline="0" noProof="0" dirty="0">
                <a:ln>
                  <a:noFill/>
                </a:ln>
                <a:solidFill>
                  <a:schemeClr val="bg1"/>
                </a:solidFill>
                <a:effectLst/>
                <a:uLnTx/>
                <a:uFillTx/>
                <a:latin typeface="NSPCC Headline" pitchFamily="2" charset="77"/>
                <a:ea typeface="+mj-ea"/>
                <a:cs typeface="+mj-cs"/>
              </a:rPr>
              <a:t>Childline gives children</a:t>
            </a:r>
          </a:p>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3800" b="0" i="0" u="none" strike="noStrike" kern="1200" cap="none" spc="0" normalizeH="0" baseline="0" noProof="0" dirty="0">
                <a:ln>
                  <a:noFill/>
                </a:ln>
                <a:solidFill>
                  <a:schemeClr val="bg1"/>
                </a:solidFill>
                <a:effectLst/>
                <a:uLnTx/>
                <a:uFillTx/>
                <a:latin typeface="NSPCC Headline" pitchFamily="2" charset="77"/>
                <a:ea typeface="+mj-ea"/>
                <a:cs typeface="+mj-cs"/>
              </a:rPr>
              <a:t>       and young people a voice</a:t>
            </a:r>
          </a:p>
          <a:p>
            <a:pPr marL="0" marR="0" lvl="0" indent="0" algn="l" defTabSz="914400" rtl="0" eaLnBrk="1" fontAlgn="auto" latinLnBrk="0" hangingPunct="1">
              <a:lnSpc>
                <a:spcPct val="90000"/>
              </a:lnSpc>
              <a:spcBef>
                <a:spcPct val="0"/>
              </a:spcBef>
              <a:spcAft>
                <a:spcPts val="1600"/>
              </a:spcAft>
              <a:buClrTx/>
              <a:buSzTx/>
              <a:buFontTx/>
              <a:buNone/>
              <a:tabLst/>
              <a:defRPr/>
            </a:pPr>
            <a:endParaRPr kumimoji="0" lang="en-GB" sz="3800" b="0" i="0" u="none" strike="noStrike" kern="1200" cap="none" spc="0" normalizeH="0" baseline="0" noProof="0" dirty="0">
              <a:ln>
                <a:noFill/>
              </a:ln>
              <a:solidFill>
                <a:schemeClr val="bg1"/>
              </a:solidFill>
              <a:effectLst/>
              <a:uLnTx/>
              <a:uFillTx/>
              <a:latin typeface="NSPCC Headline" pitchFamily="2" charset="77"/>
              <a:ea typeface="+mj-ea"/>
              <a:cs typeface="+mj-cs"/>
            </a:endParaRPr>
          </a:p>
        </p:txBody>
      </p:sp>
      <p:pic>
        <p:nvPicPr>
          <p:cNvPr id="15" name="Picture 14" descr="A picture of a mobile phone showing the Childline website">
            <a:extLst>
              <a:ext uri="{FF2B5EF4-FFF2-40B4-BE49-F238E27FC236}">
                <a16:creationId xmlns:a16="http://schemas.microsoft.com/office/drawing/2014/main" id="{15535535-B637-F164-582C-A8DD4C3A28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74574" y="-3301746"/>
            <a:ext cx="3922194" cy="10472863"/>
          </a:xfrm>
          <a:prstGeom prst="rect">
            <a:avLst/>
          </a:prstGeom>
        </p:spPr>
      </p:pic>
      <p:sp>
        <p:nvSpPr>
          <p:cNvPr id="10" name="Title 11">
            <a:extLst>
              <a:ext uri="{FF2B5EF4-FFF2-40B4-BE49-F238E27FC236}">
                <a16:creationId xmlns:a16="http://schemas.microsoft.com/office/drawing/2014/main" id="{E51C2CA3-D327-4A9B-86DB-02689FFF9406}"/>
              </a:ext>
            </a:extLst>
          </p:cNvPr>
          <p:cNvSpPr txBox="1">
            <a:spLocks/>
          </p:cNvSpPr>
          <p:nvPr/>
        </p:nvSpPr>
        <p:spPr>
          <a:xfrm>
            <a:off x="487667" y="3080239"/>
            <a:ext cx="5677916" cy="2105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GB" sz="3200" dirty="0">
                <a:solidFill>
                  <a:srgbClr val="018926"/>
                </a:solidFill>
                <a:latin typeface="NSPCC Headline" panose="02000000000000000000" pitchFamily="2" charset="77"/>
                <a:ea typeface="+mn-ea"/>
                <a:cs typeface="+mn-cs"/>
              </a:rPr>
              <a:t>Online, on the phone, anytime</a:t>
            </a:r>
          </a:p>
          <a:p>
            <a:pPr algn="ctr">
              <a:spcBef>
                <a:spcPts val="0"/>
              </a:spcBef>
              <a:defRPr/>
            </a:pPr>
            <a:endParaRPr lang="en-GB" sz="3200" dirty="0">
              <a:solidFill>
                <a:srgbClr val="018926"/>
              </a:solidFill>
              <a:latin typeface="NSPCC Headline" panose="02000000000000000000" pitchFamily="2" charset="77"/>
              <a:ea typeface="+mn-ea"/>
              <a:cs typeface="+mn-cs"/>
            </a:endParaRPr>
          </a:p>
          <a:p>
            <a:pPr algn="ctr">
              <a:spcBef>
                <a:spcPts val="0"/>
              </a:spcBef>
              <a:defRPr/>
            </a:pPr>
            <a:r>
              <a:rPr lang="en-GB" sz="3200" dirty="0">
                <a:solidFill>
                  <a:srgbClr val="018926"/>
                </a:solidFill>
                <a:latin typeface="NSPCC Headline" panose="02000000000000000000" pitchFamily="2" charset="77"/>
                <a:ea typeface="+mn-ea"/>
                <a:cs typeface="+mn-cs"/>
              </a:rPr>
              <a:t>0800 1111</a:t>
            </a:r>
          </a:p>
          <a:p>
            <a:pPr algn="ctr">
              <a:spcBef>
                <a:spcPts val="0"/>
              </a:spcBef>
              <a:defRPr/>
            </a:pPr>
            <a:endParaRPr lang="en-GB" sz="3200" dirty="0">
              <a:solidFill>
                <a:srgbClr val="018926"/>
              </a:solidFill>
              <a:latin typeface="NSPCC Headline" panose="02000000000000000000" pitchFamily="2" charset="77"/>
              <a:ea typeface="+mn-ea"/>
              <a:cs typeface="+mn-cs"/>
            </a:endParaRPr>
          </a:p>
          <a:p>
            <a:pPr algn="ctr">
              <a:spcBef>
                <a:spcPts val="0"/>
              </a:spcBef>
              <a:defRPr/>
            </a:pPr>
            <a:r>
              <a:rPr lang="en-GB" sz="3200" dirty="0">
                <a:solidFill>
                  <a:srgbClr val="018926"/>
                </a:solidFill>
                <a:latin typeface="NSPCC Headline" panose="02000000000000000000" pitchFamily="2" charset="77"/>
                <a:ea typeface="+mn-ea"/>
                <a:cs typeface="+mn-cs"/>
              </a:rPr>
              <a:t>childline.org.uk</a:t>
            </a:r>
          </a:p>
        </p:txBody>
      </p:sp>
      <p:pic>
        <p:nvPicPr>
          <p:cNvPr id="2" name="Picture 1" descr="A blue background with white text&#10;&#10;Description automatically generated">
            <a:extLst>
              <a:ext uri="{FF2B5EF4-FFF2-40B4-BE49-F238E27FC236}">
                <a16:creationId xmlns:a16="http://schemas.microsoft.com/office/drawing/2014/main" id="{C5ECAEE1-008A-394A-CB3C-8B8FD508C5E7}"/>
              </a:ext>
            </a:extLst>
          </p:cNvPr>
          <p:cNvPicPr>
            <a:picLocks noChangeAspect="1"/>
          </p:cNvPicPr>
          <p:nvPr/>
        </p:nvPicPr>
        <p:blipFill>
          <a:blip r:embed="rId4"/>
          <a:stretch>
            <a:fillRect/>
          </a:stretch>
        </p:blipFill>
        <p:spPr>
          <a:xfrm>
            <a:off x="7277100" y="5096988"/>
            <a:ext cx="4013200" cy="1261423"/>
          </a:xfrm>
          <a:prstGeom prst="rect">
            <a:avLst/>
          </a:prstGeom>
        </p:spPr>
      </p:pic>
    </p:spTree>
    <p:extLst>
      <p:ext uri="{BB962C8B-B14F-4D97-AF65-F5344CB8AC3E}">
        <p14:creationId xmlns:p14="http://schemas.microsoft.com/office/powerpoint/2010/main" val="196270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C027F7-F3A2-E6D7-3443-F134B5AFBCB0}"/>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FFFF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C1BCAE-544E-8849-DAC8-DB5DF4C83DB4}"/>
              </a:ext>
              <a:ext uri="{C183D7F6-B498-43B3-948B-1728B52AA6E4}">
                <adec:decorative xmlns:adec="http://schemas.microsoft.com/office/drawing/2017/decorative" val="1"/>
              </a:ext>
            </a:extLst>
          </p:cNvPr>
          <p:cNvSpPr/>
          <p:nvPr/>
        </p:nvSpPr>
        <p:spPr>
          <a:xfrm>
            <a:off x="2857500" y="0"/>
            <a:ext cx="6096000" cy="6858000"/>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A5489AD-8B47-4F95-F5D2-C449D6B49486}"/>
              </a:ext>
              <a:ext uri="{C183D7F6-B498-43B3-948B-1728B52AA6E4}">
                <adec:decorative xmlns:adec="http://schemas.microsoft.com/office/drawing/2017/decorative" val="1"/>
              </a:ext>
            </a:extLst>
          </p:cNvPr>
          <p:cNvSpPr/>
          <p:nvPr/>
        </p:nvSpPr>
        <p:spPr>
          <a:xfrm>
            <a:off x="5000195" y="1137026"/>
            <a:ext cx="3025189" cy="798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551F78-24B5-C7EB-3C1F-12E806244BA4}"/>
              </a:ext>
              <a:ext uri="{C183D7F6-B498-43B3-948B-1728B52AA6E4}">
                <adec:decorative xmlns:adec="http://schemas.microsoft.com/office/drawing/2017/decorative" val="1"/>
              </a:ext>
            </a:extLst>
          </p:cNvPr>
          <p:cNvSpPr/>
          <p:nvPr/>
        </p:nvSpPr>
        <p:spPr>
          <a:xfrm>
            <a:off x="4251970" y="263525"/>
            <a:ext cx="3319813" cy="798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CFF2EF0-39BB-3A0B-742C-655C36AF7799}"/>
              </a:ext>
            </a:extLst>
          </p:cNvPr>
          <p:cNvSpPr txBox="1">
            <a:spLocks noGrp="1"/>
          </p:cNvSpPr>
          <p:nvPr>
            <p:ph type="title" idx="4294967295"/>
          </p:nvPr>
        </p:nvSpPr>
        <p:spPr>
          <a:xfrm>
            <a:off x="4375418" y="245620"/>
            <a:ext cx="3649966" cy="16264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4800" b="0" i="0" u="none" strike="noStrike" kern="1200" cap="none" spc="0" normalizeH="0" baseline="0" noProof="0" dirty="0">
                <a:ln>
                  <a:noFill/>
                </a:ln>
                <a:solidFill>
                  <a:schemeClr val="bg1"/>
                </a:solidFill>
                <a:effectLst/>
                <a:uLnTx/>
                <a:uFillTx/>
                <a:latin typeface="NSPCC Headline" pitchFamily="2" charset="77"/>
                <a:ea typeface="+mj-ea"/>
                <a:cs typeface="+mj-cs"/>
              </a:rPr>
              <a:t>Speak out</a:t>
            </a:r>
          </a:p>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4800" b="0" i="0" u="none" strike="noStrike" kern="1200" cap="none" spc="0" normalizeH="0" baseline="0" noProof="0" dirty="0">
                <a:ln>
                  <a:noFill/>
                </a:ln>
                <a:solidFill>
                  <a:schemeClr val="bg1"/>
                </a:solidFill>
                <a:effectLst/>
                <a:uLnTx/>
                <a:uFillTx/>
                <a:latin typeface="NSPCC Headline" pitchFamily="2" charset="77"/>
                <a:ea typeface="+mj-ea"/>
                <a:cs typeface="+mj-cs"/>
              </a:rPr>
              <a:t>      Stay safe</a:t>
            </a:r>
            <a:endParaRPr kumimoji="0" lang="en-GB" sz="4800" b="0" i="0" u="none" strike="noStrike" kern="1200" cap="none" spc="0" normalizeH="0" baseline="0" noProof="0" dirty="0">
              <a:ln>
                <a:noFill/>
              </a:ln>
              <a:solidFill>
                <a:schemeClr val="tx2"/>
              </a:solidFill>
              <a:effectLst/>
              <a:uLnTx/>
              <a:uFillTx/>
              <a:latin typeface="NSPCC Headline" pitchFamily="2" charset="77"/>
              <a:ea typeface="+mj-ea"/>
              <a:cs typeface="+mj-cs"/>
            </a:endParaRPr>
          </a:p>
        </p:txBody>
      </p:sp>
      <p:pic>
        <p:nvPicPr>
          <p:cNvPr id="3" name="Picture 2" descr="Illustration of five children's arms with their thumbs up">
            <a:extLst>
              <a:ext uri="{FF2B5EF4-FFF2-40B4-BE49-F238E27FC236}">
                <a16:creationId xmlns:a16="http://schemas.microsoft.com/office/drawing/2014/main" id="{ED0200E1-BF5D-690F-8383-FE203E851C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9051" y="4878251"/>
            <a:ext cx="3871344" cy="1776550"/>
          </a:xfrm>
          <a:prstGeom prst="rect">
            <a:avLst/>
          </a:prstGeom>
        </p:spPr>
      </p:pic>
      <p:pic>
        <p:nvPicPr>
          <p:cNvPr id="12" name="Picture 11">
            <a:extLst>
              <a:ext uri="{FF2B5EF4-FFF2-40B4-BE49-F238E27FC236}">
                <a16:creationId xmlns:a16="http://schemas.microsoft.com/office/drawing/2014/main" id="{61D73E8B-FA67-4301-B183-6A455031E8E3}"/>
              </a:ext>
            </a:extLst>
          </p:cNvPr>
          <p:cNvPicPr>
            <a:picLocks noChangeAspect="1"/>
          </p:cNvPicPr>
          <p:nvPr/>
        </p:nvPicPr>
        <p:blipFill>
          <a:blip r:embed="rId4"/>
          <a:stretch>
            <a:fillRect/>
          </a:stretch>
        </p:blipFill>
        <p:spPr>
          <a:xfrm>
            <a:off x="4248493" y="2370788"/>
            <a:ext cx="3025189" cy="1911606"/>
          </a:xfrm>
          <a:prstGeom prst="rect">
            <a:avLst/>
          </a:prstGeom>
        </p:spPr>
      </p:pic>
    </p:spTree>
    <p:extLst>
      <p:ext uri="{BB962C8B-B14F-4D97-AF65-F5344CB8AC3E}">
        <p14:creationId xmlns:p14="http://schemas.microsoft.com/office/powerpoint/2010/main" val="427690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378"/>
          <a:stretch/>
        </p:blipFill>
        <p:spPr>
          <a:xfrm>
            <a:off x="1524000" y="0"/>
            <a:ext cx="9144000" cy="5803392"/>
          </a:xfrm>
          <a:prstGeom prst="rect">
            <a:avLst/>
          </a:prstGeom>
        </p:spPr>
      </p:pic>
      <p:sp>
        <p:nvSpPr>
          <p:cNvPr id="3" name="TextBox 2"/>
          <p:cNvSpPr txBox="1"/>
          <p:nvPr/>
        </p:nvSpPr>
        <p:spPr>
          <a:xfrm>
            <a:off x="3007033" y="2540000"/>
            <a:ext cx="6300839" cy="1887696"/>
          </a:xfrm>
          <a:prstGeom prst="rect">
            <a:avLst/>
          </a:prstGeom>
          <a:noFill/>
        </p:spPr>
        <p:txBody>
          <a:bodyPr wrap="square" rtlCol="0">
            <a:spAutoFit/>
          </a:bodyPr>
          <a:lstStyle/>
          <a:p>
            <a:pPr algn="ctr"/>
            <a:r>
              <a:rPr lang="en-GB" sz="5000" b="1" baseline="30000" dirty="0">
                <a:solidFill>
                  <a:srgbClr val="14932B"/>
                </a:solidFill>
                <a:latin typeface="Verdana"/>
                <a:cs typeface="Verdana"/>
              </a:rPr>
              <a:t>Blank for your to share </a:t>
            </a:r>
            <a:br>
              <a:rPr lang="en-GB" sz="5000" b="1" baseline="30000" dirty="0">
                <a:solidFill>
                  <a:srgbClr val="14932B"/>
                </a:solidFill>
                <a:latin typeface="Verdana"/>
                <a:cs typeface="Verdana"/>
              </a:rPr>
            </a:br>
            <a:r>
              <a:rPr lang="en-GB" sz="5000" b="1" baseline="30000" dirty="0">
                <a:solidFill>
                  <a:srgbClr val="14932B"/>
                </a:solidFill>
                <a:latin typeface="Verdana"/>
                <a:cs typeface="Verdana"/>
              </a:rPr>
              <a:t>plans with your pupils</a:t>
            </a:r>
          </a:p>
          <a:p>
            <a:pPr algn="ctr"/>
            <a:endParaRPr lang="en-US" sz="5000" b="1" dirty="0">
              <a:solidFill>
                <a:srgbClr val="14932B"/>
              </a:solidFill>
              <a:latin typeface="Verdana"/>
              <a:cs typeface="Verdana"/>
            </a:endParaRPr>
          </a:p>
        </p:txBody>
      </p:sp>
      <p:sp>
        <p:nvSpPr>
          <p:cNvPr id="5" name="TextBox 4"/>
          <p:cNvSpPr txBox="1"/>
          <p:nvPr/>
        </p:nvSpPr>
        <p:spPr>
          <a:xfrm>
            <a:off x="1509251" y="398216"/>
            <a:ext cx="9296400" cy="2015936"/>
          </a:xfrm>
          <a:prstGeom prst="rect">
            <a:avLst/>
          </a:prstGeom>
          <a:noFill/>
        </p:spPr>
        <p:txBody>
          <a:bodyPr wrap="square" lIns="91440" tIns="45720" rIns="91440" bIns="45720" rtlCol="0" anchor="t">
            <a:spAutoFit/>
          </a:bodyPr>
          <a:lstStyle/>
          <a:p>
            <a:pPr algn="ctr"/>
            <a:r>
              <a:rPr lang="en-GB" sz="7500" b="1" baseline="30000" dirty="0">
                <a:solidFill>
                  <a:srgbClr val="FFFFFF"/>
                </a:solidFill>
                <a:latin typeface="Verdana"/>
                <a:cs typeface="Verdana"/>
              </a:rPr>
              <a:t>Our Number Day Event</a:t>
            </a:r>
          </a:p>
          <a:p>
            <a:pPr algn="ctr"/>
            <a:r>
              <a:rPr lang="en-GB" sz="7500" b="1" baseline="30000" dirty="0">
                <a:solidFill>
                  <a:srgbClr val="14932B"/>
                </a:solidFill>
                <a:latin typeface="Verdana"/>
                <a:cs typeface="Verdana"/>
              </a:rPr>
              <a:t>Friday 2 February 2024</a:t>
            </a:r>
            <a:endParaRPr lang="en-US" sz="7500" b="1" dirty="0">
              <a:solidFill>
                <a:srgbClr val="14932B"/>
              </a:solidFill>
              <a:latin typeface="Verdana"/>
              <a:cs typeface="Verdana"/>
            </a:endParaRPr>
          </a:p>
        </p:txBody>
      </p:sp>
      <p:pic>
        <p:nvPicPr>
          <p:cNvPr id="7" name="Picture 6">
            <a:extLst>
              <a:ext uri="{FF2B5EF4-FFF2-40B4-BE49-F238E27FC236}">
                <a16:creationId xmlns:a16="http://schemas.microsoft.com/office/drawing/2014/main" id="{52B0E807-BE34-412B-A88E-695ACAC98875}"/>
              </a:ext>
            </a:extLst>
          </p:cNvPr>
          <p:cNvPicPr>
            <a:picLocks noChangeAspect="1"/>
          </p:cNvPicPr>
          <p:nvPr/>
        </p:nvPicPr>
        <p:blipFill>
          <a:blip r:embed="rId4"/>
          <a:stretch>
            <a:fillRect/>
          </a:stretch>
        </p:blipFill>
        <p:spPr>
          <a:xfrm>
            <a:off x="5620512" y="5920677"/>
            <a:ext cx="6336982" cy="949515"/>
          </a:xfrm>
          <a:prstGeom prst="rect">
            <a:avLst/>
          </a:prstGeom>
        </p:spPr>
      </p:pic>
      <p:pic>
        <p:nvPicPr>
          <p:cNvPr id="8" name="Picture 7">
            <a:extLst>
              <a:ext uri="{FF2B5EF4-FFF2-40B4-BE49-F238E27FC236}">
                <a16:creationId xmlns:a16="http://schemas.microsoft.com/office/drawing/2014/main" id="{4F44FC2C-D623-48F2-80C7-45BE6160220C}"/>
              </a:ext>
            </a:extLst>
          </p:cNvPr>
          <p:cNvPicPr>
            <a:picLocks noChangeAspect="1"/>
          </p:cNvPicPr>
          <p:nvPr/>
        </p:nvPicPr>
        <p:blipFill rotWithShape="1">
          <a:blip r:embed="rId5"/>
          <a:srcRect l="2696" r="10183"/>
          <a:stretch/>
        </p:blipFill>
        <p:spPr>
          <a:xfrm>
            <a:off x="15049" y="5920678"/>
            <a:ext cx="5605463" cy="949514"/>
          </a:xfrm>
          <a:prstGeom prst="rect">
            <a:avLst/>
          </a:prstGeom>
        </p:spPr>
      </p:pic>
    </p:spTree>
    <p:extLst>
      <p:ext uri="{BB962C8B-B14F-4D97-AF65-F5344CB8AC3E}">
        <p14:creationId xmlns:p14="http://schemas.microsoft.com/office/powerpoint/2010/main" val="4122998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733"/>
          <a:stretch/>
        </p:blipFill>
        <p:spPr>
          <a:xfrm>
            <a:off x="1524000" y="0"/>
            <a:ext cx="9144000" cy="5779008"/>
          </a:xfrm>
          <a:prstGeom prst="rect">
            <a:avLst/>
          </a:prstGeom>
        </p:spPr>
      </p:pic>
      <p:pic>
        <p:nvPicPr>
          <p:cNvPr id="3" name="Picture 2">
            <a:extLst>
              <a:ext uri="{FF2B5EF4-FFF2-40B4-BE49-F238E27FC236}">
                <a16:creationId xmlns:a16="http://schemas.microsoft.com/office/drawing/2014/main" id="{B379F0A4-4493-1448-97E5-DD26E0D03B64}"/>
              </a:ext>
            </a:extLst>
          </p:cNvPr>
          <p:cNvPicPr>
            <a:picLocks noChangeAspect="1"/>
          </p:cNvPicPr>
          <p:nvPr/>
        </p:nvPicPr>
        <p:blipFill>
          <a:blip r:embed="rId4"/>
          <a:stretch>
            <a:fillRect/>
          </a:stretch>
        </p:blipFill>
        <p:spPr>
          <a:xfrm>
            <a:off x="9415274" y="6135624"/>
            <a:ext cx="1192873" cy="420624"/>
          </a:xfrm>
          <a:prstGeom prst="rect">
            <a:avLst/>
          </a:prstGeom>
        </p:spPr>
      </p:pic>
      <p:pic>
        <p:nvPicPr>
          <p:cNvPr id="4" name="Picture 3">
            <a:extLst>
              <a:ext uri="{FF2B5EF4-FFF2-40B4-BE49-F238E27FC236}">
                <a16:creationId xmlns:a16="http://schemas.microsoft.com/office/drawing/2014/main" id="{031FCF11-D6DD-4C7E-B152-75C7FF3E41B6}"/>
              </a:ext>
            </a:extLst>
          </p:cNvPr>
          <p:cNvPicPr>
            <a:picLocks noChangeAspect="1"/>
          </p:cNvPicPr>
          <p:nvPr/>
        </p:nvPicPr>
        <p:blipFill>
          <a:blip r:embed="rId5"/>
          <a:stretch>
            <a:fillRect/>
          </a:stretch>
        </p:blipFill>
        <p:spPr>
          <a:xfrm>
            <a:off x="5620512" y="5908485"/>
            <a:ext cx="6336982" cy="949515"/>
          </a:xfrm>
          <a:prstGeom prst="rect">
            <a:avLst/>
          </a:prstGeom>
        </p:spPr>
      </p:pic>
      <p:pic>
        <p:nvPicPr>
          <p:cNvPr id="5" name="Picture 4">
            <a:extLst>
              <a:ext uri="{FF2B5EF4-FFF2-40B4-BE49-F238E27FC236}">
                <a16:creationId xmlns:a16="http://schemas.microsoft.com/office/drawing/2014/main" id="{53DEB340-0E67-4740-B03D-39CA89B184C7}"/>
              </a:ext>
            </a:extLst>
          </p:cNvPr>
          <p:cNvPicPr>
            <a:picLocks noChangeAspect="1"/>
          </p:cNvPicPr>
          <p:nvPr/>
        </p:nvPicPr>
        <p:blipFill rotWithShape="1">
          <a:blip r:embed="rId6"/>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401579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022"/>
          <a:stretch/>
        </p:blipFill>
        <p:spPr>
          <a:xfrm>
            <a:off x="1524000" y="0"/>
            <a:ext cx="9144000" cy="5827776"/>
          </a:xfrm>
          <a:prstGeom prst="rect">
            <a:avLst/>
          </a:prstGeom>
        </p:spPr>
      </p:pic>
      <p:pic>
        <p:nvPicPr>
          <p:cNvPr id="3" name="Picture 2">
            <a:extLst>
              <a:ext uri="{FF2B5EF4-FFF2-40B4-BE49-F238E27FC236}">
                <a16:creationId xmlns:a16="http://schemas.microsoft.com/office/drawing/2014/main" id="{937FB0CF-7CDC-B54D-9FFE-FB56E9A25382}"/>
              </a:ext>
            </a:extLst>
          </p:cNvPr>
          <p:cNvPicPr>
            <a:picLocks noChangeAspect="1"/>
          </p:cNvPicPr>
          <p:nvPr/>
        </p:nvPicPr>
        <p:blipFill>
          <a:blip r:embed="rId4"/>
          <a:stretch>
            <a:fillRect/>
          </a:stretch>
        </p:blipFill>
        <p:spPr>
          <a:xfrm>
            <a:off x="9415274" y="6147816"/>
            <a:ext cx="1192873" cy="420624"/>
          </a:xfrm>
          <a:prstGeom prst="rect">
            <a:avLst/>
          </a:prstGeom>
        </p:spPr>
      </p:pic>
      <p:pic>
        <p:nvPicPr>
          <p:cNvPr id="4" name="Picture 3">
            <a:extLst>
              <a:ext uri="{FF2B5EF4-FFF2-40B4-BE49-F238E27FC236}">
                <a16:creationId xmlns:a16="http://schemas.microsoft.com/office/drawing/2014/main" id="{649D2CF0-7642-496E-B52A-54B40055B9D9}"/>
              </a:ext>
            </a:extLst>
          </p:cNvPr>
          <p:cNvPicPr>
            <a:picLocks noChangeAspect="1"/>
          </p:cNvPicPr>
          <p:nvPr/>
        </p:nvPicPr>
        <p:blipFill>
          <a:blip r:embed="rId5"/>
          <a:stretch>
            <a:fillRect/>
          </a:stretch>
        </p:blipFill>
        <p:spPr>
          <a:xfrm>
            <a:off x="5620512" y="5908485"/>
            <a:ext cx="6336982" cy="949515"/>
          </a:xfrm>
          <a:prstGeom prst="rect">
            <a:avLst/>
          </a:prstGeom>
        </p:spPr>
      </p:pic>
      <p:pic>
        <p:nvPicPr>
          <p:cNvPr id="5" name="Picture 4">
            <a:extLst>
              <a:ext uri="{FF2B5EF4-FFF2-40B4-BE49-F238E27FC236}">
                <a16:creationId xmlns:a16="http://schemas.microsoft.com/office/drawing/2014/main" id="{DB7346D1-CB14-40BC-A3BF-1214A615B643}"/>
              </a:ext>
            </a:extLst>
          </p:cNvPr>
          <p:cNvPicPr>
            <a:picLocks noChangeAspect="1"/>
          </p:cNvPicPr>
          <p:nvPr/>
        </p:nvPicPr>
        <p:blipFill rotWithShape="1">
          <a:blip r:embed="rId6"/>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116904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5200"/>
          <a:stretch/>
        </p:blipFill>
        <p:spPr>
          <a:xfrm>
            <a:off x="1524000" y="0"/>
            <a:ext cx="9144000" cy="5815584"/>
          </a:xfrm>
          <a:prstGeom prst="rect">
            <a:avLst/>
          </a:prstGeom>
        </p:spPr>
      </p:pic>
      <p:sp>
        <p:nvSpPr>
          <p:cNvPr id="5" name="TextBox 4"/>
          <p:cNvSpPr txBox="1"/>
          <p:nvPr/>
        </p:nvSpPr>
        <p:spPr>
          <a:xfrm>
            <a:off x="1852867" y="385045"/>
            <a:ext cx="6575253" cy="861774"/>
          </a:xfrm>
          <a:prstGeom prst="rect">
            <a:avLst/>
          </a:prstGeom>
          <a:noFill/>
        </p:spPr>
        <p:txBody>
          <a:bodyPr wrap="square" rtlCol="0">
            <a:spAutoFit/>
          </a:bodyPr>
          <a:lstStyle/>
          <a:p>
            <a:r>
              <a:rPr lang="en-GB" sz="5000" b="1" dirty="0">
                <a:solidFill>
                  <a:schemeClr val="bg1"/>
                </a:solidFill>
                <a:latin typeface="Verdana"/>
                <a:cs typeface="Verdana"/>
              </a:rPr>
              <a:t>Title here!</a:t>
            </a:r>
            <a:endParaRPr lang="en-US" sz="5000" b="1" dirty="0">
              <a:solidFill>
                <a:schemeClr val="bg1"/>
              </a:solidFill>
              <a:latin typeface="Verdana"/>
              <a:cs typeface="Verdana"/>
            </a:endParaRPr>
          </a:p>
        </p:txBody>
      </p:sp>
      <p:sp>
        <p:nvSpPr>
          <p:cNvPr id="6" name="Rectangle 5"/>
          <p:cNvSpPr/>
          <p:nvPr/>
        </p:nvSpPr>
        <p:spPr>
          <a:xfrm>
            <a:off x="1744133" y="1631864"/>
            <a:ext cx="8178800" cy="3375283"/>
          </a:xfrm>
          <a:prstGeom prst="rect">
            <a:avLst/>
          </a:prstGeom>
        </p:spPr>
        <p:txBody>
          <a:bodyPr wrap="square">
            <a:spAutoFit/>
          </a:bodyPr>
          <a:lstStyle/>
          <a:p>
            <a:r>
              <a:rPr lang="en-GB" sz="4000" b="1" baseline="30000" dirty="0">
                <a:solidFill>
                  <a:srgbClr val="14932B"/>
                </a:solidFill>
                <a:latin typeface="Verdana"/>
                <a:cs typeface="Verdana"/>
              </a:rPr>
              <a:t>The next slide can be used to promote </a:t>
            </a:r>
            <a:r>
              <a:rPr lang="en-GB" sz="4000" b="1" u="sng" baseline="30000" dirty="0">
                <a:solidFill>
                  <a:srgbClr val="14932B"/>
                </a:solidFill>
                <a:latin typeface="Verdana"/>
                <a:cs typeface="Verdana"/>
              </a:rPr>
              <a:t>Buddy’s Key Challenge </a:t>
            </a:r>
            <a:r>
              <a:rPr lang="en-GB" sz="4000" b="1" baseline="30000" dirty="0">
                <a:solidFill>
                  <a:srgbClr val="14932B"/>
                </a:solidFill>
                <a:latin typeface="Verdana"/>
                <a:cs typeface="Verdana"/>
              </a:rPr>
              <a:t>if you are doing this at your school.</a:t>
            </a:r>
          </a:p>
          <a:p>
            <a:endParaRPr lang="en-GB" sz="4000" b="1" baseline="30000" dirty="0">
              <a:solidFill>
                <a:srgbClr val="14932B"/>
              </a:solidFill>
              <a:latin typeface="Verdana"/>
              <a:cs typeface="Verdana"/>
            </a:endParaRPr>
          </a:p>
          <a:p>
            <a:r>
              <a:rPr lang="en-GB" sz="4000" b="1" baseline="30000" dirty="0">
                <a:solidFill>
                  <a:srgbClr val="14932B"/>
                </a:solidFill>
                <a:latin typeface="Verdana"/>
                <a:cs typeface="Verdana"/>
              </a:rPr>
              <a:t>These next few slides are designed for you to amend to promote your school’s Number Day.</a:t>
            </a:r>
          </a:p>
          <a:p>
            <a:endParaRPr lang="en-GB" sz="4000" b="1" baseline="30000" dirty="0">
              <a:solidFill>
                <a:srgbClr val="14932B"/>
              </a:solidFill>
              <a:latin typeface="Verdana"/>
              <a:cs typeface="Verdana"/>
            </a:endParaRPr>
          </a:p>
        </p:txBody>
      </p:sp>
      <p:pic>
        <p:nvPicPr>
          <p:cNvPr id="8" name="Picture 7">
            <a:extLst>
              <a:ext uri="{FF2B5EF4-FFF2-40B4-BE49-F238E27FC236}">
                <a16:creationId xmlns:a16="http://schemas.microsoft.com/office/drawing/2014/main" id="{AB6C1C88-C312-47CE-AD04-BF35E50D5103}"/>
              </a:ext>
            </a:extLst>
          </p:cNvPr>
          <p:cNvPicPr>
            <a:picLocks noChangeAspect="1"/>
          </p:cNvPicPr>
          <p:nvPr/>
        </p:nvPicPr>
        <p:blipFill>
          <a:blip r:embed="rId3"/>
          <a:stretch>
            <a:fillRect/>
          </a:stretch>
        </p:blipFill>
        <p:spPr>
          <a:xfrm>
            <a:off x="5620512" y="5908485"/>
            <a:ext cx="6336982" cy="949515"/>
          </a:xfrm>
          <a:prstGeom prst="rect">
            <a:avLst/>
          </a:prstGeom>
        </p:spPr>
      </p:pic>
      <p:pic>
        <p:nvPicPr>
          <p:cNvPr id="9" name="Picture 8">
            <a:extLst>
              <a:ext uri="{FF2B5EF4-FFF2-40B4-BE49-F238E27FC236}">
                <a16:creationId xmlns:a16="http://schemas.microsoft.com/office/drawing/2014/main" id="{FCDE90BB-BC53-40E7-A65C-72109ED95876}"/>
              </a:ext>
            </a:extLst>
          </p:cNvPr>
          <p:cNvPicPr>
            <a:picLocks noChangeAspect="1"/>
          </p:cNvPicPr>
          <p:nvPr/>
        </p:nvPicPr>
        <p:blipFill rotWithShape="1">
          <a:blip r:embed="rId4"/>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628458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761"/>
          <a:stretch/>
        </p:blipFill>
        <p:spPr>
          <a:xfrm>
            <a:off x="1524000" y="0"/>
            <a:ext cx="9144000" cy="5777080"/>
          </a:xfrm>
          <a:prstGeom prst="rect">
            <a:avLst/>
          </a:prstGeom>
        </p:spPr>
      </p:pic>
      <p:sp>
        <p:nvSpPr>
          <p:cNvPr id="3" name="TextBox 2"/>
          <p:cNvSpPr txBox="1"/>
          <p:nvPr/>
        </p:nvSpPr>
        <p:spPr>
          <a:xfrm>
            <a:off x="3030850" y="1064560"/>
            <a:ext cx="6617981" cy="3375283"/>
          </a:xfrm>
          <a:prstGeom prst="rect">
            <a:avLst/>
          </a:prstGeom>
          <a:noFill/>
        </p:spPr>
        <p:txBody>
          <a:bodyPr wrap="square" rtlCol="0">
            <a:spAutoFit/>
          </a:bodyPr>
          <a:lstStyle/>
          <a:p>
            <a:pPr algn="ctr"/>
            <a:r>
              <a:rPr lang="en-GB" sz="5000" b="1" baseline="30000" dirty="0">
                <a:solidFill>
                  <a:srgbClr val="14932B"/>
                </a:solidFill>
                <a:latin typeface="Verdana"/>
                <a:cs typeface="Verdana"/>
              </a:rPr>
              <a:t>Buddy’s Key Challenge</a:t>
            </a:r>
          </a:p>
          <a:p>
            <a:pPr algn="ctr"/>
            <a:r>
              <a:rPr lang="en-GB" sz="2400" b="1" dirty="0">
                <a:solidFill>
                  <a:srgbClr val="14932B"/>
                </a:solidFill>
                <a:latin typeface="Verdana"/>
                <a:cs typeface="Verdana"/>
              </a:rPr>
              <a:t>Buddy really wants to visit </a:t>
            </a:r>
          </a:p>
          <a:p>
            <a:pPr algn="ctr"/>
            <a:r>
              <a:rPr lang="en-GB" sz="2400" b="1" dirty="0">
                <a:solidFill>
                  <a:srgbClr val="14932B"/>
                </a:solidFill>
                <a:latin typeface="Verdana"/>
                <a:cs typeface="Verdana"/>
              </a:rPr>
              <a:t>our school!</a:t>
            </a:r>
          </a:p>
          <a:p>
            <a:pPr algn="ctr"/>
            <a:endParaRPr lang="en-GB" sz="1200" b="1" dirty="0">
              <a:solidFill>
                <a:srgbClr val="14932B"/>
              </a:solidFill>
              <a:latin typeface="Verdana"/>
              <a:cs typeface="Verdana"/>
            </a:endParaRPr>
          </a:p>
          <a:p>
            <a:pPr algn="ctr"/>
            <a:r>
              <a:rPr lang="en-GB" sz="2400" b="1" dirty="0">
                <a:solidFill>
                  <a:srgbClr val="14932B"/>
                </a:solidFill>
                <a:latin typeface="Verdana"/>
                <a:cs typeface="Verdana"/>
              </a:rPr>
              <a:t>Can you solve maths puzzles against the clock?  Can you find hidden pieces of a key to unlock a magic door to welcome Buddy to our school?</a:t>
            </a:r>
            <a:endParaRPr lang="en-US" sz="2400" b="1" dirty="0">
              <a:solidFill>
                <a:srgbClr val="14932B"/>
              </a:solidFill>
              <a:latin typeface="Verdana"/>
              <a:cs typeface="Verdana"/>
            </a:endParaRPr>
          </a:p>
        </p:txBody>
      </p:sp>
      <p:pic>
        <p:nvPicPr>
          <p:cNvPr id="4" name="Picture 3">
            <a:extLst>
              <a:ext uri="{FF2B5EF4-FFF2-40B4-BE49-F238E27FC236}">
                <a16:creationId xmlns:a16="http://schemas.microsoft.com/office/drawing/2014/main" id="{31B92839-2A4F-49D4-B27D-03C8269DDD85}"/>
              </a:ext>
            </a:extLst>
          </p:cNvPr>
          <p:cNvPicPr>
            <a:picLocks noChangeAspect="1"/>
          </p:cNvPicPr>
          <p:nvPr/>
        </p:nvPicPr>
        <p:blipFill>
          <a:blip r:embed="rId4"/>
          <a:stretch>
            <a:fillRect/>
          </a:stretch>
        </p:blipFill>
        <p:spPr>
          <a:xfrm>
            <a:off x="7965841" y="4166257"/>
            <a:ext cx="1999427" cy="1263431"/>
          </a:xfrm>
          <a:prstGeom prst="rect">
            <a:avLst/>
          </a:prstGeom>
        </p:spPr>
      </p:pic>
      <p:pic>
        <p:nvPicPr>
          <p:cNvPr id="6" name="Picture 5">
            <a:extLst>
              <a:ext uri="{FF2B5EF4-FFF2-40B4-BE49-F238E27FC236}">
                <a16:creationId xmlns:a16="http://schemas.microsoft.com/office/drawing/2014/main" id="{5ACA3E81-4ACC-4B91-BEDD-B014FF837FA4}"/>
              </a:ext>
            </a:extLst>
          </p:cNvPr>
          <p:cNvPicPr>
            <a:picLocks noChangeAspect="1"/>
          </p:cNvPicPr>
          <p:nvPr/>
        </p:nvPicPr>
        <p:blipFill>
          <a:blip r:embed="rId5"/>
          <a:stretch>
            <a:fillRect/>
          </a:stretch>
        </p:blipFill>
        <p:spPr>
          <a:xfrm>
            <a:off x="5620512" y="5908485"/>
            <a:ext cx="6336982" cy="949515"/>
          </a:xfrm>
          <a:prstGeom prst="rect">
            <a:avLst/>
          </a:prstGeom>
        </p:spPr>
      </p:pic>
      <p:pic>
        <p:nvPicPr>
          <p:cNvPr id="7" name="Picture 6">
            <a:extLst>
              <a:ext uri="{FF2B5EF4-FFF2-40B4-BE49-F238E27FC236}">
                <a16:creationId xmlns:a16="http://schemas.microsoft.com/office/drawing/2014/main" id="{92CC14FE-CE1B-46AD-BC45-798F002A38F8}"/>
              </a:ext>
            </a:extLst>
          </p:cNvPr>
          <p:cNvPicPr>
            <a:picLocks noChangeAspect="1"/>
          </p:cNvPicPr>
          <p:nvPr/>
        </p:nvPicPr>
        <p:blipFill rotWithShape="1">
          <a:blip r:embed="rId6"/>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110848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4920"/>
          <a:stretch/>
        </p:blipFill>
        <p:spPr>
          <a:xfrm>
            <a:off x="1524000" y="0"/>
            <a:ext cx="9144000" cy="5834815"/>
          </a:xfrm>
          <a:prstGeom prst="rect">
            <a:avLst/>
          </a:prstGeom>
        </p:spPr>
      </p:pic>
      <p:sp>
        <p:nvSpPr>
          <p:cNvPr id="3" name="TextBox 2"/>
          <p:cNvSpPr txBox="1"/>
          <p:nvPr/>
        </p:nvSpPr>
        <p:spPr>
          <a:xfrm>
            <a:off x="2393408" y="870952"/>
            <a:ext cx="7487321" cy="1446550"/>
          </a:xfrm>
          <a:prstGeom prst="rect">
            <a:avLst/>
          </a:prstGeom>
          <a:noFill/>
        </p:spPr>
        <p:txBody>
          <a:bodyPr wrap="square" rtlCol="0">
            <a:spAutoFit/>
          </a:bodyPr>
          <a:lstStyle/>
          <a:p>
            <a:pPr algn="ctr"/>
            <a:endParaRPr lang="en-GB" sz="2800" b="1" baseline="30000" dirty="0">
              <a:solidFill>
                <a:srgbClr val="14932B"/>
              </a:solidFill>
              <a:latin typeface="Verdana"/>
              <a:cs typeface="Verdana"/>
            </a:endParaRPr>
          </a:p>
          <a:p>
            <a:pPr algn="ctr"/>
            <a:r>
              <a:rPr lang="en-GB" sz="2800" b="1" baseline="30000" dirty="0">
                <a:solidFill>
                  <a:srgbClr val="14932B"/>
                </a:solidFill>
                <a:latin typeface="Verdana"/>
                <a:cs typeface="Verdana"/>
              </a:rPr>
              <a:t>Check out the amazing resources from our partners and supporters</a:t>
            </a:r>
          </a:p>
          <a:p>
            <a:pPr algn="ctr"/>
            <a:r>
              <a:rPr lang="en-US" sz="1600" b="1" dirty="0">
                <a:solidFill>
                  <a:srgbClr val="14932B"/>
                </a:solidFill>
                <a:latin typeface="Verdana"/>
                <a:cs typeface="Verdana"/>
                <a:hlinkClick r:id="rId4"/>
              </a:rPr>
              <a:t>www.nspcc.org.uk/support-us/charity-fundraising/schools-fundraising-ideas/number-day/resources</a:t>
            </a:r>
            <a:r>
              <a:rPr lang="en-US" sz="1600" b="1" dirty="0">
                <a:solidFill>
                  <a:srgbClr val="14932B"/>
                </a:solidFill>
                <a:latin typeface="Verdana"/>
                <a:cs typeface="Verdana"/>
              </a:rPr>
              <a:t> </a:t>
            </a:r>
          </a:p>
        </p:txBody>
      </p:sp>
      <p:pic>
        <p:nvPicPr>
          <p:cNvPr id="5" name="Picture 4">
            <a:extLst>
              <a:ext uri="{FF2B5EF4-FFF2-40B4-BE49-F238E27FC236}">
                <a16:creationId xmlns:a16="http://schemas.microsoft.com/office/drawing/2014/main" id="{FDF40CB8-26CF-4098-9292-B47E46AE20F0}"/>
              </a:ext>
            </a:extLst>
          </p:cNvPr>
          <p:cNvPicPr>
            <a:picLocks noChangeAspect="1"/>
          </p:cNvPicPr>
          <p:nvPr/>
        </p:nvPicPr>
        <p:blipFill>
          <a:blip r:embed="rId5"/>
          <a:stretch>
            <a:fillRect/>
          </a:stretch>
        </p:blipFill>
        <p:spPr>
          <a:xfrm>
            <a:off x="5620512" y="5908485"/>
            <a:ext cx="6336982" cy="949515"/>
          </a:xfrm>
          <a:prstGeom prst="rect">
            <a:avLst/>
          </a:prstGeom>
        </p:spPr>
      </p:pic>
      <p:pic>
        <p:nvPicPr>
          <p:cNvPr id="6" name="Picture 5">
            <a:extLst>
              <a:ext uri="{FF2B5EF4-FFF2-40B4-BE49-F238E27FC236}">
                <a16:creationId xmlns:a16="http://schemas.microsoft.com/office/drawing/2014/main" id="{C83E52EF-39A9-4D00-AE08-3DAF53BD0A92}"/>
              </a:ext>
            </a:extLst>
          </p:cNvPr>
          <p:cNvPicPr>
            <a:picLocks noChangeAspect="1"/>
          </p:cNvPicPr>
          <p:nvPr/>
        </p:nvPicPr>
        <p:blipFill rotWithShape="1">
          <a:blip r:embed="rId6"/>
          <a:srcRect l="2696" r="10183"/>
          <a:stretch/>
        </p:blipFill>
        <p:spPr>
          <a:xfrm>
            <a:off x="15049" y="5908486"/>
            <a:ext cx="5605463" cy="949514"/>
          </a:xfrm>
          <a:prstGeom prst="rect">
            <a:avLst/>
          </a:prstGeom>
        </p:spPr>
      </p:pic>
      <p:pic>
        <p:nvPicPr>
          <p:cNvPr id="7" name="Picture 6">
            <a:extLst>
              <a:ext uri="{FF2B5EF4-FFF2-40B4-BE49-F238E27FC236}">
                <a16:creationId xmlns:a16="http://schemas.microsoft.com/office/drawing/2014/main" id="{558F9299-3E29-430F-BB1E-9A8F1C7BEF40}"/>
              </a:ext>
            </a:extLst>
          </p:cNvPr>
          <p:cNvPicPr>
            <a:picLocks noChangeAspect="1"/>
          </p:cNvPicPr>
          <p:nvPr/>
        </p:nvPicPr>
        <p:blipFill>
          <a:blip r:embed="rId5"/>
          <a:stretch>
            <a:fillRect/>
          </a:stretch>
        </p:blipFill>
        <p:spPr>
          <a:xfrm>
            <a:off x="3875593" y="2798627"/>
            <a:ext cx="4522952" cy="677706"/>
          </a:xfrm>
          <a:prstGeom prst="rect">
            <a:avLst/>
          </a:prstGeom>
        </p:spPr>
      </p:pic>
      <p:pic>
        <p:nvPicPr>
          <p:cNvPr id="8" name="Picture 7">
            <a:extLst>
              <a:ext uri="{FF2B5EF4-FFF2-40B4-BE49-F238E27FC236}">
                <a16:creationId xmlns:a16="http://schemas.microsoft.com/office/drawing/2014/main" id="{C91D1782-83A2-4334-B0D1-522D1336A3A8}"/>
              </a:ext>
            </a:extLst>
          </p:cNvPr>
          <p:cNvPicPr>
            <a:picLocks noChangeAspect="1"/>
          </p:cNvPicPr>
          <p:nvPr/>
        </p:nvPicPr>
        <p:blipFill>
          <a:blip r:embed="rId7"/>
          <a:stretch>
            <a:fillRect/>
          </a:stretch>
        </p:blipFill>
        <p:spPr>
          <a:xfrm>
            <a:off x="3736769" y="3835784"/>
            <a:ext cx="1362075" cy="561975"/>
          </a:xfrm>
          <a:prstGeom prst="rect">
            <a:avLst/>
          </a:prstGeom>
        </p:spPr>
      </p:pic>
      <p:pic>
        <p:nvPicPr>
          <p:cNvPr id="10" name="Picture 9">
            <a:extLst>
              <a:ext uri="{FF2B5EF4-FFF2-40B4-BE49-F238E27FC236}">
                <a16:creationId xmlns:a16="http://schemas.microsoft.com/office/drawing/2014/main" id="{93CF312C-8E90-4B5B-B1DD-746164E50AD4}"/>
              </a:ext>
            </a:extLst>
          </p:cNvPr>
          <p:cNvPicPr>
            <a:picLocks noChangeAspect="1"/>
          </p:cNvPicPr>
          <p:nvPr/>
        </p:nvPicPr>
        <p:blipFill>
          <a:blip r:embed="rId8"/>
          <a:stretch>
            <a:fillRect/>
          </a:stretch>
        </p:blipFill>
        <p:spPr>
          <a:xfrm>
            <a:off x="5608402" y="3740534"/>
            <a:ext cx="2076450" cy="657225"/>
          </a:xfrm>
          <a:prstGeom prst="rect">
            <a:avLst/>
          </a:prstGeom>
        </p:spPr>
      </p:pic>
      <p:pic>
        <p:nvPicPr>
          <p:cNvPr id="12" name="Picture 11">
            <a:extLst>
              <a:ext uri="{FF2B5EF4-FFF2-40B4-BE49-F238E27FC236}">
                <a16:creationId xmlns:a16="http://schemas.microsoft.com/office/drawing/2014/main" id="{8851EE49-DD2F-439D-8A01-3395FD860B82}"/>
              </a:ext>
            </a:extLst>
          </p:cNvPr>
          <p:cNvPicPr>
            <a:picLocks noChangeAspect="1"/>
          </p:cNvPicPr>
          <p:nvPr/>
        </p:nvPicPr>
        <p:blipFill>
          <a:blip r:embed="rId9"/>
          <a:stretch>
            <a:fillRect/>
          </a:stretch>
        </p:blipFill>
        <p:spPr>
          <a:xfrm>
            <a:off x="8083754" y="3414552"/>
            <a:ext cx="907229" cy="1241021"/>
          </a:xfrm>
          <a:prstGeom prst="rect">
            <a:avLst/>
          </a:prstGeom>
        </p:spPr>
      </p:pic>
      <p:pic>
        <p:nvPicPr>
          <p:cNvPr id="14" name="Picture 13">
            <a:extLst>
              <a:ext uri="{FF2B5EF4-FFF2-40B4-BE49-F238E27FC236}">
                <a16:creationId xmlns:a16="http://schemas.microsoft.com/office/drawing/2014/main" id="{17CD630E-363B-46F9-8A9D-909BE25A5B9C}"/>
              </a:ext>
            </a:extLst>
          </p:cNvPr>
          <p:cNvPicPr>
            <a:picLocks noChangeAspect="1"/>
          </p:cNvPicPr>
          <p:nvPr/>
        </p:nvPicPr>
        <p:blipFill>
          <a:blip r:embed="rId10"/>
          <a:stretch>
            <a:fillRect/>
          </a:stretch>
        </p:blipFill>
        <p:spPr>
          <a:xfrm>
            <a:off x="4712370" y="4757210"/>
            <a:ext cx="3686175" cy="523875"/>
          </a:xfrm>
          <a:prstGeom prst="rect">
            <a:avLst/>
          </a:prstGeom>
        </p:spPr>
      </p:pic>
    </p:spTree>
    <p:extLst>
      <p:ext uri="{BB962C8B-B14F-4D97-AF65-F5344CB8AC3E}">
        <p14:creationId xmlns:p14="http://schemas.microsoft.com/office/powerpoint/2010/main" val="2298448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5556"/>
          <a:stretch/>
        </p:blipFill>
        <p:spPr>
          <a:xfrm>
            <a:off x="1524000" y="0"/>
            <a:ext cx="9144000" cy="5791200"/>
          </a:xfrm>
          <a:prstGeom prst="rect">
            <a:avLst/>
          </a:prstGeom>
        </p:spPr>
      </p:pic>
      <p:sp>
        <p:nvSpPr>
          <p:cNvPr id="5" name="TextBox 4"/>
          <p:cNvSpPr txBox="1"/>
          <p:nvPr/>
        </p:nvSpPr>
        <p:spPr>
          <a:xfrm>
            <a:off x="1971400" y="461245"/>
            <a:ext cx="6575253" cy="861774"/>
          </a:xfrm>
          <a:prstGeom prst="rect">
            <a:avLst/>
          </a:prstGeom>
          <a:noFill/>
        </p:spPr>
        <p:txBody>
          <a:bodyPr wrap="square" rtlCol="0">
            <a:spAutoFit/>
          </a:bodyPr>
          <a:lstStyle/>
          <a:p>
            <a:r>
              <a:rPr lang="en-GB" sz="5000" b="1" dirty="0">
                <a:solidFill>
                  <a:schemeClr val="bg1"/>
                </a:solidFill>
                <a:latin typeface="Verdana"/>
                <a:cs typeface="Verdana"/>
              </a:rPr>
              <a:t>Title here!</a:t>
            </a:r>
            <a:endParaRPr lang="en-US" sz="5000" b="1" dirty="0">
              <a:solidFill>
                <a:schemeClr val="bg1"/>
              </a:solidFill>
              <a:latin typeface="Verdana"/>
              <a:cs typeface="Verdana"/>
            </a:endParaRPr>
          </a:p>
        </p:txBody>
      </p:sp>
      <p:sp>
        <p:nvSpPr>
          <p:cNvPr id="6" name="Rectangle 5"/>
          <p:cNvSpPr/>
          <p:nvPr/>
        </p:nvSpPr>
        <p:spPr>
          <a:xfrm>
            <a:off x="2003315" y="1474696"/>
            <a:ext cx="6618936" cy="1323439"/>
          </a:xfrm>
          <a:prstGeom prst="rect">
            <a:avLst/>
          </a:prstGeom>
        </p:spPr>
        <p:txBody>
          <a:bodyPr wrap="square">
            <a:spAutoFit/>
          </a:bodyPr>
          <a:lstStyle/>
          <a:p>
            <a:r>
              <a:rPr lang="en-GB" sz="4000" b="1" baseline="30000" dirty="0">
                <a:solidFill>
                  <a:srgbClr val="14932B"/>
                </a:solidFill>
                <a:latin typeface="Verdana"/>
                <a:cs typeface="Verdana"/>
              </a:rPr>
              <a:t>These next few slides are blank. Amend to promote your school’s Number Day.</a:t>
            </a:r>
          </a:p>
        </p:txBody>
      </p:sp>
      <p:pic>
        <p:nvPicPr>
          <p:cNvPr id="8" name="Picture 7">
            <a:extLst>
              <a:ext uri="{FF2B5EF4-FFF2-40B4-BE49-F238E27FC236}">
                <a16:creationId xmlns:a16="http://schemas.microsoft.com/office/drawing/2014/main" id="{2A07FFF3-25BF-40DA-A687-2C34DBF431F4}"/>
              </a:ext>
            </a:extLst>
          </p:cNvPr>
          <p:cNvPicPr>
            <a:picLocks noChangeAspect="1"/>
          </p:cNvPicPr>
          <p:nvPr/>
        </p:nvPicPr>
        <p:blipFill>
          <a:blip r:embed="rId3"/>
          <a:stretch>
            <a:fillRect/>
          </a:stretch>
        </p:blipFill>
        <p:spPr>
          <a:xfrm>
            <a:off x="5620512" y="5908485"/>
            <a:ext cx="6336982" cy="949515"/>
          </a:xfrm>
          <a:prstGeom prst="rect">
            <a:avLst/>
          </a:prstGeom>
        </p:spPr>
      </p:pic>
      <p:pic>
        <p:nvPicPr>
          <p:cNvPr id="9" name="Picture 8">
            <a:extLst>
              <a:ext uri="{FF2B5EF4-FFF2-40B4-BE49-F238E27FC236}">
                <a16:creationId xmlns:a16="http://schemas.microsoft.com/office/drawing/2014/main" id="{64629D60-BBB1-43D3-A447-968D97A127CA}"/>
              </a:ext>
            </a:extLst>
          </p:cNvPr>
          <p:cNvPicPr>
            <a:picLocks noChangeAspect="1"/>
          </p:cNvPicPr>
          <p:nvPr/>
        </p:nvPicPr>
        <p:blipFill rotWithShape="1">
          <a:blip r:embed="rId4"/>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2854356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378"/>
          <a:stretch/>
        </p:blipFill>
        <p:spPr>
          <a:xfrm>
            <a:off x="1524000" y="0"/>
            <a:ext cx="9144000" cy="5803392"/>
          </a:xfrm>
          <a:prstGeom prst="rect">
            <a:avLst/>
          </a:prstGeom>
        </p:spPr>
      </p:pic>
      <p:sp>
        <p:nvSpPr>
          <p:cNvPr id="5" name="TextBox 4"/>
          <p:cNvSpPr txBox="1"/>
          <p:nvPr/>
        </p:nvSpPr>
        <p:spPr>
          <a:xfrm>
            <a:off x="1971400" y="461245"/>
            <a:ext cx="7667901" cy="1631216"/>
          </a:xfrm>
          <a:prstGeom prst="rect">
            <a:avLst/>
          </a:prstGeom>
          <a:noFill/>
        </p:spPr>
        <p:txBody>
          <a:bodyPr wrap="square" rtlCol="0">
            <a:spAutoFit/>
          </a:bodyPr>
          <a:lstStyle/>
          <a:p>
            <a:r>
              <a:rPr lang="en-GB" sz="5000" b="1" dirty="0">
                <a:solidFill>
                  <a:schemeClr val="bg1"/>
                </a:solidFill>
                <a:latin typeface="Verdana"/>
                <a:cs typeface="Verdana"/>
              </a:rPr>
              <a:t>Raise money </a:t>
            </a:r>
          </a:p>
          <a:p>
            <a:r>
              <a:rPr lang="en-GB" sz="5000" b="1" dirty="0">
                <a:solidFill>
                  <a:schemeClr val="bg1"/>
                </a:solidFill>
                <a:latin typeface="Verdana"/>
                <a:cs typeface="Verdana"/>
              </a:rPr>
              <a:t>and have fun!</a:t>
            </a:r>
            <a:endParaRPr lang="en-US" sz="5000" b="1" dirty="0">
              <a:solidFill>
                <a:schemeClr val="bg1"/>
              </a:solidFill>
              <a:latin typeface="Verdana"/>
              <a:cs typeface="Verdana"/>
            </a:endParaRPr>
          </a:p>
        </p:txBody>
      </p:sp>
      <p:sp>
        <p:nvSpPr>
          <p:cNvPr id="6" name="Rectangle 5"/>
          <p:cNvSpPr/>
          <p:nvPr/>
        </p:nvSpPr>
        <p:spPr>
          <a:xfrm>
            <a:off x="2003315" y="2274795"/>
            <a:ext cx="8321785" cy="913070"/>
          </a:xfrm>
          <a:prstGeom prst="rect">
            <a:avLst/>
          </a:prstGeom>
        </p:spPr>
        <p:txBody>
          <a:bodyPr wrap="square">
            <a:spAutoFit/>
          </a:bodyPr>
          <a:lstStyle/>
          <a:p>
            <a:pPr marL="571500" indent="-571500">
              <a:buFont typeface="Arial" panose="020B0604020202020204" pitchFamily="34" charset="0"/>
              <a:buChar char="•"/>
            </a:pPr>
            <a:endParaRPr lang="en-GB" sz="4000" b="1" baseline="30000" dirty="0">
              <a:solidFill>
                <a:srgbClr val="14932B"/>
              </a:solidFill>
              <a:latin typeface="Verdana"/>
              <a:cs typeface="Verdana"/>
            </a:endParaRPr>
          </a:p>
          <a:p>
            <a:pPr marL="571500" indent="-571500">
              <a:buFont typeface="Arial" panose="020B0604020202020204" pitchFamily="34" charset="0"/>
              <a:buChar char="•"/>
            </a:pPr>
            <a:endParaRPr lang="en-GB" sz="4000" b="1" baseline="30000" dirty="0">
              <a:solidFill>
                <a:srgbClr val="14932B"/>
              </a:solidFill>
              <a:latin typeface="Verdana"/>
              <a:cs typeface="Verdana"/>
            </a:endParaRPr>
          </a:p>
        </p:txBody>
      </p:sp>
      <p:pic>
        <p:nvPicPr>
          <p:cNvPr id="8" name="Picture 7">
            <a:extLst>
              <a:ext uri="{FF2B5EF4-FFF2-40B4-BE49-F238E27FC236}">
                <a16:creationId xmlns:a16="http://schemas.microsoft.com/office/drawing/2014/main" id="{BC11F604-6B8E-4BA2-ABA2-07C31E44ECA2}"/>
              </a:ext>
            </a:extLst>
          </p:cNvPr>
          <p:cNvPicPr>
            <a:picLocks noChangeAspect="1"/>
          </p:cNvPicPr>
          <p:nvPr/>
        </p:nvPicPr>
        <p:blipFill>
          <a:blip r:embed="rId4"/>
          <a:stretch>
            <a:fillRect/>
          </a:stretch>
        </p:blipFill>
        <p:spPr>
          <a:xfrm>
            <a:off x="5620512" y="5908485"/>
            <a:ext cx="6336982" cy="949515"/>
          </a:xfrm>
          <a:prstGeom prst="rect">
            <a:avLst/>
          </a:prstGeom>
        </p:spPr>
      </p:pic>
      <p:pic>
        <p:nvPicPr>
          <p:cNvPr id="9" name="Picture 8">
            <a:extLst>
              <a:ext uri="{FF2B5EF4-FFF2-40B4-BE49-F238E27FC236}">
                <a16:creationId xmlns:a16="http://schemas.microsoft.com/office/drawing/2014/main" id="{C824B2D6-11F5-4DD6-82E6-592B14B43F9B}"/>
              </a:ext>
            </a:extLst>
          </p:cNvPr>
          <p:cNvPicPr>
            <a:picLocks noChangeAspect="1"/>
          </p:cNvPicPr>
          <p:nvPr/>
        </p:nvPicPr>
        <p:blipFill rotWithShape="1">
          <a:blip r:embed="rId5"/>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296716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a:extLst>
              <a:ext uri="{FF2B5EF4-FFF2-40B4-BE49-F238E27FC236}">
                <a16:creationId xmlns:a16="http://schemas.microsoft.com/office/drawing/2014/main" id="{158E6AED-0645-4507-8799-A90F253E0E0E}"/>
              </a:ext>
            </a:extLst>
          </p:cNvPr>
          <p:cNvSpPr txBox="1">
            <a:spLocks/>
          </p:cNvSpPr>
          <p:nvPr/>
        </p:nvSpPr>
        <p:spPr>
          <a:xfrm>
            <a:off x="1015492" y="1188123"/>
            <a:ext cx="10094975" cy="2105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GB" sz="4800" b="1" dirty="0">
                <a:solidFill>
                  <a:schemeClr val="bg1"/>
                </a:solidFill>
                <a:latin typeface="NSPCC Headline" panose="02000000000000000000" pitchFamily="2" charset="77"/>
                <a:ea typeface="+mn-ea"/>
                <a:cs typeface="+mn-cs"/>
              </a:rPr>
              <a:t>What is a charity?</a:t>
            </a:r>
          </a:p>
          <a:p>
            <a:pPr algn="ctr">
              <a:spcBef>
                <a:spcPts val="0"/>
              </a:spcBef>
              <a:defRPr/>
            </a:pPr>
            <a:endParaRPr lang="en-GB" sz="3600" b="1" dirty="0">
              <a:solidFill>
                <a:schemeClr val="bg1"/>
              </a:solidFill>
              <a:latin typeface="NSPCC Headline" panose="02000000000000000000" pitchFamily="2" charset="77"/>
              <a:ea typeface="+mn-ea"/>
              <a:cs typeface="+mn-cs"/>
            </a:endParaRPr>
          </a:p>
          <a:p>
            <a:pPr algn="ctr">
              <a:spcBef>
                <a:spcPts val="0"/>
              </a:spcBef>
              <a:defRPr/>
            </a:pPr>
            <a:r>
              <a:rPr lang="en-GB" sz="3600" b="1" dirty="0">
                <a:solidFill>
                  <a:schemeClr val="bg1"/>
                </a:solidFill>
                <a:latin typeface="NSPCC Headline" panose="02000000000000000000" pitchFamily="2" charset="77"/>
                <a:ea typeface="+mn-ea"/>
                <a:cs typeface="+mn-cs"/>
              </a:rPr>
              <a:t>An organisation set up to provide help and raise money for those in need.</a:t>
            </a:r>
          </a:p>
          <a:p>
            <a:pPr algn="ctr">
              <a:spcBef>
                <a:spcPts val="0"/>
              </a:spcBef>
              <a:defRPr/>
            </a:pPr>
            <a:endParaRPr lang="en-GB" sz="3600" b="1" dirty="0">
              <a:solidFill>
                <a:schemeClr val="bg1"/>
              </a:solidFill>
              <a:latin typeface="NSPCC Headline" panose="02000000000000000000" pitchFamily="2" charset="77"/>
              <a:ea typeface="+mn-ea"/>
              <a:cs typeface="+mn-cs"/>
            </a:endParaRPr>
          </a:p>
          <a:p>
            <a:pPr algn="ctr">
              <a:spcBef>
                <a:spcPts val="0"/>
              </a:spcBef>
              <a:defRPr/>
            </a:pPr>
            <a:r>
              <a:rPr lang="en-GB" sz="3600" b="1" dirty="0">
                <a:solidFill>
                  <a:schemeClr val="bg1"/>
                </a:solidFill>
                <a:latin typeface="NSPCC Headline" panose="02000000000000000000" pitchFamily="2" charset="77"/>
                <a:ea typeface="+mn-ea"/>
                <a:cs typeface="+mn-cs"/>
              </a:rPr>
              <a:t>The NSPCC is a charity who want to help every child to have a safe and happy childhood.</a:t>
            </a:r>
          </a:p>
        </p:txBody>
      </p:sp>
    </p:spTree>
    <p:extLst>
      <p:ext uri="{BB962C8B-B14F-4D97-AF65-F5344CB8AC3E}">
        <p14:creationId xmlns:p14="http://schemas.microsoft.com/office/powerpoint/2010/main" val="1823465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95DB57-AD1E-F115-8F5B-890EE92104FA}"/>
              </a:ext>
              <a:ext uri="{C183D7F6-B498-43B3-948B-1728B52AA6E4}">
                <adec:decorative xmlns:adec="http://schemas.microsoft.com/office/drawing/2017/decorative" val="1"/>
              </a:ext>
            </a:extLst>
          </p:cNvPr>
          <p:cNvSpPr/>
          <p:nvPr/>
        </p:nvSpPr>
        <p:spPr>
          <a:xfrm>
            <a:off x="0" y="-5607"/>
            <a:ext cx="6108701"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BDD6048-6F40-403F-956C-190081B8829E}"/>
              </a:ext>
            </a:extLst>
          </p:cNvPr>
          <p:cNvPicPr>
            <a:picLocks noChangeAspect="1"/>
          </p:cNvPicPr>
          <p:nvPr/>
        </p:nvPicPr>
        <p:blipFill>
          <a:blip r:embed="rId3"/>
          <a:stretch>
            <a:fillRect/>
          </a:stretch>
        </p:blipFill>
        <p:spPr>
          <a:xfrm>
            <a:off x="0" y="-5607"/>
            <a:ext cx="12192000" cy="6857999"/>
          </a:xfrm>
          <a:prstGeom prst="rect">
            <a:avLst/>
          </a:prstGeom>
        </p:spPr>
      </p:pic>
    </p:spTree>
    <p:extLst>
      <p:ext uri="{BB962C8B-B14F-4D97-AF65-F5344CB8AC3E}">
        <p14:creationId xmlns:p14="http://schemas.microsoft.com/office/powerpoint/2010/main" val="3683440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NSPCC logo">
            <a:extLst>
              <a:ext uri="{FF2B5EF4-FFF2-40B4-BE49-F238E27FC236}">
                <a16:creationId xmlns:a16="http://schemas.microsoft.com/office/drawing/2014/main" id="{F9E16FA5-7EBE-25B6-9A3B-CE9FBDB65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2364" y="441325"/>
            <a:ext cx="2187273" cy="526442"/>
          </a:xfrm>
          <a:prstGeom prst="rect">
            <a:avLst/>
          </a:prstGeom>
        </p:spPr>
      </p:pic>
      <p:pic>
        <p:nvPicPr>
          <p:cNvPr id="10" name="Picture 9" descr="Handwritten 'Thank you' illustration">
            <a:extLst>
              <a:ext uri="{FF2B5EF4-FFF2-40B4-BE49-F238E27FC236}">
                <a16:creationId xmlns:a16="http://schemas.microsoft.com/office/drawing/2014/main" id="{92F99DC9-0B21-7571-DB9E-70424A2E564E}"/>
              </a:ext>
            </a:extLst>
          </p:cNvPr>
          <p:cNvPicPr>
            <a:picLocks noChangeAspect="1"/>
          </p:cNvPicPr>
          <p:nvPr/>
        </p:nvPicPr>
        <p:blipFill>
          <a:blip r:embed="rId4"/>
          <a:stretch>
            <a:fillRect/>
          </a:stretch>
        </p:blipFill>
        <p:spPr>
          <a:xfrm>
            <a:off x="2666928" y="1375825"/>
            <a:ext cx="6858143" cy="2379183"/>
          </a:xfrm>
          <a:prstGeom prst="rect">
            <a:avLst/>
          </a:prstGeom>
        </p:spPr>
      </p:pic>
      <p:pic>
        <p:nvPicPr>
          <p:cNvPr id="4" name="Picture 3" descr="Every childhood is worth fighting for">
            <a:extLst>
              <a:ext uri="{FF2B5EF4-FFF2-40B4-BE49-F238E27FC236}">
                <a16:creationId xmlns:a16="http://schemas.microsoft.com/office/drawing/2014/main" id="{E43CA744-FAC6-D035-C2B3-5E9791CB5E48}"/>
              </a:ext>
            </a:extLst>
          </p:cNvPr>
          <p:cNvPicPr>
            <a:picLocks noChangeAspect="1"/>
          </p:cNvPicPr>
          <p:nvPr/>
        </p:nvPicPr>
        <p:blipFill>
          <a:blip r:embed="rId5"/>
          <a:stretch>
            <a:fillRect/>
          </a:stretch>
        </p:blipFill>
        <p:spPr>
          <a:xfrm>
            <a:off x="3731459" y="5490891"/>
            <a:ext cx="4729082" cy="163293"/>
          </a:xfrm>
          <a:prstGeom prst="rect">
            <a:avLst/>
          </a:prstGeom>
        </p:spPr>
      </p:pic>
      <p:sp>
        <p:nvSpPr>
          <p:cNvPr id="7" name="TextBox 6">
            <a:extLst>
              <a:ext uri="{FF2B5EF4-FFF2-40B4-BE49-F238E27FC236}">
                <a16:creationId xmlns:a16="http://schemas.microsoft.com/office/drawing/2014/main" id="{D0EDA7FF-FECD-ADBF-E614-7DB091F85CAA}"/>
              </a:ext>
            </a:extLst>
          </p:cNvPr>
          <p:cNvSpPr txBox="1"/>
          <p:nvPr/>
        </p:nvSpPr>
        <p:spPr>
          <a:xfrm>
            <a:off x="2266932" y="6048547"/>
            <a:ext cx="7658137" cy="507831"/>
          </a:xfrm>
          <a:prstGeom prst="rect">
            <a:avLst/>
          </a:prstGeom>
          <a:noFill/>
        </p:spPr>
        <p:txBody>
          <a:bodyPr wrap="square">
            <a:spAutoFit/>
          </a:bodyPr>
          <a:lstStyle/>
          <a:p>
            <a:pPr marL="0" indent="0" algn="ctr">
              <a:buNone/>
            </a:pPr>
            <a:r>
              <a:rPr lang="en-GB" sz="900" dirty="0">
                <a:effectLst/>
                <a:latin typeface="NSPCC Regular" panose="02000000000000000000" pitchFamily="2" charset="77"/>
              </a:rPr>
              <a:t>©NSPCC 2023. National Society for the Prevention of Cruelty to Children. Registered charity England  and Wales 216401, </a:t>
            </a:r>
            <a:br>
              <a:rPr lang="en-GB" sz="900" dirty="0">
                <a:effectLst/>
                <a:latin typeface="NSPCC Regular" panose="02000000000000000000" pitchFamily="2" charset="77"/>
              </a:rPr>
            </a:br>
            <a:r>
              <a:rPr lang="en-GB" sz="900" dirty="0">
                <a:effectLst/>
                <a:latin typeface="NSPCC Regular" panose="02000000000000000000" pitchFamily="2" charset="77"/>
              </a:rPr>
              <a:t>Scotland SC037717 and Jersey 384. Photography by Tom Hull, Harry George Hall</a:t>
            </a:r>
            <a:r>
              <a:rPr lang="en-GB" sz="900" dirty="0">
                <a:latin typeface="NSPCC Regular" panose="02000000000000000000" pitchFamily="2" charset="77"/>
              </a:rPr>
              <a:t>,</a:t>
            </a:r>
            <a:r>
              <a:rPr lang="en-GB" sz="900" dirty="0">
                <a:effectLst/>
                <a:latin typeface="NSPCC Regular" panose="02000000000000000000" pitchFamily="2" charset="77"/>
              </a:rPr>
              <a:t> and Adrian James White. Children and adults </a:t>
            </a:r>
            <a:br>
              <a:rPr lang="en-GB" sz="900" dirty="0">
                <a:effectLst/>
                <a:latin typeface="NSPCC Regular" panose="02000000000000000000" pitchFamily="2" charset="77"/>
              </a:rPr>
            </a:br>
            <a:r>
              <a:rPr lang="en-GB" sz="900" dirty="0">
                <a:effectLst/>
                <a:latin typeface="NSPCC Regular" panose="02000000000000000000" pitchFamily="2" charset="77"/>
              </a:rPr>
              <a:t>pictured are models and volunteers. Photography includes a real-life NSPCC Childline counsellor, Sarah Murphy. J2023009.</a:t>
            </a:r>
          </a:p>
        </p:txBody>
      </p:sp>
    </p:spTree>
    <p:extLst>
      <p:ext uri="{BB962C8B-B14F-4D97-AF65-F5344CB8AC3E}">
        <p14:creationId xmlns:p14="http://schemas.microsoft.com/office/powerpoint/2010/main" val="281126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33" t="-1955" r="-1733" b="17333"/>
          <a:stretch/>
        </p:blipFill>
        <p:spPr>
          <a:xfrm>
            <a:off x="1464147" y="-48768"/>
            <a:ext cx="9144000" cy="5803392"/>
          </a:xfrm>
          <a:prstGeom prst="rect">
            <a:avLst/>
          </a:prstGeom>
        </p:spPr>
      </p:pic>
      <p:pic>
        <p:nvPicPr>
          <p:cNvPr id="6" name="Picture 5">
            <a:extLst>
              <a:ext uri="{FF2B5EF4-FFF2-40B4-BE49-F238E27FC236}">
                <a16:creationId xmlns:a16="http://schemas.microsoft.com/office/drawing/2014/main" id="{9341064A-2D68-4DFC-9B11-C12734C8F57D}"/>
              </a:ext>
            </a:extLst>
          </p:cNvPr>
          <p:cNvPicPr>
            <a:picLocks noChangeAspect="1"/>
          </p:cNvPicPr>
          <p:nvPr/>
        </p:nvPicPr>
        <p:blipFill rotWithShape="1">
          <a:blip r:embed="rId4"/>
          <a:srcRect l="2696" r="10183"/>
          <a:stretch/>
        </p:blipFill>
        <p:spPr>
          <a:xfrm>
            <a:off x="15049" y="5908486"/>
            <a:ext cx="5605463" cy="949514"/>
          </a:xfrm>
          <a:prstGeom prst="rect">
            <a:avLst/>
          </a:prstGeom>
        </p:spPr>
      </p:pic>
      <p:pic>
        <p:nvPicPr>
          <p:cNvPr id="7" name="Picture 6">
            <a:extLst>
              <a:ext uri="{FF2B5EF4-FFF2-40B4-BE49-F238E27FC236}">
                <a16:creationId xmlns:a16="http://schemas.microsoft.com/office/drawing/2014/main" id="{1D0338DE-9B77-4B9D-BF1F-FBC9CA4505F9}"/>
              </a:ext>
            </a:extLst>
          </p:cNvPr>
          <p:cNvPicPr>
            <a:picLocks noChangeAspect="1"/>
          </p:cNvPicPr>
          <p:nvPr/>
        </p:nvPicPr>
        <p:blipFill>
          <a:blip r:embed="rId5"/>
          <a:stretch>
            <a:fillRect/>
          </a:stretch>
        </p:blipFill>
        <p:spPr>
          <a:xfrm>
            <a:off x="5620512" y="5908485"/>
            <a:ext cx="6336982" cy="949515"/>
          </a:xfrm>
          <a:prstGeom prst="rect">
            <a:avLst/>
          </a:prstGeom>
        </p:spPr>
      </p:pic>
    </p:spTree>
    <p:extLst>
      <p:ext uri="{BB962C8B-B14F-4D97-AF65-F5344CB8AC3E}">
        <p14:creationId xmlns:p14="http://schemas.microsoft.com/office/powerpoint/2010/main" val="281546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6444"/>
          <a:stretch/>
        </p:blipFill>
        <p:spPr>
          <a:xfrm>
            <a:off x="1524000" y="0"/>
            <a:ext cx="9144000" cy="5730240"/>
          </a:xfrm>
          <a:prstGeom prst="rect">
            <a:avLst/>
          </a:prstGeom>
        </p:spPr>
      </p:pic>
      <p:pic>
        <p:nvPicPr>
          <p:cNvPr id="4" name="Picture 3">
            <a:extLst>
              <a:ext uri="{FF2B5EF4-FFF2-40B4-BE49-F238E27FC236}">
                <a16:creationId xmlns:a16="http://schemas.microsoft.com/office/drawing/2014/main" id="{EE794EBE-546F-401B-8781-7464FBFBAF66}"/>
              </a:ext>
            </a:extLst>
          </p:cNvPr>
          <p:cNvPicPr>
            <a:picLocks noChangeAspect="1"/>
          </p:cNvPicPr>
          <p:nvPr/>
        </p:nvPicPr>
        <p:blipFill>
          <a:blip r:embed="rId4"/>
          <a:stretch>
            <a:fillRect/>
          </a:stretch>
        </p:blipFill>
        <p:spPr>
          <a:xfrm>
            <a:off x="5620512" y="5908485"/>
            <a:ext cx="6336982" cy="949515"/>
          </a:xfrm>
          <a:prstGeom prst="rect">
            <a:avLst/>
          </a:prstGeom>
        </p:spPr>
      </p:pic>
      <p:pic>
        <p:nvPicPr>
          <p:cNvPr id="6" name="Picture 5">
            <a:extLst>
              <a:ext uri="{FF2B5EF4-FFF2-40B4-BE49-F238E27FC236}">
                <a16:creationId xmlns:a16="http://schemas.microsoft.com/office/drawing/2014/main" id="{AD4E9500-7456-41F9-BC2E-46158C9EC68D}"/>
              </a:ext>
            </a:extLst>
          </p:cNvPr>
          <p:cNvPicPr>
            <a:picLocks noChangeAspect="1"/>
          </p:cNvPicPr>
          <p:nvPr/>
        </p:nvPicPr>
        <p:blipFill rotWithShape="1">
          <a:blip r:embed="rId5"/>
          <a:srcRect l="2696" r="10183"/>
          <a:stretch/>
        </p:blipFill>
        <p:spPr>
          <a:xfrm>
            <a:off x="15049" y="5920678"/>
            <a:ext cx="5605463" cy="949514"/>
          </a:xfrm>
          <a:prstGeom prst="rect">
            <a:avLst/>
          </a:prstGeom>
        </p:spPr>
      </p:pic>
    </p:spTree>
    <p:extLst>
      <p:ext uri="{BB962C8B-B14F-4D97-AF65-F5344CB8AC3E}">
        <p14:creationId xmlns:p14="http://schemas.microsoft.com/office/powerpoint/2010/main" val="14013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911"/>
          <a:stretch/>
        </p:blipFill>
        <p:spPr>
          <a:xfrm>
            <a:off x="1524000" y="0"/>
            <a:ext cx="9144000" cy="5766816"/>
          </a:xfrm>
          <a:prstGeom prst="rect">
            <a:avLst/>
          </a:prstGeom>
        </p:spPr>
      </p:pic>
      <p:pic>
        <p:nvPicPr>
          <p:cNvPr id="4" name="Picture 3">
            <a:extLst>
              <a:ext uri="{FF2B5EF4-FFF2-40B4-BE49-F238E27FC236}">
                <a16:creationId xmlns:a16="http://schemas.microsoft.com/office/drawing/2014/main" id="{307356F2-0B92-452C-9389-35C8FE05C5C3}"/>
              </a:ext>
            </a:extLst>
          </p:cNvPr>
          <p:cNvPicPr>
            <a:picLocks noChangeAspect="1"/>
          </p:cNvPicPr>
          <p:nvPr/>
        </p:nvPicPr>
        <p:blipFill>
          <a:blip r:embed="rId4"/>
          <a:stretch>
            <a:fillRect/>
          </a:stretch>
        </p:blipFill>
        <p:spPr>
          <a:xfrm>
            <a:off x="5620512" y="5908485"/>
            <a:ext cx="6336982" cy="949515"/>
          </a:xfrm>
          <a:prstGeom prst="rect">
            <a:avLst/>
          </a:prstGeom>
        </p:spPr>
      </p:pic>
      <p:pic>
        <p:nvPicPr>
          <p:cNvPr id="5" name="Picture 4">
            <a:extLst>
              <a:ext uri="{FF2B5EF4-FFF2-40B4-BE49-F238E27FC236}">
                <a16:creationId xmlns:a16="http://schemas.microsoft.com/office/drawing/2014/main" id="{27001075-BE77-4751-9E29-8310F2B4F384}"/>
              </a:ext>
            </a:extLst>
          </p:cNvPr>
          <p:cNvPicPr>
            <a:picLocks noChangeAspect="1"/>
          </p:cNvPicPr>
          <p:nvPr/>
        </p:nvPicPr>
        <p:blipFill rotWithShape="1">
          <a:blip r:embed="rId5"/>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242089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911"/>
          <a:stretch/>
        </p:blipFill>
        <p:spPr>
          <a:xfrm>
            <a:off x="1524000" y="0"/>
            <a:ext cx="9144000" cy="5766816"/>
          </a:xfrm>
          <a:prstGeom prst="rect">
            <a:avLst/>
          </a:prstGeom>
        </p:spPr>
      </p:pic>
      <p:pic>
        <p:nvPicPr>
          <p:cNvPr id="4" name="Picture 3">
            <a:extLst>
              <a:ext uri="{FF2B5EF4-FFF2-40B4-BE49-F238E27FC236}">
                <a16:creationId xmlns:a16="http://schemas.microsoft.com/office/drawing/2014/main" id="{B99078DC-29E8-4E61-BB1C-937B607C420F}"/>
              </a:ext>
            </a:extLst>
          </p:cNvPr>
          <p:cNvPicPr>
            <a:picLocks noChangeAspect="1"/>
          </p:cNvPicPr>
          <p:nvPr/>
        </p:nvPicPr>
        <p:blipFill>
          <a:blip r:embed="rId4"/>
          <a:stretch>
            <a:fillRect/>
          </a:stretch>
        </p:blipFill>
        <p:spPr>
          <a:xfrm>
            <a:off x="5620512" y="5908485"/>
            <a:ext cx="6336982" cy="949515"/>
          </a:xfrm>
          <a:prstGeom prst="rect">
            <a:avLst/>
          </a:prstGeom>
        </p:spPr>
      </p:pic>
      <p:pic>
        <p:nvPicPr>
          <p:cNvPr id="5" name="Picture 4">
            <a:extLst>
              <a:ext uri="{FF2B5EF4-FFF2-40B4-BE49-F238E27FC236}">
                <a16:creationId xmlns:a16="http://schemas.microsoft.com/office/drawing/2014/main" id="{5CBF08E8-8B3F-4700-AEF7-348A71EC5175}"/>
              </a:ext>
            </a:extLst>
          </p:cNvPr>
          <p:cNvPicPr>
            <a:picLocks noChangeAspect="1"/>
          </p:cNvPicPr>
          <p:nvPr/>
        </p:nvPicPr>
        <p:blipFill rotWithShape="1">
          <a:blip r:embed="rId5"/>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229411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6089"/>
          <a:stretch/>
        </p:blipFill>
        <p:spPr>
          <a:xfrm>
            <a:off x="1524000" y="0"/>
            <a:ext cx="9144000" cy="5754624"/>
          </a:xfrm>
          <a:prstGeom prst="rect">
            <a:avLst/>
          </a:prstGeom>
        </p:spPr>
      </p:pic>
      <p:pic>
        <p:nvPicPr>
          <p:cNvPr id="4" name="Picture 3">
            <a:extLst>
              <a:ext uri="{FF2B5EF4-FFF2-40B4-BE49-F238E27FC236}">
                <a16:creationId xmlns:a16="http://schemas.microsoft.com/office/drawing/2014/main" id="{C38B9D72-E9A6-4695-929F-910F7B55F286}"/>
              </a:ext>
            </a:extLst>
          </p:cNvPr>
          <p:cNvPicPr>
            <a:picLocks noChangeAspect="1"/>
          </p:cNvPicPr>
          <p:nvPr/>
        </p:nvPicPr>
        <p:blipFill>
          <a:blip r:embed="rId4"/>
          <a:stretch>
            <a:fillRect/>
          </a:stretch>
        </p:blipFill>
        <p:spPr>
          <a:xfrm>
            <a:off x="5620512" y="5908485"/>
            <a:ext cx="6336982" cy="949515"/>
          </a:xfrm>
          <a:prstGeom prst="rect">
            <a:avLst/>
          </a:prstGeom>
        </p:spPr>
      </p:pic>
      <p:pic>
        <p:nvPicPr>
          <p:cNvPr id="5" name="Picture 4">
            <a:extLst>
              <a:ext uri="{FF2B5EF4-FFF2-40B4-BE49-F238E27FC236}">
                <a16:creationId xmlns:a16="http://schemas.microsoft.com/office/drawing/2014/main" id="{53BBFBCF-2AA3-4A65-8FAD-E81872826BA1}"/>
              </a:ext>
            </a:extLst>
          </p:cNvPr>
          <p:cNvPicPr>
            <a:picLocks noChangeAspect="1"/>
          </p:cNvPicPr>
          <p:nvPr/>
        </p:nvPicPr>
        <p:blipFill rotWithShape="1">
          <a:blip r:embed="rId5"/>
          <a:srcRect l="2696" r="10183"/>
          <a:stretch/>
        </p:blipFill>
        <p:spPr>
          <a:xfrm>
            <a:off x="15049" y="5908486"/>
            <a:ext cx="5605463" cy="949514"/>
          </a:xfrm>
          <a:prstGeom prst="rect">
            <a:avLst/>
          </a:prstGeom>
        </p:spPr>
      </p:pic>
    </p:spTree>
    <p:extLst>
      <p:ext uri="{BB962C8B-B14F-4D97-AF65-F5344CB8AC3E}">
        <p14:creationId xmlns:p14="http://schemas.microsoft.com/office/powerpoint/2010/main" val="35227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6089"/>
          <a:stretch/>
        </p:blipFill>
        <p:spPr>
          <a:xfrm>
            <a:off x="1524000" y="0"/>
            <a:ext cx="9144000" cy="5754624"/>
          </a:xfrm>
          <a:prstGeom prst="rect">
            <a:avLst/>
          </a:prstGeom>
        </p:spPr>
      </p:pic>
      <p:pic>
        <p:nvPicPr>
          <p:cNvPr id="4" name="Picture 3">
            <a:extLst>
              <a:ext uri="{FF2B5EF4-FFF2-40B4-BE49-F238E27FC236}">
                <a16:creationId xmlns:a16="http://schemas.microsoft.com/office/drawing/2014/main" id="{F7C47CAB-453F-421D-8ACE-3C29E146CE2F}"/>
              </a:ext>
            </a:extLst>
          </p:cNvPr>
          <p:cNvPicPr>
            <a:picLocks noChangeAspect="1"/>
          </p:cNvPicPr>
          <p:nvPr/>
        </p:nvPicPr>
        <p:blipFill>
          <a:blip r:embed="rId4"/>
          <a:stretch>
            <a:fillRect/>
          </a:stretch>
        </p:blipFill>
        <p:spPr>
          <a:xfrm>
            <a:off x="5620512" y="5908485"/>
            <a:ext cx="6336982" cy="949515"/>
          </a:xfrm>
          <a:prstGeom prst="rect">
            <a:avLst/>
          </a:prstGeom>
        </p:spPr>
      </p:pic>
      <p:pic>
        <p:nvPicPr>
          <p:cNvPr id="5" name="Picture 4">
            <a:extLst>
              <a:ext uri="{FF2B5EF4-FFF2-40B4-BE49-F238E27FC236}">
                <a16:creationId xmlns:a16="http://schemas.microsoft.com/office/drawing/2014/main" id="{6A78A7EE-09D0-4463-B9FB-E1212F97663D}"/>
              </a:ext>
            </a:extLst>
          </p:cNvPr>
          <p:cNvPicPr>
            <a:picLocks noChangeAspect="1"/>
          </p:cNvPicPr>
          <p:nvPr/>
        </p:nvPicPr>
        <p:blipFill rotWithShape="1">
          <a:blip r:embed="rId5"/>
          <a:srcRect l="2696" r="10183"/>
          <a:stretch/>
        </p:blipFill>
        <p:spPr>
          <a:xfrm>
            <a:off x="15049" y="5920678"/>
            <a:ext cx="5605463" cy="949514"/>
          </a:xfrm>
          <a:prstGeom prst="rect">
            <a:avLst/>
          </a:prstGeom>
        </p:spPr>
      </p:pic>
    </p:spTree>
    <p:extLst>
      <p:ext uri="{BB962C8B-B14F-4D97-AF65-F5344CB8AC3E}">
        <p14:creationId xmlns:p14="http://schemas.microsoft.com/office/powerpoint/2010/main" val="29326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95DB57-AD1E-F115-8F5B-890EE92104FA}"/>
              </a:ext>
              <a:ext uri="{C183D7F6-B498-43B3-948B-1728B52AA6E4}">
                <adec:decorative xmlns:adec="http://schemas.microsoft.com/office/drawing/2017/decorative" val="1"/>
              </a:ext>
            </a:extLst>
          </p:cNvPr>
          <p:cNvSpPr/>
          <p:nvPr/>
        </p:nvSpPr>
        <p:spPr>
          <a:xfrm>
            <a:off x="0" y="-5607"/>
            <a:ext cx="6108701"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20D31D3-DE70-788C-1D61-DF1CC17BF9AB}"/>
              </a:ext>
              <a:ext uri="{C183D7F6-B498-43B3-948B-1728B52AA6E4}">
                <adec:decorative xmlns:adec="http://schemas.microsoft.com/office/drawing/2017/decorative" val="1"/>
              </a:ext>
            </a:extLst>
          </p:cNvPr>
          <p:cNvSpPr/>
          <p:nvPr/>
        </p:nvSpPr>
        <p:spPr>
          <a:xfrm>
            <a:off x="-1" y="-4123"/>
            <a:ext cx="6108701" cy="6856514"/>
          </a:xfrm>
          <a:prstGeom prst="rect">
            <a:avLst/>
          </a:prstGeom>
          <a:solidFill>
            <a:schemeClr val="accent1">
              <a:lumMod val="60000"/>
              <a:lumOff val="4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1">
            <a:extLst>
              <a:ext uri="{FF2B5EF4-FFF2-40B4-BE49-F238E27FC236}">
                <a16:creationId xmlns:a16="http://schemas.microsoft.com/office/drawing/2014/main" id="{41AD4505-29B1-4EB8-A13F-DB1DDB3A7A4F}"/>
              </a:ext>
            </a:extLst>
          </p:cNvPr>
          <p:cNvSpPr txBox="1">
            <a:spLocks/>
          </p:cNvSpPr>
          <p:nvPr/>
        </p:nvSpPr>
        <p:spPr>
          <a:xfrm>
            <a:off x="320549" y="346875"/>
            <a:ext cx="5677916" cy="2105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defRPr/>
            </a:pPr>
            <a:r>
              <a:rPr lang="en-GB" sz="4800" b="1" dirty="0">
                <a:solidFill>
                  <a:schemeClr val="bg1"/>
                </a:solidFill>
                <a:latin typeface="NSPCC Headline" panose="02000000000000000000" pitchFamily="2" charset="77"/>
                <a:ea typeface="+mn-ea"/>
                <a:cs typeface="+mn-cs"/>
              </a:rPr>
              <a:t>Keeping children safe is why the NSPCC is here:</a:t>
            </a:r>
          </a:p>
          <a:p>
            <a:pPr>
              <a:spcBef>
                <a:spcPts val="0"/>
              </a:spcBef>
              <a:defRPr/>
            </a:pPr>
            <a:endParaRPr lang="en-GB" sz="3600" b="1" dirty="0">
              <a:solidFill>
                <a:schemeClr val="bg1"/>
              </a:solidFill>
              <a:latin typeface="NSPCC Headline" panose="02000000000000000000" pitchFamily="2" charset="77"/>
              <a:ea typeface="+mn-ea"/>
              <a:cs typeface="+mn-cs"/>
            </a:endParaRPr>
          </a:p>
          <a:p>
            <a:pPr marL="285750" indent="-285750">
              <a:spcBef>
                <a:spcPts val="0"/>
              </a:spcBef>
              <a:buFont typeface="Arial" panose="020B0604020202020204" pitchFamily="34" charset="0"/>
              <a:buChar char="•"/>
              <a:defRPr/>
            </a:pPr>
            <a:r>
              <a:rPr lang="en-GB" sz="2000" dirty="0">
                <a:solidFill>
                  <a:srgbClr val="018926"/>
                </a:solidFill>
                <a:latin typeface="NSPCC Headline" panose="02000000000000000000" pitchFamily="2" charset="77"/>
                <a:ea typeface="+mn-ea"/>
                <a:cs typeface="+mn-cs"/>
              </a:rPr>
              <a:t>When a child needs a helping hand, they’ll be there.</a:t>
            </a:r>
          </a:p>
          <a:p>
            <a:pPr marL="285750" indent="-285750">
              <a:spcBef>
                <a:spcPts val="0"/>
              </a:spcBef>
              <a:buFont typeface="Arial" panose="020B0604020202020204" pitchFamily="34" charset="0"/>
              <a:buChar char="•"/>
              <a:defRPr/>
            </a:pPr>
            <a:endParaRPr lang="en-GB" sz="2000" dirty="0">
              <a:solidFill>
                <a:srgbClr val="018926"/>
              </a:solidFill>
              <a:latin typeface="NSPCC Headline" panose="02000000000000000000" pitchFamily="2" charset="77"/>
              <a:ea typeface="+mn-ea"/>
              <a:cs typeface="+mn-cs"/>
            </a:endParaRPr>
          </a:p>
          <a:p>
            <a:pPr marL="285750" indent="-285750">
              <a:spcBef>
                <a:spcPts val="0"/>
              </a:spcBef>
              <a:buFont typeface="Arial" panose="020B0604020202020204" pitchFamily="34" charset="0"/>
              <a:buChar char="•"/>
              <a:defRPr/>
            </a:pPr>
            <a:r>
              <a:rPr lang="en-GB" sz="2000" dirty="0">
                <a:solidFill>
                  <a:srgbClr val="018926"/>
                </a:solidFill>
                <a:latin typeface="NSPCC Headline" panose="02000000000000000000" pitchFamily="2" charset="77"/>
                <a:ea typeface="+mn-ea"/>
                <a:cs typeface="+mn-cs"/>
              </a:rPr>
              <a:t>When parents are finding it tough, they’ll help.</a:t>
            </a:r>
          </a:p>
          <a:p>
            <a:pPr marL="285750" indent="-285750">
              <a:spcBef>
                <a:spcPts val="0"/>
              </a:spcBef>
              <a:buFont typeface="Arial" panose="020B0604020202020204" pitchFamily="34" charset="0"/>
              <a:buChar char="•"/>
              <a:defRPr/>
            </a:pPr>
            <a:endParaRPr lang="en-GB" sz="2000" dirty="0">
              <a:solidFill>
                <a:srgbClr val="018926"/>
              </a:solidFill>
              <a:latin typeface="NSPCC Headline" panose="02000000000000000000" pitchFamily="2" charset="77"/>
              <a:ea typeface="+mn-ea"/>
              <a:cs typeface="+mn-cs"/>
            </a:endParaRPr>
          </a:p>
          <a:p>
            <a:pPr marL="285750" indent="-285750">
              <a:spcBef>
                <a:spcPts val="0"/>
              </a:spcBef>
              <a:buFont typeface="Arial" panose="020B0604020202020204" pitchFamily="34" charset="0"/>
              <a:buChar char="•"/>
              <a:defRPr/>
            </a:pPr>
            <a:r>
              <a:rPr lang="en-GB" sz="2000" dirty="0">
                <a:solidFill>
                  <a:srgbClr val="018926"/>
                </a:solidFill>
                <a:latin typeface="NSPCC Headline" panose="02000000000000000000" pitchFamily="2" charset="77"/>
                <a:ea typeface="+mn-ea"/>
                <a:cs typeface="+mn-cs"/>
              </a:rPr>
              <a:t>When laws need to change, or governments need to do more, they won’t give up.</a:t>
            </a:r>
          </a:p>
        </p:txBody>
      </p:sp>
      <p:pic>
        <p:nvPicPr>
          <p:cNvPr id="2" name="Picture 1" descr="A child wearing a hat&#10;&#10;Description automatically generated">
            <a:extLst>
              <a:ext uri="{FF2B5EF4-FFF2-40B4-BE49-F238E27FC236}">
                <a16:creationId xmlns:a16="http://schemas.microsoft.com/office/drawing/2014/main" id="{834B7FEB-CB71-4461-FBDA-30768C647707}"/>
              </a:ext>
            </a:extLst>
          </p:cNvPr>
          <p:cNvPicPr>
            <a:picLocks noChangeAspect="1"/>
          </p:cNvPicPr>
          <p:nvPr/>
        </p:nvPicPr>
        <p:blipFill>
          <a:blip r:embed="rId3"/>
          <a:stretch>
            <a:fillRect/>
          </a:stretch>
        </p:blipFill>
        <p:spPr>
          <a:xfrm>
            <a:off x="6096000" y="6202"/>
            <a:ext cx="6096000" cy="6934495"/>
          </a:xfrm>
          <a:prstGeom prst="rect">
            <a:avLst/>
          </a:prstGeom>
        </p:spPr>
      </p:pic>
    </p:spTree>
    <p:extLst>
      <p:ext uri="{BB962C8B-B14F-4D97-AF65-F5344CB8AC3E}">
        <p14:creationId xmlns:p14="http://schemas.microsoft.com/office/powerpoint/2010/main" val="1917547365"/>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018926"/>
      </a:dk2>
      <a:lt2>
        <a:srgbClr val="E7E6E6"/>
      </a:lt2>
      <a:accent1>
        <a:srgbClr val="CB3C7F"/>
      </a:accent1>
      <a:accent2>
        <a:srgbClr val="075470"/>
      </a:accent2>
      <a:accent3>
        <a:srgbClr val="582751"/>
      </a:accent3>
      <a:accent4>
        <a:srgbClr val="FCCE4F"/>
      </a:accent4>
      <a:accent5>
        <a:srgbClr val="F8C9DD"/>
      </a:accent5>
      <a:accent6>
        <a:srgbClr val="B1DDDE"/>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F2EF9D9B408F409D3A1A63B693EA5F" ma:contentTypeVersion="17" ma:contentTypeDescription="Create a new document." ma:contentTypeScope="" ma:versionID="5d3adef34e77e81f238113baaed7edd6">
  <xsd:schema xmlns:xsd="http://www.w3.org/2001/XMLSchema" xmlns:xs="http://www.w3.org/2001/XMLSchema" xmlns:p="http://schemas.microsoft.com/office/2006/metadata/properties" xmlns:ns2="9d031ff0-4dbb-48f4-aaf7-de6d814f06da" xmlns:ns3="8e4bf7f8-65f7-44f4-aac8-c09cb63d597f" targetNamespace="http://schemas.microsoft.com/office/2006/metadata/properties" ma:root="true" ma:fieldsID="8529dee7b12145939d67a37917e61722" ns2:_="" ns3:_="">
    <xsd:import namespace="9d031ff0-4dbb-48f4-aaf7-de6d814f06da"/>
    <xsd:import namespace="8e4bf7f8-65f7-44f4-aac8-c09cb63d597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31ff0-4dbb-48f4-aaf7-de6d814f0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f73d0f-580d-40b4-85a5-f6fbd70934c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4bf7f8-65f7-44f4-aac8-c09cb63d59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eb34bbe-3b27-4fd1-b63c-f2f0664c859b}" ma:internalName="TaxCatchAll" ma:showField="CatchAllData" ma:web="8e4bf7f8-65f7-44f4-aac8-c09cb63d59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e4bf7f8-65f7-44f4-aac8-c09cb63d597f" xsi:nil="true"/>
    <lcf76f155ced4ddcb4097134ff3c332f xmlns="9d031ff0-4dbb-48f4-aaf7-de6d814f06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ECAC19-DF6D-448B-BD54-ED777933D583}">
  <ds:schemaRefs>
    <ds:schemaRef ds:uri="http://schemas.microsoft.com/sharepoint/v3/contenttype/forms"/>
  </ds:schemaRefs>
</ds:datastoreItem>
</file>

<file path=customXml/itemProps2.xml><?xml version="1.0" encoding="utf-8"?>
<ds:datastoreItem xmlns:ds="http://schemas.openxmlformats.org/officeDocument/2006/customXml" ds:itemID="{5FE0F5D1-2A52-425B-A91F-CD054FAD8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31ff0-4dbb-48f4-aaf7-de6d814f06da"/>
    <ds:schemaRef ds:uri="8e4bf7f8-65f7-44f4-aac8-c09cb63d5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83C080-70AF-4008-9028-530B9993F6E1}">
  <ds:schemaRefs>
    <ds:schemaRef ds:uri="http://schemas.microsoft.com/office/2006/metadata/properties"/>
    <ds:schemaRef ds:uri="http://schemas.microsoft.com/office/infopath/2007/PartnerControls"/>
    <ds:schemaRef ds:uri="8e4bf7f8-65f7-44f4-aac8-c09cb63d597f"/>
    <ds:schemaRef ds:uri="9d031ff0-4dbb-48f4-aaf7-de6d814f06da"/>
  </ds:schemaRefs>
</ds:datastoreItem>
</file>

<file path=docProps/app.xml><?xml version="1.0" encoding="utf-8"?>
<Properties xmlns="http://schemas.openxmlformats.org/officeDocument/2006/extended-properties" xmlns:vt="http://schemas.openxmlformats.org/officeDocument/2006/docPropsVTypes">
  <Template/>
  <TotalTime>2763</TotalTime>
  <Words>2247</Words>
  <Application>Microsoft Office PowerPoint</Application>
  <PresentationFormat>Widescreen</PresentationFormat>
  <Paragraphs>167</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Childline gives children        and young people a voice </vt:lpstr>
      <vt:lpstr>Speak out       Stay safe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Beth</dc:creator>
  <cp:lastModifiedBy>Coleman, Stephanie</cp:lastModifiedBy>
  <cp:revision>287</cp:revision>
  <dcterms:created xsi:type="dcterms:W3CDTF">2022-11-29T10:13:50Z</dcterms:created>
  <dcterms:modified xsi:type="dcterms:W3CDTF">2023-10-18T13:37:15Z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0x010100E0F2EF9D9B408F409D3A1A63B693EA5F</vt:lpwstr>
  </property>
  <property fmtid="{D5CDD505-2E9C-101B-9397-08002B2CF9AE}" pid="3" name="MediaServiceImageTags">
    <vt:lpwstr/>
  </property>
</Properties>
</file>