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28"/>
  </p:notesMasterIdLst>
  <p:sldIdLst>
    <p:sldId id="257" r:id="rId5"/>
    <p:sldId id="295" r:id="rId6"/>
    <p:sldId id="294" r:id="rId7"/>
    <p:sldId id="258" r:id="rId8"/>
    <p:sldId id="281" r:id="rId9"/>
    <p:sldId id="296" r:id="rId10"/>
    <p:sldId id="260" r:id="rId11"/>
    <p:sldId id="263" r:id="rId12"/>
    <p:sldId id="270" r:id="rId13"/>
    <p:sldId id="272" r:id="rId14"/>
    <p:sldId id="274" r:id="rId15"/>
    <p:sldId id="277" r:id="rId16"/>
    <p:sldId id="297" r:id="rId17"/>
    <p:sldId id="284" r:id="rId18"/>
    <p:sldId id="285" r:id="rId19"/>
    <p:sldId id="286" r:id="rId20"/>
    <p:sldId id="287" r:id="rId21"/>
    <p:sldId id="288" r:id="rId22"/>
    <p:sldId id="289" r:id="rId23"/>
    <p:sldId id="290" r:id="rId24"/>
    <p:sldId id="291" r:id="rId25"/>
    <p:sldId id="292"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9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83" autoAdjust="0"/>
    <p:restoredTop sz="95068" autoAdjust="0"/>
  </p:normalViewPr>
  <p:slideViewPr>
    <p:cSldViewPr snapToGrid="0">
      <p:cViewPr varScale="1">
        <p:scale>
          <a:sx n="79" d="100"/>
          <a:sy n="79" d="100"/>
        </p:scale>
        <p:origin x="442" y="77"/>
      </p:cViewPr>
      <p:guideLst/>
    </p:cSldViewPr>
  </p:slideViewPr>
  <p:outlineViewPr>
    <p:cViewPr>
      <p:scale>
        <a:sx n="33" d="100"/>
        <a:sy n="33" d="100"/>
      </p:scale>
      <p:origin x="0" y="-38560"/>
    </p:cViewPr>
  </p:outlineViewPr>
  <p:notesTextViewPr>
    <p:cViewPr>
      <p:scale>
        <a:sx n="1" d="1"/>
        <a:sy n="1" d="1"/>
      </p:scale>
      <p:origin x="0" y="0"/>
    </p:cViewPr>
  </p:notesTextViewPr>
  <p:notesViewPr>
    <p:cSldViewPr snapToGrid="0">
      <p:cViewPr varScale="1">
        <p:scale>
          <a:sx n="102" d="100"/>
          <a:sy n="102" d="100"/>
        </p:scale>
        <p:origin x="1272"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SPCC" panose="02000000000000000000" pitchFamily="50"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SPCC" panose="02000000000000000000" pitchFamily="50" charset="0"/>
              </a:defRPr>
            </a:lvl1pPr>
          </a:lstStyle>
          <a:p>
            <a:fld id="{025111FC-33ED-9C4C-B900-EEB761B8B171}" type="datetimeFigureOut">
              <a:rPr lang="en-GB" smtClean="0"/>
              <a:pPr/>
              <a:t>26/08/2025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SPCC" panose="02000000000000000000" pitchFamily="50"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SPCC" panose="02000000000000000000" pitchFamily="50" charset="0"/>
              </a:defRPr>
            </a:lvl1pPr>
          </a:lstStyle>
          <a:p>
            <a:fld id="{D868BE41-F264-CE49-8285-AAC268BF553A}" type="slidenum">
              <a:rPr lang="en-GB" smtClean="0"/>
              <a:pPr/>
              <a:t>‹#›</a:t>
            </a:fld>
            <a:endParaRPr lang="en-GB" dirty="0"/>
          </a:p>
        </p:txBody>
      </p:sp>
    </p:spTree>
    <p:extLst>
      <p:ext uri="{BB962C8B-B14F-4D97-AF65-F5344CB8AC3E}">
        <p14:creationId xmlns:p14="http://schemas.microsoft.com/office/powerpoint/2010/main" val="132575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SPCC" panose="02000000000000000000" pitchFamily="50" charset="0"/>
        <a:ea typeface="+mn-ea"/>
        <a:cs typeface="+mn-cs"/>
      </a:defRPr>
    </a:lvl1pPr>
    <a:lvl2pPr marL="457200" algn="l" defTabSz="914400" rtl="0" eaLnBrk="1" latinLnBrk="0" hangingPunct="1">
      <a:defRPr sz="1200" kern="1200">
        <a:solidFill>
          <a:schemeClr val="tx1"/>
        </a:solidFill>
        <a:latin typeface="NSPCC" panose="02000000000000000000" pitchFamily="50" charset="0"/>
        <a:ea typeface="+mn-ea"/>
        <a:cs typeface="+mn-cs"/>
      </a:defRPr>
    </a:lvl2pPr>
    <a:lvl3pPr marL="914400" algn="l" defTabSz="914400" rtl="0" eaLnBrk="1" latinLnBrk="0" hangingPunct="1">
      <a:defRPr sz="1200" kern="1200">
        <a:solidFill>
          <a:schemeClr val="tx1"/>
        </a:solidFill>
        <a:latin typeface="NSPCC" panose="02000000000000000000" pitchFamily="50" charset="0"/>
        <a:ea typeface="+mn-ea"/>
        <a:cs typeface="+mn-cs"/>
      </a:defRPr>
    </a:lvl3pPr>
    <a:lvl4pPr marL="1371600" algn="l" defTabSz="914400" rtl="0" eaLnBrk="1" latinLnBrk="0" hangingPunct="1">
      <a:defRPr sz="1200" kern="1200">
        <a:solidFill>
          <a:schemeClr val="tx1"/>
        </a:solidFill>
        <a:latin typeface="NSPCC" panose="02000000000000000000" pitchFamily="50" charset="0"/>
        <a:ea typeface="+mn-ea"/>
        <a:cs typeface="+mn-cs"/>
      </a:defRPr>
    </a:lvl4pPr>
    <a:lvl5pPr marL="1828800" algn="l" defTabSz="914400" rtl="0" eaLnBrk="1" latinLnBrk="0" hangingPunct="1">
      <a:defRPr sz="1200" kern="1200">
        <a:solidFill>
          <a:schemeClr val="tx1"/>
        </a:solidFill>
        <a:latin typeface="NSPCC" panose="020000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mn-cs"/>
              </a:rPr>
              <a:t>Notes for Teachers: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effectLst/>
                <a:latin typeface="+mn-lt"/>
                <a:ea typeface="+mn-ea"/>
                <a:cs typeface="+mn-cs"/>
              </a:rPr>
              <a:t>This session is mainly aimed at </a:t>
            </a:r>
            <a:r>
              <a:rPr lang="en-GB" sz="1100" b="1" kern="1200" dirty="0">
                <a:solidFill>
                  <a:schemeClr val="tx1"/>
                </a:solidFill>
                <a:effectLst/>
                <a:latin typeface="+mn-lt"/>
                <a:ea typeface="+mn-ea"/>
                <a:cs typeface="+mn-cs"/>
              </a:rPr>
              <a:t>lower ability </a:t>
            </a:r>
            <a:r>
              <a:rPr lang="en-GB" sz="1100" b="0" kern="1200" dirty="0">
                <a:solidFill>
                  <a:schemeClr val="tx1"/>
                </a:solidFill>
                <a:effectLst/>
                <a:latin typeface="+mn-lt"/>
                <a:ea typeface="+mn-ea"/>
                <a:cs typeface="+mn-cs"/>
              </a:rPr>
              <a:t>/key stages.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effectLst/>
                <a:latin typeface="+mn-lt"/>
                <a:ea typeface="+mn-ea"/>
                <a:cs typeface="+mn-cs"/>
              </a:rPr>
              <a:t>The aim is to discuss how professionals use maths in their work. The examples we have provided </a:t>
            </a:r>
            <a:r>
              <a:rPr lang="en-GB" sz="1200" b="0" kern="1200" dirty="0">
                <a:solidFill>
                  <a:schemeClr val="tx1"/>
                </a:solidFill>
                <a:effectLst/>
                <a:latin typeface="+mn-lt"/>
                <a:ea typeface="+mn-ea"/>
                <a:cs typeface="+mn-cs"/>
              </a:rPr>
              <a:t>are illustrative examples only, we advise teachers should use their judgement with regard to the age of their class and appropriateness.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You have the option to use version 2 for more of a challenge. You have the option to print and display the word tiles at the end of this </a:t>
            </a:r>
            <a:r>
              <a:rPr lang="en-GB" sz="1200" b="0" kern="1200" dirty="0" err="1">
                <a:solidFill>
                  <a:schemeClr val="tx1"/>
                </a:solidFill>
                <a:effectLst/>
                <a:latin typeface="+mn-lt"/>
                <a:ea typeface="+mn-ea"/>
                <a:cs typeface="+mn-cs"/>
              </a:rPr>
              <a:t>powerpoint</a:t>
            </a:r>
            <a:r>
              <a:rPr lang="en-GB" sz="1200" b="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In this version, the pupils are challenged with unjumbling the answers from the screen to get 1 point. Encourage discussion before the clue appears on the board on how they think maths might apply to the profession. This encourages thinking and includes all abilities.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Pupils can work on their own, in pairs or in groups to encourage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clues appear  when you are ready for them but for more able groups you may prefer to show them instead of initial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Paper to write down answers for questions 1-6, pencils.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Teacher notes to the </a:t>
            </a:r>
            <a:r>
              <a:rPr lang="en-GB" sz="1200" b="0" kern="1200" dirty="0" err="1">
                <a:solidFill>
                  <a:schemeClr val="tx1"/>
                </a:solidFill>
                <a:effectLst/>
                <a:latin typeface="+mn-lt"/>
                <a:ea typeface="+mn-ea"/>
                <a:cs typeface="+mn-cs"/>
              </a:rPr>
              <a:t>powerpoint</a:t>
            </a:r>
            <a:r>
              <a:rPr lang="en-GB" sz="1200" b="0" kern="1200" dirty="0">
                <a:solidFill>
                  <a:schemeClr val="tx1"/>
                </a:solidFill>
                <a:effectLst/>
                <a:latin typeface="+mn-lt"/>
                <a:ea typeface="+mn-ea"/>
                <a:cs typeface="+mn-cs"/>
              </a:rPr>
              <a:t> (on each slide deck, alternatively print a copy with the notes pages for each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Optional: timer for each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Paper, crayons/pencils for plenary or extension activities (last slide)</a:t>
            </a:r>
            <a:endParaRPr lang="en-GB" sz="1100" b="0" kern="1200" dirty="0">
              <a:solidFill>
                <a:schemeClr val="tx1"/>
              </a:solidFill>
              <a:effectLst/>
              <a:latin typeface="+mn-lt"/>
              <a:ea typeface="+mn-ea"/>
              <a:cs typeface="+mn-cs"/>
            </a:endParaRPr>
          </a:p>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CFC2C6D6-5FAD-7846-BA53-8A75CE882870}" type="slidenum">
              <a:rPr lang="en-US" smtClean="0"/>
              <a:t>1</a:t>
            </a:fld>
            <a:endParaRPr lang="en-US"/>
          </a:p>
        </p:txBody>
      </p:sp>
    </p:spTree>
    <p:extLst>
      <p:ext uri="{BB962C8B-B14F-4D97-AF65-F5344CB8AC3E}">
        <p14:creationId xmlns:p14="http://schemas.microsoft.com/office/powerpoint/2010/main" val="2076752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Geometry</a:t>
            </a:r>
            <a:r>
              <a:rPr lang="en-GB" sz="1200" kern="1200" dirty="0">
                <a:solidFill>
                  <a:schemeClr val="tx1"/>
                </a:solidFill>
                <a:effectLst/>
                <a:latin typeface="+mn-lt"/>
                <a:ea typeface="+mn-ea"/>
                <a:cs typeface="+mn-cs"/>
              </a:rPr>
              <a:t> is integral to all forms of design. Fashion designers make use of it in decisions regarding shapes, patterns and prints, whereas angles play a role in determining necklines and hems, for instance.  Architects use geometry to help them design buildings and structures. It can help architects express design images and to analyse as well as calculate possible structural problems.</a:t>
            </a:r>
          </a:p>
        </p:txBody>
      </p:sp>
      <p:sp>
        <p:nvSpPr>
          <p:cNvPr id="4" name="Slide Number Placeholder 3"/>
          <p:cNvSpPr>
            <a:spLocks noGrp="1"/>
          </p:cNvSpPr>
          <p:nvPr>
            <p:ph type="sldNum" sz="quarter" idx="10"/>
          </p:nvPr>
        </p:nvSpPr>
        <p:spPr/>
        <p:txBody>
          <a:bodyPr/>
          <a:lstStyle/>
          <a:p>
            <a:fld id="{311D593A-45C5-4890-9783-03270D6687C2}" type="slidenum">
              <a:rPr lang="en-GB" smtClean="0"/>
              <a:t>10</a:t>
            </a:fld>
            <a:endParaRPr lang="en-GB"/>
          </a:p>
        </p:txBody>
      </p:sp>
    </p:spTree>
    <p:extLst>
      <p:ext uri="{BB962C8B-B14F-4D97-AF65-F5344CB8AC3E}">
        <p14:creationId xmlns:p14="http://schemas.microsoft.com/office/powerpoint/2010/main" val="154258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Measurement</a:t>
            </a:r>
            <a:r>
              <a:rPr lang="en-GB" sz="1200" kern="1200" dirty="0">
                <a:solidFill>
                  <a:schemeClr val="tx1"/>
                </a:solidFill>
                <a:effectLst/>
                <a:latin typeface="+mn-lt"/>
                <a:ea typeface="+mn-ea"/>
                <a:cs typeface="+mn-cs"/>
              </a:rPr>
              <a:t> is key for an artist to draw correct proportions and angles and a realistic interpretation of their subject. There are several measurement techniques that artists use including the use of grids, tick marks, rule of thumbs, rule of threes. A photographer uses measurement to determine light and exposure.</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11</a:t>
            </a:fld>
            <a:endParaRPr lang="en-GB"/>
          </a:p>
        </p:txBody>
      </p:sp>
    </p:spTree>
    <p:extLst>
      <p:ext uri="{BB962C8B-B14F-4D97-AF65-F5344CB8AC3E}">
        <p14:creationId xmlns:p14="http://schemas.microsoft.com/office/powerpoint/2010/main" val="2292034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p>
          <a:p>
            <a:r>
              <a:rPr lang="en-GB" dirty="0"/>
              <a:t>Teachers use </a:t>
            </a:r>
            <a:r>
              <a:rPr lang="en-GB" b="1" dirty="0"/>
              <a:t>division</a:t>
            </a:r>
            <a:r>
              <a:rPr lang="en-GB" dirty="0"/>
              <a:t> when dividing out resources, letters or materials to give out to groups of children in classes and year groups. Also when they work out test results.</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12</a:t>
            </a:fld>
            <a:endParaRPr lang="en-GB"/>
          </a:p>
        </p:txBody>
      </p:sp>
    </p:spTree>
    <p:extLst>
      <p:ext uri="{BB962C8B-B14F-4D97-AF65-F5344CB8AC3E}">
        <p14:creationId xmlns:p14="http://schemas.microsoft.com/office/powerpoint/2010/main" val="270962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peer assess answers</a:t>
            </a:r>
          </a:p>
          <a:p>
            <a:endParaRPr lang="en-GB" dirty="0"/>
          </a:p>
          <a:p>
            <a:r>
              <a:rPr lang="en-GB" b="1" u="sng" dirty="0"/>
              <a:t>Explanations for the teacher to use if suitable;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Doctors use </a:t>
            </a:r>
            <a:r>
              <a:rPr lang="en-GB" sz="1200" b="1" u="sng" kern="1200" dirty="0">
                <a:solidFill>
                  <a:schemeClr val="tx1"/>
                </a:solidFill>
                <a:effectLst/>
                <a:latin typeface="+mn-lt"/>
                <a:ea typeface="+mn-ea"/>
                <a:cs typeface="+mn-cs"/>
              </a:rPr>
              <a:t>statistics</a:t>
            </a:r>
            <a:r>
              <a:rPr lang="en-GB" sz="1200" kern="1200" dirty="0">
                <a:solidFill>
                  <a:schemeClr val="tx1"/>
                </a:solidFill>
                <a:effectLst/>
                <a:latin typeface="+mn-lt"/>
                <a:ea typeface="+mn-ea"/>
                <a:cs typeface="+mn-cs"/>
              </a:rPr>
              <a:t> and probability to interpret tests results. When a patient is treated for an illness, the probability is used to determine which type of treatment to use, if any. Evidence-based medicine is the use of statistical models to guide diagnoses and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Ratios</a:t>
            </a:r>
            <a:r>
              <a:rPr lang="en-GB" sz="1200" kern="1200" dirty="0">
                <a:solidFill>
                  <a:schemeClr val="tx1"/>
                </a:solidFill>
                <a:effectLst/>
                <a:latin typeface="+mn-lt"/>
                <a:ea typeface="+mn-ea"/>
                <a:cs typeface="+mn-cs"/>
              </a:rPr>
              <a:t> are used extensively in sports to measure the success rate of a particular task or skill. A sports professional uses math to calculate, understand and interpret these ratios. For example, footballer’s strike -rate percentage, which is the ratio of successful shots to total shots 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Police officers use </a:t>
            </a:r>
            <a:r>
              <a:rPr lang="en-GB" sz="1200" b="1" kern="1200" dirty="0">
                <a:solidFill>
                  <a:schemeClr val="tx1"/>
                </a:solidFill>
                <a:effectLst/>
                <a:latin typeface="+mn-lt"/>
                <a:ea typeface="+mn-ea"/>
                <a:cs typeface="+mn-cs"/>
              </a:rPr>
              <a:t>algebra</a:t>
            </a:r>
            <a:r>
              <a:rPr lang="en-GB" sz="1200" kern="1200" dirty="0">
                <a:solidFill>
                  <a:schemeClr val="tx1"/>
                </a:solidFill>
                <a:effectLst/>
                <a:latin typeface="+mn-lt"/>
                <a:ea typeface="+mn-ea"/>
                <a:cs typeface="+mn-cs"/>
              </a:rPr>
              <a:t> skills in traffic accident investigations.  Algebra helps investigating officers calculate the speed of the vehicles involved, the distance travelled and the vehicles’ locations at the time of the collision.  For police officers, detectives and crime scene investigators, algebra is a helpful tool in crime scene reconstruction.  In cases involving death, investigators use algebra to estimate the time of death using factors such as climate conditions and body temperature. Algebra also is useful for ballistics in firearms-related offenses.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Geometry</a:t>
            </a:r>
            <a:r>
              <a:rPr lang="en-GB" sz="1200" kern="1200" dirty="0">
                <a:solidFill>
                  <a:schemeClr val="tx1"/>
                </a:solidFill>
                <a:effectLst/>
                <a:latin typeface="+mn-lt"/>
                <a:ea typeface="+mn-ea"/>
                <a:cs typeface="+mn-cs"/>
              </a:rPr>
              <a:t> is integral to all forms of design. Fashion designers make use of it in decisions regarding shapes, patterns and prints, whereas angles play a role in determining necklines and hems, for instance.  Architects use geometry to help them design buildings and structures. It can help architects express design images and to analyse as well as calculate possible structural problems.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Measurement</a:t>
            </a:r>
            <a:r>
              <a:rPr lang="en-GB" sz="1200" kern="1200" dirty="0">
                <a:solidFill>
                  <a:schemeClr val="tx1"/>
                </a:solidFill>
                <a:effectLst/>
                <a:latin typeface="+mn-lt"/>
                <a:ea typeface="+mn-ea"/>
                <a:cs typeface="+mn-cs"/>
              </a:rPr>
              <a:t> is key for an artist to draw correct proportions and angles and a realistic interpretation of their subject. There are several measurement techniques that artists use including the use of grids, tick marks, rule of thumbs, rule of threes. A photographer uses measurement to determine light and 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use </a:t>
            </a:r>
            <a:r>
              <a:rPr lang="en-GB" b="1" dirty="0"/>
              <a:t>division</a:t>
            </a:r>
            <a:r>
              <a:rPr lang="en-GB" dirty="0"/>
              <a:t> when dividing out resources, letters or materials to give out to groups of children in classes and year groups. Also when they work out test results.</a:t>
            </a:r>
          </a:p>
          <a:p>
            <a:endParaRPr lang="en-GB" dirty="0"/>
          </a:p>
        </p:txBody>
      </p:sp>
      <p:sp>
        <p:nvSpPr>
          <p:cNvPr id="4" name="Slide Number Placeholder 3"/>
          <p:cNvSpPr>
            <a:spLocks noGrp="1"/>
          </p:cNvSpPr>
          <p:nvPr>
            <p:ph type="sldNum" sz="quarter" idx="10"/>
          </p:nvPr>
        </p:nvSpPr>
        <p:spPr/>
        <p:txBody>
          <a:bodyPr/>
          <a:lstStyle/>
          <a:p>
            <a:fld id="{CFC2C6D6-5FAD-7846-BA53-8A75CE882870}" type="slidenum">
              <a:rPr lang="en-US" smtClean="0"/>
              <a:t>13</a:t>
            </a:fld>
            <a:endParaRPr lang="en-US"/>
          </a:p>
        </p:txBody>
      </p:sp>
    </p:spTree>
    <p:extLst>
      <p:ext uri="{BB962C8B-B14F-4D97-AF65-F5344CB8AC3E}">
        <p14:creationId xmlns:p14="http://schemas.microsoft.com/office/powerpoint/2010/main" val="3536358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Suggested plenary and/or extension activity </a:t>
            </a:r>
          </a:p>
          <a:p>
            <a:r>
              <a:rPr lang="en-GB" dirty="0"/>
              <a:t>Form groups and see which group/pair can think of the most jobs with an example type of maths used.</a:t>
            </a:r>
          </a:p>
          <a:p>
            <a:r>
              <a:rPr lang="en-GB" dirty="0"/>
              <a:t>Set a time limit.</a:t>
            </a:r>
          </a:p>
          <a:p>
            <a:r>
              <a:rPr lang="en-GB" dirty="0"/>
              <a:t>Ask each group/pair to feedback to the class to justify the points or swap answers and ask groups/pairs to mark each other’s work.</a:t>
            </a:r>
          </a:p>
          <a:p>
            <a:r>
              <a:rPr lang="en-GB" dirty="0"/>
              <a:t>Option to run a scoreboard to see who gets 1</a:t>
            </a:r>
            <a:r>
              <a:rPr lang="en-GB" baseline="30000" dirty="0"/>
              <a:t>st</a:t>
            </a:r>
            <a:r>
              <a:rPr lang="en-GB" dirty="0"/>
              <a:t>, 2</a:t>
            </a:r>
            <a:r>
              <a:rPr lang="en-GB" baseline="30000" dirty="0"/>
              <a:t>nd</a:t>
            </a:r>
            <a:r>
              <a:rPr lang="en-GB" dirty="0"/>
              <a:t>, 3</a:t>
            </a:r>
            <a:r>
              <a:rPr lang="en-GB" baseline="30000" dirty="0"/>
              <a:t>rd</a:t>
            </a:r>
            <a:r>
              <a:rPr lang="en-GB" dirty="0"/>
              <a:t> place etc.</a:t>
            </a:r>
          </a:p>
        </p:txBody>
      </p:sp>
      <p:sp>
        <p:nvSpPr>
          <p:cNvPr id="4" name="Slide Number Placeholder 3"/>
          <p:cNvSpPr>
            <a:spLocks noGrp="1"/>
          </p:cNvSpPr>
          <p:nvPr>
            <p:ph type="sldNum" sz="quarter" idx="10"/>
          </p:nvPr>
        </p:nvSpPr>
        <p:spPr/>
        <p:txBody>
          <a:bodyPr/>
          <a:lstStyle/>
          <a:p>
            <a:fld id="{CFC2C6D6-5FAD-7846-BA53-8A75CE882870}" type="slidenum">
              <a:rPr lang="en-US" smtClean="0"/>
              <a:t>14</a:t>
            </a:fld>
            <a:endParaRPr lang="en-US"/>
          </a:p>
        </p:txBody>
      </p:sp>
    </p:spTree>
    <p:extLst>
      <p:ext uri="{BB962C8B-B14F-4D97-AF65-F5344CB8AC3E}">
        <p14:creationId xmlns:p14="http://schemas.microsoft.com/office/powerpoint/2010/main" val="490312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2 PLENARY: Split the class into teams or pairs – for each word on the following slides, they need to come up with a job that uses the type of maths given. Extension: think of an example Up to 12 points available (1 for a job 1 for an example).</a:t>
            </a:r>
          </a:p>
          <a:p>
            <a:r>
              <a:rPr lang="en-GB" dirty="0"/>
              <a:t>Set a time limit.</a:t>
            </a:r>
          </a:p>
          <a:p>
            <a:r>
              <a:rPr lang="en-GB" dirty="0"/>
              <a:t>Ask each group to feedback to the class to justify the points or swap answers and ask groups to mark each other’s work.</a:t>
            </a:r>
          </a:p>
          <a:p>
            <a:r>
              <a:rPr lang="en-GB" dirty="0"/>
              <a:t>Option to run a scoreboard to see who gets 1</a:t>
            </a:r>
            <a:r>
              <a:rPr lang="en-GB" baseline="30000" dirty="0"/>
              <a:t>st</a:t>
            </a:r>
            <a:r>
              <a:rPr lang="en-GB" dirty="0"/>
              <a:t>, 2</a:t>
            </a:r>
            <a:r>
              <a:rPr lang="en-GB" baseline="30000" dirty="0"/>
              <a:t>nd</a:t>
            </a:r>
            <a:r>
              <a:rPr lang="en-GB" dirty="0"/>
              <a:t>, 3</a:t>
            </a:r>
            <a:r>
              <a:rPr lang="en-GB" baseline="30000" dirty="0"/>
              <a:t>rd</a:t>
            </a:r>
            <a:r>
              <a:rPr lang="en-GB" dirty="0"/>
              <a:t> place etc.</a:t>
            </a:r>
          </a:p>
        </p:txBody>
      </p:sp>
      <p:sp>
        <p:nvSpPr>
          <p:cNvPr id="4" name="Slide Number Placeholder 3"/>
          <p:cNvSpPr>
            <a:spLocks noGrp="1"/>
          </p:cNvSpPr>
          <p:nvPr>
            <p:ph type="sldNum" sz="quarter" idx="10"/>
          </p:nvPr>
        </p:nvSpPr>
        <p:spPr/>
        <p:txBody>
          <a:bodyPr/>
          <a:lstStyle/>
          <a:p>
            <a:fld id="{CFC2C6D6-5FAD-7846-BA53-8A75CE882870}" type="slidenum">
              <a:rPr lang="en-US" smtClean="0"/>
              <a:t>15</a:t>
            </a:fld>
            <a:endParaRPr lang="en-US"/>
          </a:p>
        </p:txBody>
      </p:sp>
    </p:spTree>
    <p:extLst>
      <p:ext uri="{BB962C8B-B14F-4D97-AF65-F5344CB8AC3E}">
        <p14:creationId xmlns:p14="http://schemas.microsoft.com/office/powerpoint/2010/main" val="2798472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required, use for support in any of the 3 challenges, print and display around the room</a:t>
            </a:r>
          </a:p>
          <a:p>
            <a:endParaRPr lang="en-GB" dirty="0"/>
          </a:p>
        </p:txBody>
      </p:sp>
      <p:sp>
        <p:nvSpPr>
          <p:cNvPr id="4" name="Slide Number Placeholder 3"/>
          <p:cNvSpPr>
            <a:spLocks noGrp="1"/>
          </p:cNvSpPr>
          <p:nvPr>
            <p:ph type="sldNum" sz="quarter" idx="10"/>
          </p:nvPr>
        </p:nvSpPr>
        <p:spPr/>
        <p:txBody>
          <a:bodyPr/>
          <a:lstStyle/>
          <a:p>
            <a:fld id="{CFC2C6D6-5FAD-7846-BA53-8A75CE882870}" type="slidenum">
              <a:rPr lang="en-US" smtClean="0"/>
              <a:t>16</a:t>
            </a:fld>
            <a:endParaRPr lang="en-US"/>
          </a:p>
        </p:txBody>
      </p:sp>
    </p:spTree>
    <p:extLst>
      <p:ext uri="{BB962C8B-B14F-4D97-AF65-F5344CB8AC3E}">
        <p14:creationId xmlns:p14="http://schemas.microsoft.com/office/powerpoint/2010/main" val="2141129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17</a:t>
            </a:fld>
            <a:endParaRPr lang="en-US"/>
          </a:p>
        </p:txBody>
      </p:sp>
    </p:spTree>
    <p:extLst>
      <p:ext uri="{BB962C8B-B14F-4D97-AF65-F5344CB8AC3E}">
        <p14:creationId xmlns:p14="http://schemas.microsoft.com/office/powerpoint/2010/main" val="4178848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18</a:t>
            </a:fld>
            <a:endParaRPr lang="en-US"/>
          </a:p>
        </p:txBody>
      </p:sp>
    </p:spTree>
    <p:extLst>
      <p:ext uri="{BB962C8B-B14F-4D97-AF65-F5344CB8AC3E}">
        <p14:creationId xmlns:p14="http://schemas.microsoft.com/office/powerpoint/2010/main" val="3494170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19</a:t>
            </a:fld>
            <a:endParaRPr lang="en-US"/>
          </a:p>
        </p:txBody>
      </p:sp>
    </p:spTree>
    <p:extLst>
      <p:ext uri="{BB962C8B-B14F-4D97-AF65-F5344CB8AC3E}">
        <p14:creationId xmlns:p14="http://schemas.microsoft.com/office/powerpoint/2010/main" val="156809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Starter activity – Class Discussion: opportunity for the class to share their dream jobs</a:t>
            </a:r>
          </a:p>
        </p:txBody>
      </p:sp>
      <p:sp>
        <p:nvSpPr>
          <p:cNvPr id="4" name="Slide Number Placeholder 3"/>
          <p:cNvSpPr>
            <a:spLocks noGrp="1"/>
          </p:cNvSpPr>
          <p:nvPr>
            <p:ph type="sldNum" sz="quarter" idx="10"/>
          </p:nvPr>
        </p:nvSpPr>
        <p:spPr/>
        <p:txBody>
          <a:bodyPr/>
          <a:lstStyle/>
          <a:p>
            <a:fld id="{CFC2C6D6-5FAD-7846-BA53-8A75CE882870}" type="slidenum">
              <a:rPr lang="en-US" smtClean="0"/>
              <a:t>2</a:t>
            </a:fld>
            <a:endParaRPr lang="en-US"/>
          </a:p>
        </p:txBody>
      </p:sp>
    </p:spTree>
    <p:extLst>
      <p:ext uri="{BB962C8B-B14F-4D97-AF65-F5344CB8AC3E}">
        <p14:creationId xmlns:p14="http://schemas.microsoft.com/office/powerpoint/2010/main" val="188700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20</a:t>
            </a:fld>
            <a:endParaRPr lang="en-US"/>
          </a:p>
        </p:txBody>
      </p:sp>
    </p:spTree>
    <p:extLst>
      <p:ext uri="{BB962C8B-B14F-4D97-AF65-F5344CB8AC3E}">
        <p14:creationId xmlns:p14="http://schemas.microsoft.com/office/powerpoint/2010/main" val="94819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21</a:t>
            </a:fld>
            <a:endParaRPr lang="en-US"/>
          </a:p>
        </p:txBody>
      </p:sp>
    </p:spTree>
    <p:extLst>
      <p:ext uri="{BB962C8B-B14F-4D97-AF65-F5344CB8AC3E}">
        <p14:creationId xmlns:p14="http://schemas.microsoft.com/office/powerpoint/2010/main" val="4129068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22</a:t>
            </a:fld>
            <a:endParaRPr lang="en-US"/>
          </a:p>
        </p:txBody>
      </p:sp>
    </p:spTree>
    <p:extLst>
      <p:ext uri="{BB962C8B-B14F-4D97-AF65-F5344CB8AC3E}">
        <p14:creationId xmlns:p14="http://schemas.microsoft.com/office/powerpoint/2010/main" val="309506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23</a:t>
            </a:fld>
            <a:endParaRPr lang="en-US"/>
          </a:p>
        </p:txBody>
      </p:sp>
    </p:spTree>
    <p:extLst>
      <p:ext uri="{BB962C8B-B14F-4D97-AF65-F5344CB8AC3E}">
        <p14:creationId xmlns:p14="http://schemas.microsoft.com/office/powerpoint/2010/main" val="12609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Starter activity- Class Discussion : opportunity for the class to expand on their answers using mathematical terms/types of numbers.</a:t>
            </a:r>
          </a:p>
        </p:txBody>
      </p:sp>
      <p:sp>
        <p:nvSpPr>
          <p:cNvPr id="4" name="Slide Number Placeholder 3"/>
          <p:cNvSpPr>
            <a:spLocks noGrp="1"/>
          </p:cNvSpPr>
          <p:nvPr>
            <p:ph type="sldNum" sz="quarter" idx="10"/>
          </p:nvPr>
        </p:nvSpPr>
        <p:spPr/>
        <p:txBody>
          <a:bodyPr/>
          <a:lstStyle/>
          <a:p>
            <a:fld id="{CFC2C6D6-5FAD-7846-BA53-8A75CE882870}" type="slidenum">
              <a:rPr lang="en-US" smtClean="0"/>
              <a:t>3</a:t>
            </a:fld>
            <a:endParaRPr lang="en-US"/>
          </a:p>
        </p:txBody>
      </p:sp>
    </p:spTree>
    <p:extLst>
      <p:ext uri="{BB962C8B-B14F-4D97-AF65-F5344CB8AC3E}">
        <p14:creationId xmlns:p14="http://schemas.microsoft.com/office/powerpoint/2010/main" val="20014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for the class to give answers verbally or write down the answers.</a:t>
            </a:r>
          </a:p>
        </p:txBody>
      </p:sp>
      <p:sp>
        <p:nvSpPr>
          <p:cNvPr id="4" name="Slide Number Placeholder 3"/>
          <p:cNvSpPr>
            <a:spLocks noGrp="1"/>
          </p:cNvSpPr>
          <p:nvPr>
            <p:ph type="sldNum" sz="quarter" idx="10"/>
          </p:nvPr>
        </p:nvSpPr>
        <p:spPr/>
        <p:txBody>
          <a:bodyPr/>
          <a:lstStyle/>
          <a:p>
            <a:fld id="{CFC2C6D6-5FAD-7846-BA53-8A75CE882870}" type="slidenum">
              <a:rPr lang="en-US" smtClean="0"/>
              <a:t>4</a:t>
            </a:fld>
            <a:endParaRPr lang="en-US"/>
          </a:p>
        </p:txBody>
      </p:sp>
    </p:spTree>
    <p:extLst>
      <p:ext uri="{BB962C8B-B14F-4D97-AF65-F5344CB8AC3E}">
        <p14:creationId xmlns:p14="http://schemas.microsoft.com/office/powerpoint/2010/main" val="328331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PUPILS TO UNJUMBLE THE ANSWERS. AIM TO ENCOURAGE DISCUSSION.</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5</a:t>
            </a:fld>
            <a:endParaRPr lang="en-GB"/>
          </a:p>
        </p:txBody>
      </p:sp>
    </p:spTree>
    <p:extLst>
      <p:ext uri="{BB962C8B-B14F-4D97-AF65-F5344CB8AC3E}">
        <p14:creationId xmlns:p14="http://schemas.microsoft.com/office/powerpoint/2010/main" val="268854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Ask pupils to write down their answers.</a:t>
            </a:r>
          </a:p>
          <a:p>
            <a:r>
              <a:rPr lang="en-GB" dirty="0"/>
              <a:t>Alternatively take verbal answers from the class for each question, or mark the answers as you go along.</a:t>
            </a:r>
          </a:p>
        </p:txBody>
      </p:sp>
      <p:sp>
        <p:nvSpPr>
          <p:cNvPr id="4" name="Slide Number Placeholder 3"/>
          <p:cNvSpPr>
            <a:spLocks noGrp="1"/>
          </p:cNvSpPr>
          <p:nvPr>
            <p:ph type="sldNum" sz="quarter" idx="10"/>
          </p:nvPr>
        </p:nvSpPr>
        <p:spPr/>
        <p:txBody>
          <a:bodyPr/>
          <a:lstStyle/>
          <a:p>
            <a:fld id="{CFC2C6D6-5FAD-7846-BA53-8A75CE882870}" type="slidenum">
              <a:rPr lang="en-US" smtClean="0"/>
              <a:t>6</a:t>
            </a:fld>
            <a:endParaRPr lang="en-US"/>
          </a:p>
        </p:txBody>
      </p:sp>
    </p:spTree>
    <p:extLst>
      <p:ext uri="{BB962C8B-B14F-4D97-AF65-F5344CB8AC3E}">
        <p14:creationId xmlns:p14="http://schemas.microsoft.com/office/powerpoint/2010/main" val="12106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AIM TO ENCOURAGE DISCUSSION. USE A TIMER.</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Doctors use </a:t>
            </a:r>
            <a:r>
              <a:rPr lang="en-GB" sz="1200" b="1" u="sng" kern="1200" dirty="0">
                <a:solidFill>
                  <a:schemeClr val="tx1"/>
                </a:solidFill>
                <a:effectLst/>
                <a:latin typeface="+mn-lt"/>
                <a:ea typeface="+mn-ea"/>
                <a:cs typeface="+mn-cs"/>
              </a:rPr>
              <a:t>statistics</a:t>
            </a:r>
            <a:r>
              <a:rPr lang="en-GB" sz="1200" kern="1200" dirty="0">
                <a:solidFill>
                  <a:schemeClr val="tx1"/>
                </a:solidFill>
                <a:effectLst/>
                <a:latin typeface="+mn-lt"/>
                <a:ea typeface="+mn-ea"/>
                <a:cs typeface="+mn-cs"/>
              </a:rPr>
              <a:t> and probability to interpret tests results. When a patient is treated for an illness, the probability is used to determine which type of treatment to use.   Evidence-based medicine is the use of statistical models to guide diagnoses and treatment.</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7</a:t>
            </a:fld>
            <a:endParaRPr lang="en-GB"/>
          </a:p>
        </p:txBody>
      </p:sp>
    </p:spTree>
    <p:extLst>
      <p:ext uri="{BB962C8B-B14F-4D97-AF65-F5344CB8AC3E}">
        <p14:creationId xmlns:p14="http://schemas.microsoft.com/office/powerpoint/2010/main" val="4057233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Ratios</a:t>
            </a:r>
            <a:r>
              <a:rPr lang="en-GB" sz="1200" kern="1200" dirty="0">
                <a:solidFill>
                  <a:schemeClr val="tx1"/>
                </a:solidFill>
                <a:effectLst/>
                <a:latin typeface="+mn-lt"/>
                <a:ea typeface="+mn-ea"/>
                <a:cs typeface="+mn-cs"/>
              </a:rPr>
              <a:t> are used extensively in sports to measure the success rate of a particular task or skill. A sports professional uses math to calculate, understand and interpret these ratios. For example, footballer’s strike -rate percentage, which is the ratio of successful shots to total shots taken.</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8</a:t>
            </a:fld>
            <a:endParaRPr lang="en-GB"/>
          </a:p>
        </p:txBody>
      </p:sp>
    </p:spTree>
    <p:extLst>
      <p:ext uri="{BB962C8B-B14F-4D97-AF65-F5344CB8AC3E}">
        <p14:creationId xmlns:p14="http://schemas.microsoft.com/office/powerpoint/2010/main" val="395632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Police officers use </a:t>
            </a:r>
            <a:r>
              <a:rPr lang="en-GB" sz="1200" b="1" kern="1200" dirty="0">
                <a:solidFill>
                  <a:schemeClr val="tx1"/>
                </a:solidFill>
                <a:effectLst/>
                <a:latin typeface="+mn-lt"/>
                <a:ea typeface="+mn-ea"/>
                <a:cs typeface="+mn-cs"/>
              </a:rPr>
              <a:t>algebra</a:t>
            </a:r>
            <a:r>
              <a:rPr lang="en-GB" sz="1200" kern="1200" dirty="0">
                <a:solidFill>
                  <a:schemeClr val="tx1"/>
                </a:solidFill>
                <a:effectLst/>
                <a:latin typeface="+mn-lt"/>
                <a:ea typeface="+mn-ea"/>
                <a:cs typeface="+mn-cs"/>
              </a:rPr>
              <a:t> skills in traffic accident investigations.  Algebra helps investigating officers calculate the speed of the vehicles involved, the distance travelled and the vehicles’ locations at the time of the collision.  For police officers, detectives and crime scene investigators, algebra is a helpful tool in crime scene reconstruction.  In cases involving death, investigators use algebra to estimate the time of death using factors such as climate conditions and body temperature. Algebra also is useful for ballistics in firearms-related offenses.</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9</a:t>
            </a:fld>
            <a:endParaRPr lang="en-GB"/>
          </a:p>
        </p:txBody>
      </p:sp>
    </p:spTree>
    <p:extLst>
      <p:ext uri="{BB962C8B-B14F-4D97-AF65-F5344CB8AC3E}">
        <p14:creationId xmlns:p14="http://schemas.microsoft.com/office/powerpoint/2010/main" val="900580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2">
            <a:alpha val="5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7135-3CAD-2235-E785-619B25839834}"/>
              </a:ext>
            </a:extLst>
          </p:cNvPr>
          <p:cNvSpPr>
            <a:spLocks noGrp="1"/>
          </p:cNvSpPr>
          <p:nvPr>
            <p:ph type="ctrTitle" hasCustomPrompt="1"/>
          </p:nvPr>
        </p:nvSpPr>
        <p:spPr>
          <a:xfrm>
            <a:off x="1596000" y="1494485"/>
            <a:ext cx="9000000" cy="2387600"/>
          </a:xfrm>
          <a:prstGeom prst="rect">
            <a:avLst/>
          </a:prstGeom>
        </p:spPr>
        <p:txBody>
          <a:bodyPr anchor="ctr" anchorCtr="0">
            <a:noAutofit/>
          </a:bodyPr>
          <a:lstStyle>
            <a:lvl1pPr algn="ctr">
              <a:defRPr sz="6700" b="1" i="0">
                <a:solidFill>
                  <a:schemeClr val="tx2"/>
                </a:solidFill>
                <a:latin typeface="+mj-lt"/>
              </a:defRPr>
            </a:lvl1pPr>
          </a:lstStyle>
          <a:p>
            <a:r>
              <a:rPr lang="en-GB" dirty="0"/>
              <a:t>Add Presentation </a:t>
            </a:r>
            <a:br>
              <a:rPr lang="en-GB" dirty="0"/>
            </a:br>
            <a:r>
              <a:rPr lang="en-GB" dirty="0"/>
              <a:t>title here </a:t>
            </a:r>
          </a:p>
        </p:txBody>
      </p:sp>
      <p:sp>
        <p:nvSpPr>
          <p:cNvPr id="9" name="Subtitle 2">
            <a:extLst>
              <a:ext uri="{FF2B5EF4-FFF2-40B4-BE49-F238E27FC236}">
                <a16:creationId xmlns:a16="http://schemas.microsoft.com/office/drawing/2014/main" id="{56B0810E-04EB-C1C3-2BCC-F52E1D7BE6F6}"/>
              </a:ext>
            </a:extLst>
          </p:cNvPr>
          <p:cNvSpPr>
            <a:spLocks noGrp="1"/>
          </p:cNvSpPr>
          <p:nvPr>
            <p:ph type="subTitle" idx="1" hasCustomPrompt="1"/>
          </p:nvPr>
        </p:nvSpPr>
        <p:spPr>
          <a:xfrm>
            <a:off x="1596000" y="3965398"/>
            <a:ext cx="9000000" cy="468000"/>
          </a:xfrm>
          <a:prstGeom prst="rect">
            <a:avLst/>
          </a:prstGeom>
        </p:spPr>
        <p:txBody>
          <a:bodyPr lIns="0" tIns="0" rIns="0" bIns="0">
            <a:noAutofit/>
          </a:bodyPr>
          <a:lstStyle>
            <a:lvl1pPr marL="0" indent="0" algn="ctr">
              <a:buNone/>
              <a:defRPr sz="3200" b="1" i="0" baseline="0">
                <a:solidFill>
                  <a:schemeClr val="tx1"/>
                </a:solidFill>
                <a:latin typeface="+mn-lt"/>
              </a:defRPr>
            </a:lvl1pPr>
            <a:lvl2pPr marL="457186" indent="0" algn="ctr">
              <a:buNone/>
              <a:defRPr sz="2000"/>
            </a:lvl2pPr>
            <a:lvl3pPr marL="914372" indent="0" algn="ctr">
              <a:buNone/>
              <a:defRPr sz="1800"/>
            </a:lvl3pPr>
            <a:lvl4pPr marL="1371558" indent="0" algn="ctr">
              <a:buNone/>
              <a:defRPr sz="1600"/>
            </a:lvl4pPr>
            <a:lvl5pPr marL="1828744" indent="0" algn="ctr">
              <a:buNone/>
              <a:defRPr sz="1600"/>
            </a:lvl5pPr>
            <a:lvl6pPr marL="2285930" indent="0" algn="ctr">
              <a:buNone/>
              <a:defRPr sz="1600"/>
            </a:lvl6pPr>
            <a:lvl7pPr marL="2743115" indent="0" algn="ctr">
              <a:buNone/>
              <a:defRPr sz="1600"/>
            </a:lvl7pPr>
            <a:lvl8pPr marL="3200301" indent="0" algn="ctr">
              <a:buNone/>
              <a:defRPr sz="1600"/>
            </a:lvl8pPr>
            <a:lvl9pPr marL="3657487" indent="0" algn="ctr">
              <a:buNone/>
              <a:defRPr sz="1600"/>
            </a:lvl9pPr>
          </a:lstStyle>
          <a:p>
            <a:r>
              <a:rPr lang="en-GB" dirty="0"/>
              <a:t>Add subtitle here </a:t>
            </a:r>
          </a:p>
        </p:txBody>
      </p:sp>
      <p:sp>
        <p:nvSpPr>
          <p:cNvPr id="11" name="Text Placeholder 2">
            <a:extLst>
              <a:ext uri="{FF2B5EF4-FFF2-40B4-BE49-F238E27FC236}">
                <a16:creationId xmlns:a16="http://schemas.microsoft.com/office/drawing/2014/main" id="{0D43C4E8-E0A9-A662-98AC-A69BA4E399E6}"/>
              </a:ext>
            </a:extLst>
          </p:cNvPr>
          <p:cNvSpPr>
            <a:spLocks noGrp="1"/>
          </p:cNvSpPr>
          <p:nvPr>
            <p:ph type="body" idx="10" hasCustomPrompt="1"/>
          </p:nvPr>
        </p:nvSpPr>
        <p:spPr>
          <a:xfrm>
            <a:off x="3576000" y="4500000"/>
            <a:ext cx="5040000" cy="504000"/>
          </a:xfrm>
        </p:spPr>
        <p:txBody>
          <a:bodyPr anchor="t" anchorCtr="0">
            <a:norm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Start time 00:00</a:t>
            </a:r>
          </a:p>
        </p:txBody>
      </p:sp>
      <p:pic>
        <p:nvPicPr>
          <p:cNvPr id="2" name="Graphic 1">
            <a:extLst>
              <a:ext uri="{FF2B5EF4-FFF2-40B4-BE49-F238E27FC236}">
                <a16:creationId xmlns:a16="http://schemas.microsoft.com/office/drawing/2014/main" id="{88DB507E-D037-12EC-9DD9-F3B27285FF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02364" y="416730"/>
            <a:ext cx="2187273" cy="526184"/>
          </a:xfrm>
          <a:prstGeom prst="rect">
            <a:avLst/>
          </a:prstGeom>
        </p:spPr>
      </p:pic>
    </p:spTree>
    <p:extLst>
      <p:ext uri="{BB962C8B-B14F-4D97-AF65-F5344CB8AC3E}">
        <p14:creationId xmlns:p14="http://schemas.microsoft.com/office/powerpoint/2010/main" val="4289306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ree Column Box Text">
    <p:bg>
      <p:bgPr>
        <a:solidFill>
          <a:srgbClr val="DED4F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03BF98-07F4-2C2C-2C7E-B5465716CCD4}"/>
              </a:ext>
            </a:extLst>
          </p:cNvPr>
          <p:cNvGrpSpPr/>
          <p:nvPr userDrawn="1"/>
        </p:nvGrpSpPr>
        <p:grpSpPr>
          <a:xfrm>
            <a:off x="0" y="390845"/>
            <a:ext cx="12188031" cy="6467155"/>
            <a:chOff x="0" y="390845"/>
            <a:chExt cx="12188031" cy="6467155"/>
          </a:xfrm>
        </p:grpSpPr>
        <p:sp>
          <p:nvSpPr>
            <p:cNvPr id="4" name="Rectangle 5">
              <a:extLst>
                <a:ext uri="{FF2B5EF4-FFF2-40B4-BE49-F238E27FC236}">
                  <a16:creationId xmlns:a16="http://schemas.microsoft.com/office/drawing/2014/main" id="{A480FAE7-8115-2A54-4E27-A895FFB9F5C6}"/>
                </a:ext>
              </a:extLst>
            </p:cNvPr>
            <p:cNvSpPr/>
            <p:nvPr/>
          </p:nvSpPr>
          <p:spPr>
            <a:xfrm>
              <a:off x="1261096" y="390845"/>
              <a:ext cx="9669809" cy="5235031"/>
            </a:xfrm>
            <a:custGeom>
              <a:avLst/>
              <a:gdLst>
                <a:gd name="connsiteX0" fmla="*/ 0 w 7890934"/>
                <a:gd name="connsiteY0" fmla="*/ 0 h 5029200"/>
                <a:gd name="connsiteX1" fmla="*/ 7890934 w 7890934"/>
                <a:gd name="connsiteY1" fmla="*/ 0 h 5029200"/>
                <a:gd name="connsiteX2" fmla="*/ 7890934 w 7890934"/>
                <a:gd name="connsiteY2" fmla="*/ 5029200 h 5029200"/>
                <a:gd name="connsiteX3" fmla="*/ 0 w 7890934"/>
                <a:gd name="connsiteY3" fmla="*/ 5029200 h 5029200"/>
                <a:gd name="connsiteX4" fmla="*/ 0 w 7890934"/>
                <a:gd name="connsiteY4" fmla="*/ 0 h 5029200"/>
                <a:gd name="connsiteX0" fmla="*/ 0 w 7890934"/>
                <a:gd name="connsiteY0" fmla="*/ 0 h 5029200"/>
                <a:gd name="connsiteX1" fmla="*/ 7890934 w 7890934"/>
                <a:gd name="connsiteY1" fmla="*/ 0 h 5029200"/>
                <a:gd name="connsiteX2" fmla="*/ 7890934 w 7890934"/>
                <a:gd name="connsiteY2" fmla="*/ 5029200 h 5029200"/>
                <a:gd name="connsiteX3" fmla="*/ 728134 w 7890934"/>
                <a:gd name="connsiteY3" fmla="*/ 4318000 h 5029200"/>
                <a:gd name="connsiteX4" fmla="*/ 0 w 7890934"/>
                <a:gd name="connsiteY4" fmla="*/ 0 h 5029200"/>
                <a:gd name="connsiteX0" fmla="*/ 0 w 7890934"/>
                <a:gd name="connsiteY0" fmla="*/ 0 h 5029200"/>
                <a:gd name="connsiteX1" fmla="*/ 7890934 w 7890934"/>
                <a:gd name="connsiteY1" fmla="*/ 0 h 5029200"/>
                <a:gd name="connsiteX2" fmla="*/ 7890934 w 7890934"/>
                <a:gd name="connsiteY2" fmla="*/ 5029200 h 5029200"/>
                <a:gd name="connsiteX3" fmla="*/ 33867 w 7890934"/>
                <a:gd name="connsiteY3" fmla="*/ 4656666 h 5029200"/>
                <a:gd name="connsiteX4" fmla="*/ 0 w 7890934"/>
                <a:gd name="connsiteY4" fmla="*/ 0 h 5029200"/>
                <a:gd name="connsiteX0" fmla="*/ 0 w 7890934"/>
                <a:gd name="connsiteY0" fmla="*/ 0 h 4656666"/>
                <a:gd name="connsiteX1" fmla="*/ 7890934 w 7890934"/>
                <a:gd name="connsiteY1" fmla="*/ 0 h 4656666"/>
                <a:gd name="connsiteX2" fmla="*/ 7518400 w 7890934"/>
                <a:gd name="connsiteY2" fmla="*/ 4470400 h 4656666"/>
                <a:gd name="connsiteX3" fmla="*/ 33867 w 7890934"/>
                <a:gd name="connsiteY3" fmla="*/ 4656666 h 4656666"/>
                <a:gd name="connsiteX4" fmla="*/ 0 w 7890934"/>
                <a:gd name="connsiteY4" fmla="*/ 0 h 4656666"/>
                <a:gd name="connsiteX0" fmla="*/ 0 w 7890934"/>
                <a:gd name="connsiteY0" fmla="*/ 0 h 4910666"/>
                <a:gd name="connsiteX1" fmla="*/ 7890934 w 7890934"/>
                <a:gd name="connsiteY1" fmla="*/ 0 h 4910666"/>
                <a:gd name="connsiteX2" fmla="*/ 7874000 w 7890934"/>
                <a:gd name="connsiteY2" fmla="*/ 4910666 h 4910666"/>
                <a:gd name="connsiteX3" fmla="*/ 33867 w 7890934"/>
                <a:gd name="connsiteY3" fmla="*/ 4656666 h 4910666"/>
                <a:gd name="connsiteX4" fmla="*/ 0 w 7890934"/>
                <a:gd name="connsiteY4" fmla="*/ 0 h 4910666"/>
                <a:gd name="connsiteX0" fmla="*/ 0 w 7874017"/>
                <a:gd name="connsiteY0" fmla="*/ 0 h 4910666"/>
                <a:gd name="connsiteX1" fmla="*/ 6485467 w 7874017"/>
                <a:gd name="connsiteY1" fmla="*/ 880533 h 4910666"/>
                <a:gd name="connsiteX2" fmla="*/ 7874000 w 7874017"/>
                <a:gd name="connsiteY2" fmla="*/ 4910666 h 4910666"/>
                <a:gd name="connsiteX3" fmla="*/ 33867 w 7874017"/>
                <a:gd name="connsiteY3" fmla="*/ 4656666 h 4910666"/>
                <a:gd name="connsiteX4" fmla="*/ 0 w 7874017"/>
                <a:gd name="connsiteY4" fmla="*/ 0 h 4910666"/>
                <a:gd name="connsiteX0" fmla="*/ 0 w 7924800"/>
                <a:gd name="connsiteY0" fmla="*/ 0 h 4910666"/>
                <a:gd name="connsiteX1" fmla="*/ 7924800 w 7924800"/>
                <a:gd name="connsiteY1" fmla="*/ 16933 h 4910666"/>
                <a:gd name="connsiteX2" fmla="*/ 7874000 w 7924800"/>
                <a:gd name="connsiteY2" fmla="*/ 4910666 h 4910666"/>
                <a:gd name="connsiteX3" fmla="*/ 33867 w 7924800"/>
                <a:gd name="connsiteY3" fmla="*/ 4656666 h 4910666"/>
                <a:gd name="connsiteX4" fmla="*/ 0 w 7924800"/>
                <a:gd name="connsiteY4" fmla="*/ 0 h 4910666"/>
                <a:gd name="connsiteX0" fmla="*/ 558799 w 7890933"/>
                <a:gd name="connsiteY0" fmla="*/ 728134 h 4893733"/>
                <a:gd name="connsiteX1" fmla="*/ 7890933 w 7890933"/>
                <a:gd name="connsiteY1" fmla="*/ 0 h 4893733"/>
                <a:gd name="connsiteX2" fmla="*/ 7840133 w 7890933"/>
                <a:gd name="connsiteY2" fmla="*/ 4893733 h 4893733"/>
                <a:gd name="connsiteX3" fmla="*/ 0 w 7890933"/>
                <a:gd name="connsiteY3" fmla="*/ 4639733 h 4893733"/>
                <a:gd name="connsiteX4" fmla="*/ 558799 w 7890933"/>
                <a:gd name="connsiteY4" fmla="*/ 728134 h 4893733"/>
                <a:gd name="connsiteX0" fmla="*/ 0 w 7924801"/>
                <a:gd name="connsiteY0" fmla="*/ 0 h 4893733"/>
                <a:gd name="connsiteX1" fmla="*/ 7924801 w 7924801"/>
                <a:gd name="connsiteY1" fmla="*/ 0 h 4893733"/>
                <a:gd name="connsiteX2" fmla="*/ 7874001 w 7924801"/>
                <a:gd name="connsiteY2" fmla="*/ 4893733 h 4893733"/>
                <a:gd name="connsiteX3" fmla="*/ 33868 w 7924801"/>
                <a:gd name="connsiteY3" fmla="*/ 4639733 h 4893733"/>
                <a:gd name="connsiteX4" fmla="*/ 0 w 7924801"/>
                <a:gd name="connsiteY4" fmla="*/ 0 h 4893733"/>
                <a:gd name="connsiteX0" fmla="*/ 0 w 7924801"/>
                <a:gd name="connsiteY0" fmla="*/ 0 h 5235939"/>
                <a:gd name="connsiteX1" fmla="*/ 7924801 w 7924801"/>
                <a:gd name="connsiteY1" fmla="*/ 0 h 5235939"/>
                <a:gd name="connsiteX2" fmla="*/ 7874001 w 7924801"/>
                <a:gd name="connsiteY2" fmla="*/ 4893733 h 5235939"/>
                <a:gd name="connsiteX3" fmla="*/ 60495 w 7924801"/>
                <a:gd name="connsiteY3" fmla="*/ 5235939 h 5235939"/>
                <a:gd name="connsiteX4" fmla="*/ 0 w 7924801"/>
                <a:gd name="connsiteY4" fmla="*/ 0 h 5235939"/>
                <a:gd name="connsiteX0" fmla="*/ 6072 w 7930873"/>
                <a:gd name="connsiteY0" fmla="*/ 0 h 5120009"/>
                <a:gd name="connsiteX1" fmla="*/ 7930873 w 7930873"/>
                <a:gd name="connsiteY1" fmla="*/ 0 h 5120009"/>
                <a:gd name="connsiteX2" fmla="*/ 7880073 w 7930873"/>
                <a:gd name="connsiteY2" fmla="*/ 4893733 h 5120009"/>
                <a:gd name="connsiteX3" fmla="*/ 0 w 7930873"/>
                <a:gd name="connsiteY3" fmla="*/ 5120009 h 5120009"/>
                <a:gd name="connsiteX4" fmla="*/ 6072 w 7930873"/>
                <a:gd name="connsiteY4" fmla="*/ 0 h 5120009"/>
                <a:gd name="connsiteX0" fmla="*/ 6072 w 7930873"/>
                <a:gd name="connsiteY0" fmla="*/ 0 h 5120009"/>
                <a:gd name="connsiteX1" fmla="*/ 7930873 w 7930873"/>
                <a:gd name="connsiteY1" fmla="*/ 0 h 5120009"/>
                <a:gd name="connsiteX2" fmla="*/ 7880073 w 7930873"/>
                <a:gd name="connsiteY2" fmla="*/ 5026223 h 5120009"/>
                <a:gd name="connsiteX3" fmla="*/ 0 w 7930873"/>
                <a:gd name="connsiteY3" fmla="*/ 5120009 h 5120009"/>
                <a:gd name="connsiteX4" fmla="*/ 6072 w 7930873"/>
                <a:gd name="connsiteY4" fmla="*/ 0 h 5120009"/>
                <a:gd name="connsiteX0" fmla="*/ 6072 w 7917560"/>
                <a:gd name="connsiteY0" fmla="*/ 0 h 5120009"/>
                <a:gd name="connsiteX1" fmla="*/ 7917560 w 7917560"/>
                <a:gd name="connsiteY1" fmla="*/ 165612 h 5120009"/>
                <a:gd name="connsiteX2" fmla="*/ 7880073 w 7917560"/>
                <a:gd name="connsiteY2" fmla="*/ 5026223 h 5120009"/>
                <a:gd name="connsiteX3" fmla="*/ 0 w 7917560"/>
                <a:gd name="connsiteY3" fmla="*/ 5120009 h 5120009"/>
                <a:gd name="connsiteX4" fmla="*/ 6072 w 7917560"/>
                <a:gd name="connsiteY4" fmla="*/ 0 h 512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560" h="5120009">
                  <a:moveTo>
                    <a:pt x="6072" y="0"/>
                  </a:moveTo>
                  <a:lnTo>
                    <a:pt x="7917560" y="165612"/>
                  </a:lnTo>
                  <a:cubicBezTo>
                    <a:pt x="7911915" y="1802501"/>
                    <a:pt x="7885718" y="3389334"/>
                    <a:pt x="7880073" y="5026223"/>
                  </a:cubicBezTo>
                  <a:lnTo>
                    <a:pt x="0" y="5120009"/>
                  </a:lnTo>
                  <a:lnTo>
                    <a:pt x="6072"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close-up of a logo&#10;&#10;AI-generated content may be incorrect.">
              <a:extLst>
                <a:ext uri="{FF2B5EF4-FFF2-40B4-BE49-F238E27FC236}">
                  <a16:creationId xmlns:a16="http://schemas.microsoft.com/office/drawing/2014/main" id="{7D23700A-BFD5-173B-5FB8-BED182610A0E}"/>
                </a:ext>
              </a:extLst>
            </p:cNvPr>
            <p:cNvPicPr>
              <a:picLocks noChangeAspect="1"/>
            </p:cNvPicPr>
            <p:nvPr/>
          </p:nvPicPr>
          <p:blipFill>
            <a:blip r:embed="rId2"/>
            <a:srcRect l="28152" t="80594" r="85" b="2848"/>
            <a:stretch>
              <a:fillRect/>
            </a:stretch>
          </p:blipFill>
          <p:spPr>
            <a:xfrm>
              <a:off x="4596384" y="5872698"/>
              <a:ext cx="7591647" cy="985302"/>
            </a:xfrm>
            <a:prstGeom prst="rect">
              <a:avLst/>
            </a:prstGeom>
          </p:spPr>
        </p:pic>
        <p:pic>
          <p:nvPicPr>
            <p:cNvPr id="14" name="Picture 13" descr="A close-up of a logo&#10;&#10;AI-generated content may be incorrect.">
              <a:extLst>
                <a:ext uri="{FF2B5EF4-FFF2-40B4-BE49-F238E27FC236}">
                  <a16:creationId xmlns:a16="http://schemas.microsoft.com/office/drawing/2014/main" id="{6538417E-7C6D-725C-DA64-3CADD304E08A}"/>
                </a:ext>
              </a:extLst>
            </p:cNvPr>
            <p:cNvPicPr>
              <a:picLocks noChangeAspect="1"/>
            </p:cNvPicPr>
            <p:nvPr/>
          </p:nvPicPr>
          <p:blipFill>
            <a:blip r:embed="rId2"/>
            <a:srcRect t="80594" r="28237" b="2848"/>
            <a:stretch>
              <a:fillRect/>
            </a:stretch>
          </p:blipFill>
          <p:spPr>
            <a:xfrm>
              <a:off x="0" y="5872698"/>
              <a:ext cx="7591647" cy="985302"/>
            </a:xfrm>
            <a:prstGeom prst="rect">
              <a:avLst/>
            </a:prstGeom>
          </p:spPr>
        </p:pic>
      </p:grpSp>
      <p:pic>
        <p:nvPicPr>
          <p:cNvPr id="18" name="Picture 17" descr="A blue calculator with a black background&#10;&#10;AI-generated content may be incorrect.">
            <a:extLst>
              <a:ext uri="{FF2B5EF4-FFF2-40B4-BE49-F238E27FC236}">
                <a16:creationId xmlns:a16="http://schemas.microsoft.com/office/drawing/2014/main" id="{EE369328-387D-3996-E7BC-445D91A32777}"/>
              </a:ext>
            </a:extLst>
          </p:cNvPr>
          <p:cNvPicPr>
            <a:picLocks noChangeAspect="1"/>
          </p:cNvPicPr>
          <p:nvPr userDrawn="1"/>
        </p:nvPicPr>
        <p:blipFill>
          <a:blip r:embed="rId3"/>
          <a:stretch>
            <a:fillRect/>
          </a:stretch>
        </p:blipFill>
        <p:spPr>
          <a:xfrm rot="790901">
            <a:off x="-677846" y="2132542"/>
            <a:ext cx="3931597" cy="3931597"/>
          </a:xfrm>
          <a:prstGeom prst="rect">
            <a:avLst/>
          </a:prstGeom>
        </p:spPr>
      </p:pic>
      <p:pic>
        <p:nvPicPr>
          <p:cNvPr id="19" name="Picture 18" descr="A yellow ruler on a black background&#10;&#10;AI-generated content may be incorrect.">
            <a:extLst>
              <a:ext uri="{FF2B5EF4-FFF2-40B4-BE49-F238E27FC236}">
                <a16:creationId xmlns:a16="http://schemas.microsoft.com/office/drawing/2014/main" id="{EF2AED91-281E-5320-3C78-DA5B57E936C0}"/>
              </a:ext>
            </a:extLst>
          </p:cNvPr>
          <p:cNvPicPr>
            <a:picLocks noChangeAspect="1"/>
          </p:cNvPicPr>
          <p:nvPr userDrawn="1"/>
        </p:nvPicPr>
        <p:blipFill>
          <a:blip r:embed="rId4"/>
          <a:stretch>
            <a:fillRect/>
          </a:stretch>
        </p:blipFill>
        <p:spPr>
          <a:xfrm rot="19332005">
            <a:off x="8089620" y="-1078370"/>
            <a:ext cx="4308429" cy="4308429"/>
          </a:xfrm>
          <a:prstGeom prst="rect">
            <a:avLst/>
          </a:prstGeom>
        </p:spPr>
      </p:pic>
    </p:spTree>
    <p:extLst>
      <p:ext uri="{BB962C8B-B14F-4D97-AF65-F5344CB8AC3E}">
        <p14:creationId xmlns:p14="http://schemas.microsoft.com/office/powerpoint/2010/main" val="129377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hree Column Box Text">
    <p:bg>
      <p:bgPr>
        <a:solidFill>
          <a:schemeClr val="accent4"/>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03BF98-07F4-2C2C-2C7E-B5465716CCD4}"/>
              </a:ext>
            </a:extLst>
          </p:cNvPr>
          <p:cNvGrpSpPr/>
          <p:nvPr userDrawn="1"/>
        </p:nvGrpSpPr>
        <p:grpSpPr>
          <a:xfrm>
            <a:off x="0" y="5872698"/>
            <a:ext cx="12188031" cy="985302"/>
            <a:chOff x="0" y="5872698"/>
            <a:chExt cx="12188031" cy="985302"/>
          </a:xfrm>
        </p:grpSpPr>
        <p:pic>
          <p:nvPicPr>
            <p:cNvPr id="12" name="Picture 11" descr="A close-up of a logo&#10;&#10;AI-generated content may be incorrect.">
              <a:extLst>
                <a:ext uri="{FF2B5EF4-FFF2-40B4-BE49-F238E27FC236}">
                  <a16:creationId xmlns:a16="http://schemas.microsoft.com/office/drawing/2014/main" id="{7D23700A-BFD5-173B-5FB8-BED182610A0E}"/>
                </a:ext>
              </a:extLst>
            </p:cNvPr>
            <p:cNvPicPr>
              <a:picLocks noChangeAspect="1"/>
            </p:cNvPicPr>
            <p:nvPr/>
          </p:nvPicPr>
          <p:blipFill>
            <a:blip r:embed="rId2"/>
            <a:srcRect l="28152" t="80594" r="85" b="2848"/>
            <a:stretch>
              <a:fillRect/>
            </a:stretch>
          </p:blipFill>
          <p:spPr>
            <a:xfrm>
              <a:off x="4596384" y="5872698"/>
              <a:ext cx="7591647" cy="985302"/>
            </a:xfrm>
            <a:prstGeom prst="rect">
              <a:avLst/>
            </a:prstGeom>
          </p:spPr>
        </p:pic>
        <p:pic>
          <p:nvPicPr>
            <p:cNvPr id="14" name="Picture 13" descr="A close-up of a logo&#10;&#10;AI-generated content may be incorrect.">
              <a:extLst>
                <a:ext uri="{FF2B5EF4-FFF2-40B4-BE49-F238E27FC236}">
                  <a16:creationId xmlns:a16="http://schemas.microsoft.com/office/drawing/2014/main" id="{6538417E-7C6D-725C-DA64-3CADD304E08A}"/>
                </a:ext>
              </a:extLst>
            </p:cNvPr>
            <p:cNvPicPr>
              <a:picLocks noChangeAspect="1"/>
            </p:cNvPicPr>
            <p:nvPr/>
          </p:nvPicPr>
          <p:blipFill>
            <a:blip r:embed="rId2"/>
            <a:srcRect t="80594" r="28237" b="2848"/>
            <a:stretch>
              <a:fillRect/>
            </a:stretch>
          </p:blipFill>
          <p:spPr>
            <a:xfrm>
              <a:off x="0" y="5872698"/>
              <a:ext cx="7591647" cy="985302"/>
            </a:xfrm>
            <a:prstGeom prst="rect">
              <a:avLst/>
            </a:prstGeom>
          </p:spPr>
        </p:pic>
      </p:grpSp>
    </p:spTree>
    <p:extLst>
      <p:ext uri="{BB962C8B-B14F-4D97-AF65-F5344CB8AC3E}">
        <p14:creationId xmlns:p14="http://schemas.microsoft.com/office/powerpoint/2010/main" val="177913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4886"/>
            <a:ext cx="10363200" cy="16850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CE9439-8109-4FD5-9493-F4241090B242}" type="datetimeFigureOut">
              <a:rPr lang="en-GB" smtClean="0"/>
              <a:t>26/08/2025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36E84-C334-4C12-9A98-9F47E6B8C90A}" type="slidenum">
              <a:rPr lang="en-GB" smtClean="0"/>
              <a:t>‹#›</a:t>
            </a:fld>
            <a:endParaRPr lang="en-GB"/>
          </a:p>
        </p:txBody>
      </p:sp>
    </p:spTree>
    <p:extLst>
      <p:ext uri="{BB962C8B-B14F-4D97-AF65-F5344CB8AC3E}">
        <p14:creationId xmlns:p14="http://schemas.microsoft.com/office/powerpoint/2010/main" val="1378674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46425A-5557-6F62-2DA6-B418B4D3E696}"/>
              </a:ext>
            </a:extLst>
          </p:cNvPr>
          <p:cNvSpPr>
            <a:spLocks noGrp="1"/>
          </p:cNvSpPr>
          <p:nvPr>
            <p:ph type="title"/>
          </p:nvPr>
        </p:nvSpPr>
        <p:spPr>
          <a:xfrm>
            <a:off x="360000" y="216000"/>
            <a:ext cx="11472001" cy="595548"/>
          </a:xfrm>
          <a:prstGeom prst="rect">
            <a:avLst/>
          </a:prstGeom>
        </p:spPr>
        <p:txBody>
          <a:bodyPr vert="horz" wrap="square" lIns="0" tIns="0" rIns="0" bIns="0" rtlCol="0" anchor="t">
            <a:sp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D8A6ECD-6785-11B0-87F7-8562F8FDE290}"/>
              </a:ext>
            </a:extLst>
          </p:cNvPr>
          <p:cNvSpPr>
            <a:spLocks noGrp="1"/>
          </p:cNvSpPr>
          <p:nvPr>
            <p:ph type="body" idx="1"/>
          </p:nvPr>
        </p:nvSpPr>
        <p:spPr>
          <a:xfrm>
            <a:off x="359999" y="1825625"/>
            <a:ext cx="11472001" cy="435133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76F55513-3951-C97D-B8E4-1BC46A9E5A93}"/>
              </a:ext>
            </a:extLst>
          </p:cNvPr>
          <p:cNvSpPr>
            <a:spLocks noGrp="1"/>
          </p:cNvSpPr>
          <p:nvPr>
            <p:ph type="dt" sz="half" idx="2"/>
          </p:nvPr>
        </p:nvSpPr>
        <p:spPr>
          <a:xfrm>
            <a:off x="359998" y="6498000"/>
            <a:ext cx="2743200" cy="216000"/>
          </a:xfrm>
          <a:prstGeom prst="rect">
            <a:avLst/>
          </a:prstGeom>
        </p:spPr>
        <p:txBody>
          <a:bodyPr vert="horz" lIns="0" tIns="0" rIns="0" bIns="0" rtlCol="0" anchor="b"/>
          <a:lstStyle>
            <a:lvl1pPr algn="l">
              <a:defRPr sz="1200">
                <a:solidFill>
                  <a:schemeClr val="tx2"/>
                </a:solidFill>
              </a:defRPr>
            </a:lvl1pPr>
          </a:lstStyle>
          <a:p>
            <a:fld id="{C764DE79-268F-4C1A-8933-263129D2AF90}" type="datetimeFigureOut">
              <a:rPr lang="en-US" smtClean="0"/>
              <a:pPr/>
              <a:t>8/26/2025</a:t>
            </a:fld>
            <a:endParaRPr lang="en-US"/>
          </a:p>
        </p:txBody>
      </p:sp>
      <p:sp>
        <p:nvSpPr>
          <p:cNvPr id="5" name="Footer Placeholder 4">
            <a:extLst>
              <a:ext uri="{FF2B5EF4-FFF2-40B4-BE49-F238E27FC236}">
                <a16:creationId xmlns:a16="http://schemas.microsoft.com/office/drawing/2014/main" id="{D6A0A929-BAD9-E752-A42C-F584F255D10E}"/>
              </a:ext>
            </a:extLst>
          </p:cNvPr>
          <p:cNvSpPr>
            <a:spLocks noGrp="1"/>
          </p:cNvSpPr>
          <p:nvPr>
            <p:ph type="ftr" sz="quarter" idx="3"/>
          </p:nvPr>
        </p:nvSpPr>
        <p:spPr>
          <a:xfrm>
            <a:off x="4038599" y="6498000"/>
            <a:ext cx="4114800" cy="216000"/>
          </a:xfrm>
          <a:prstGeom prst="rect">
            <a:avLst/>
          </a:prstGeom>
        </p:spPr>
        <p:txBody>
          <a:bodyPr vert="horz" lIns="0" tIns="0" rIns="0" bIns="0" rtlCol="0" anchor="b"/>
          <a:lstStyle>
            <a:lvl1pPr algn="ctr">
              <a:defRPr sz="120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6D474B0F-D504-71B5-5266-3475472AA27F}"/>
              </a:ext>
            </a:extLst>
          </p:cNvPr>
          <p:cNvSpPr>
            <a:spLocks noGrp="1"/>
          </p:cNvSpPr>
          <p:nvPr>
            <p:ph type="sldNum" sz="quarter" idx="4"/>
          </p:nvPr>
        </p:nvSpPr>
        <p:spPr>
          <a:xfrm>
            <a:off x="11292000" y="6498000"/>
            <a:ext cx="540000" cy="216000"/>
          </a:xfrm>
          <a:prstGeom prst="rect">
            <a:avLst/>
          </a:prstGeom>
        </p:spPr>
        <p:txBody>
          <a:bodyPr vert="horz" lIns="0" tIns="0" rIns="0" bIns="0" rtlCol="0" anchor="b"/>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63143821"/>
      </p:ext>
    </p:extLst>
  </p:cSld>
  <p:clrMap bg1="lt1" tx1="dk1" bg2="lt2" tx2="dk2" accent1="accent1" accent2="accent2" accent3="accent3" accent4="accent4" accent5="accent5" accent6="accent6" hlink="hlink" folHlink="folHlink"/>
  <p:sldLayoutIdLst>
    <p:sldLayoutId id="2147483680" r:id="rId1"/>
    <p:sldLayoutId id="2147483699" r:id="rId2"/>
    <p:sldLayoutId id="2147483724" r:id="rId3"/>
    <p:sldLayoutId id="2147483723" r:id="rId4"/>
  </p:sldLayoutIdLst>
  <p:txStyles>
    <p:titleStyle>
      <a:lvl1pPr algn="l" defTabSz="914400" rtl="0" eaLnBrk="1" latinLnBrk="0" hangingPunct="1">
        <a:lnSpc>
          <a:spcPct val="90000"/>
        </a:lnSpc>
        <a:spcBef>
          <a:spcPct val="0"/>
        </a:spcBef>
        <a:buNone/>
        <a:defRPr sz="4300" b="1" kern="1200">
          <a:solidFill>
            <a:schemeClr val="tx2"/>
          </a:solidFill>
          <a:latin typeface="+mj-lt"/>
          <a:ea typeface="+mj-ea"/>
          <a:cs typeface="+mj-cs"/>
        </a:defRPr>
      </a:lvl1pPr>
    </p:titleStyle>
    <p:bodyStyle>
      <a:lvl1pPr marL="226800" indent="-2268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1pPr>
      <a:lvl2pPr marL="457200" indent="-226800" algn="l" defTabSz="914400" rtl="0" eaLnBrk="1" latinLnBrk="0" hangingPunct="1">
        <a:lnSpc>
          <a:spcPct val="105000"/>
        </a:lnSpc>
        <a:spcBef>
          <a:spcPts val="0"/>
        </a:spcBef>
        <a:buFont typeface="System Font Regular"/>
        <a:buChar char="–"/>
        <a:defRPr sz="1800" kern="1200">
          <a:solidFill>
            <a:schemeClr val="tx1"/>
          </a:solidFill>
          <a:latin typeface="+mn-lt"/>
          <a:ea typeface="+mn-ea"/>
          <a:cs typeface="+mn-cs"/>
        </a:defRPr>
      </a:lvl2pPr>
      <a:lvl3pPr marL="0" indent="0" algn="l" defTabSz="914400" rtl="0" eaLnBrk="1" latinLnBrk="0" hangingPunct="1">
        <a:lnSpc>
          <a:spcPct val="105000"/>
        </a:lnSpc>
        <a:spcBef>
          <a:spcPts val="0"/>
        </a:spcBef>
        <a:buFont typeface="Arial" panose="020B0604020202020204" pitchFamily="34" charset="0"/>
        <a:buNone/>
        <a:defRPr sz="1800" kern="1200">
          <a:solidFill>
            <a:schemeClr val="tx2"/>
          </a:solidFill>
          <a:latin typeface="+mj-lt"/>
          <a:ea typeface="+mn-ea"/>
          <a:cs typeface="+mn-cs"/>
        </a:defRPr>
      </a:lvl3pPr>
      <a:lvl4pPr marL="0" indent="0" algn="l" defTabSz="914400" rtl="0" eaLnBrk="1" latinLnBrk="0" hangingPunct="1">
        <a:lnSpc>
          <a:spcPct val="105000"/>
        </a:lnSpc>
        <a:spcBef>
          <a:spcPts val="0"/>
        </a:spcBef>
        <a:buFont typeface="Arial" panose="020B0604020202020204" pitchFamily="34" charset="0"/>
        <a:buNone/>
        <a:defRPr sz="1800" b="1" kern="1200">
          <a:solidFill>
            <a:schemeClr val="tx1"/>
          </a:solidFill>
          <a:latin typeface="NSPCC" panose="02000000000000000000" pitchFamily="50" charset="0"/>
          <a:ea typeface="+mn-ea"/>
          <a:cs typeface="+mn-cs"/>
        </a:defRPr>
      </a:lvl4pPr>
      <a:lvl5pPr marL="684000" indent="-2268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5pPr>
      <a:lvl6pPr marL="226800" indent="-2268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6pPr>
      <a:lvl7pPr marL="226800" indent="-2268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7pPr>
      <a:lvl8pPr marL="226800" indent="-2268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8pPr>
      <a:lvl9pPr marL="226800" indent="-2268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AF64BF88-56DB-683E-884E-071030244E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4515" y="1539103"/>
            <a:ext cx="4140200" cy="3670300"/>
          </a:xfrm>
          <a:prstGeom prst="rect">
            <a:avLst/>
          </a:prstGeom>
        </p:spPr>
      </p:pic>
      <p:sp>
        <p:nvSpPr>
          <p:cNvPr id="7" name="Title 3">
            <a:extLst>
              <a:ext uri="{FF2B5EF4-FFF2-40B4-BE49-F238E27FC236}">
                <a16:creationId xmlns:a16="http://schemas.microsoft.com/office/drawing/2014/main" id="{B3A9E8A8-42F5-4412-A60D-68E8ED57F11C}"/>
              </a:ext>
            </a:extLst>
          </p:cNvPr>
          <p:cNvSpPr txBox="1">
            <a:spLocks/>
          </p:cNvSpPr>
          <p:nvPr/>
        </p:nvSpPr>
        <p:spPr>
          <a:xfrm>
            <a:off x="387953" y="1103586"/>
            <a:ext cx="4408334" cy="3573291"/>
          </a:xfrm>
          <a:prstGeom prst="rect">
            <a:avLst/>
          </a:prstGeom>
        </p:spPr>
        <p:txBody>
          <a:bodyPr vert="horz" lIns="0" tIns="0" rIns="0" bIns="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3800"/>
              </a:spcAft>
            </a:pPr>
            <a:r>
              <a:rPr lang="en-US" b="1" dirty="0">
                <a:solidFill>
                  <a:schemeClr val="tx2"/>
                </a:solidFill>
                <a:latin typeface="Verdana" panose="020B0604030504040204" pitchFamily="34" charset="0"/>
                <a:ea typeface="Verdana" panose="020B0604030504040204" pitchFamily="34" charset="0"/>
              </a:rPr>
              <a:t>Jobs with </a:t>
            </a:r>
            <a:r>
              <a:rPr lang="en-US" b="1" dirty="0" err="1">
                <a:solidFill>
                  <a:schemeClr val="tx2"/>
                </a:solidFill>
                <a:latin typeface="Verdana" panose="020B0604030504040204" pitchFamily="34" charset="0"/>
                <a:ea typeface="Verdana" panose="020B0604030504040204" pitchFamily="34" charset="0"/>
              </a:rPr>
              <a:t>maths</a:t>
            </a:r>
            <a:endParaRPr lang="en-US" b="1" dirty="0">
              <a:solidFill>
                <a:schemeClr val="tx2"/>
              </a:solidFill>
              <a:latin typeface="Verdana" panose="020B0604030504040204" pitchFamily="34" charset="0"/>
              <a:ea typeface="Verdana" panose="020B0604030504040204" pitchFamily="34" charset="0"/>
            </a:endParaRPr>
          </a:p>
          <a:p>
            <a:pPr algn="l">
              <a:lnSpc>
                <a:spcPct val="100000"/>
              </a:lnSpc>
              <a:spcAft>
                <a:spcPts val="3800"/>
              </a:spcAft>
            </a:pPr>
            <a:r>
              <a:rPr lang="en-US" b="1" dirty="0">
                <a:solidFill>
                  <a:schemeClr val="tx2"/>
                </a:solidFill>
                <a:latin typeface="Verdana" panose="020B0604030504040204" pitchFamily="34" charset="0"/>
                <a:ea typeface="Verdana" panose="020B0604030504040204" pitchFamily="34" charset="0"/>
              </a:rPr>
              <a:t>A quiz</a:t>
            </a:r>
          </a:p>
        </p:txBody>
      </p:sp>
      <p:pic>
        <p:nvPicPr>
          <p:cNvPr id="18" name="Graphic 17" descr="Calculator">
            <a:extLst>
              <a:ext uri="{FF2B5EF4-FFF2-40B4-BE49-F238E27FC236}">
                <a16:creationId xmlns:a16="http://schemas.microsoft.com/office/drawing/2014/main" id="{71DA8C79-09B9-41DD-ADAC-B0325B46B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1022" y="2340347"/>
            <a:ext cx="2413000" cy="2413000"/>
          </a:xfrm>
          <a:prstGeom prst="rect">
            <a:avLst/>
          </a:prstGeom>
        </p:spPr>
      </p:pic>
      <p:sp>
        <p:nvSpPr>
          <p:cNvPr id="8" name="TextBox 1">
            <a:extLst>
              <a:ext uri="{FF2B5EF4-FFF2-40B4-BE49-F238E27FC236}">
                <a16:creationId xmlns:a16="http://schemas.microsoft.com/office/drawing/2014/main" id="{1A6CC3BB-2FAA-49B8-9A15-A800B0972087}"/>
              </a:ext>
            </a:extLst>
          </p:cNvPr>
          <p:cNvSpPr txBox="1"/>
          <p:nvPr/>
        </p:nvSpPr>
        <p:spPr>
          <a:xfrm>
            <a:off x="357190" y="4950221"/>
            <a:ext cx="4964617" cy="307777"/>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000" dirty="0">
                <a:latin typeface="Verdana" panose="020B0604030504040204" pitchFamily="34" charset="0"/>
                <a:ea typeface="Verdana" panose="020B0604030504040204" pitchFamily="34" charset="0"/>
                <a:cs typeface="Verdana" panose="020B0604030504040204" pitchFamily="34" charset="0"/>
              </a:rPr>
              <a:t>Supported by Oxford University Press. </a:t>
            </a:r>
          </a:p>
        </p:txBody>
      </p:sp>
      <p:grpSp>
        <p:nvGrpSpPr>
          <p:cNvPr id="31" name="Group 30">
            <a:extLst>
              <a:ext uri="{FF2B5EF4-FFF2-40B4-BE49-F238E27FC236}">
                <a16:creationId xmlns:a16="http://schemas.microsoft.com/office/drawing/2014/main" id="{4454A863-1E8E-2672-EFF4-258B7511D7CA}"/>
              </a:ext>
            </a:extLst>
          </p:cNvPr>
          <p:cNvGrpSpPr/>
          <p:nvPr/>
        </p:nvGrpSpPr>
        <p:grpSpPr>
          <a:xfrm>
            <a:off x="7097744" y="375645"/>
            <a:ext cx="2209800" cy="1981200"/>
            <a:chOff x="6535029" y="239573"/>
            <a:chExt cx="2209800" cy="1981200"/>
          </a:xfrm>
        </p:grpSpPr>
        <p:pic>
          <p:nvPicPr>
            <p:cNvPr id="30" name="Graphic 29">
              <a:extLst>
                <a:ext uri="{FF2B5EF4-FFF2-40B4-BE49-F238E27FC236}">
                  <a16:creationId xmlns:a16="http://schemas.microsoft.com/office/drawing/2014/main" id="{865327C7-57BF-E589-B1D3-EA06A1261A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35029" y="239573"/>
              <a:ext cx="2209800" cy="1981200"/>
            </a:xfrm>
            <a:prstGeom prst="rect">
              <a:avLst/>
            </a:prstGeom>
          </p:spPr>
        </p:pic>
        <p:pic>
          <p:nvPicPr>
            <p:cNvPr id="28" name="Graphic 27">
              <a:extLst>
                <a:ext uri="{FF2B5EF4-FFF2-40B4-BE49-F238E27FC236}">
                  <a16:creationId xmlns:a16="http://schemas.microsoft.com/office/drawing/2014/main" id="{F827617A-BD88-EFEE-0270-A43667E0C8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11895" y="1403885"/>
              <a:ext cx="1371600" cy="812800"/>
            </a:xfrm>
            <a:prstGeom prst="rect">
              <a:avLst/>
            </a:prstGeom>
          </p:spPr>
        </p:pic>
      </p:grpSp>
      <p:pic>
        <p:nvPicPr>
          <p:cNvPr id="32" name="Graphic 31">
            <a:extLst>
              <a:ext uri="{FF2B5EF4-FFF2-40B4-BE49-F238E27FC236}">
                <a16:creationId xmlns:a16="http://schemas.microsoft.com/office/drawing/2014/main" id="{FF6B77E5-F8D3-2876-2BF2-6A7BEDC929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7768" y="3720840"/>
            <a:ext cx="1867131" cy="1655217"/>
          </a:xfrm>
          <a:prstGeom prst="rect">
            <a:avLst/>
          </a:prstGeom>
        </p:spPr>
      </p:pic>
    </p:spTree>
    <p:extLst>
      <p:ext uri="{BB962C8B-B14F-4D97-AF65-F5344CB8AC3E}">
        <p14:creationId xmlns:p14="http://schemas.microsoft.com/office/powerpoint/2010/main" val="27231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F021A3-ACFB-4C59-9A7F-C8BF59326532}"/>
              </a:ext>
            </a:extLst>
          </p:cNvPr>
          <p:cNvPicPr>
            <a:picLocks noChangeAspect="1"/>
          </p:cNvPicPr>
          <p:nvPr/>
        </p:nvPicPr>
        <p:blipFill>
          <a:blip r:embed="rId3">
            <a:extLst>
              <a:ext uri="{28A0092B-C50C-407E-A947-70E740481C1C}">
                <a14:useLocalDpi xmlns:a14="http://schemas.microsoft.com/office/drawing/2010/main" val="0"/>
              </a:ext>
            </a:extLst>
          </a:blip>
          <a:srcRect l="-58" t="7187" r="58" b="4699"/>
          <a:stretch>
            <a:fillRect/>
          </a:stretch>
        </p:blipFill>
        <p:spPr>
          <a:xfrm>
            <a:off x="2750993" y="1239910"/>
            <a:ext cx="6681786" cy="3237560"/>
          </a:xfrm>
          <a:prstGeom prst="rect">
            <a:avLst/>
          </a:prstGeom>
        </p:spPr>
      </p:pic>
      <p:sp>
        <p:nvSpPr>
          <p:cNvPr id="3" name="TextBox 2">
            <a:extLst>
              <a:ext uri="{FF2B5EF4-FFF2-40B4-BE49-F238E27FC236}">
                <a16:creationId xmlns:a16="http://schemas.microsoft.com/office/drawing/2014/main" id="{22687612-3A5F-E015-FEE6-2EE7D9B61CCE}"/>
              </a:ext>
            </a:extLst>
          </p:cNvPr>
          <p:cNvSpPr txBox="1"/>
          <p:nvPr/>
        </p:nvSpPr>
        <p:spPr>
          <a:xfrm>
            <a:off x="2755371" y="299591"/>
            <a:ext cx="8553988" cy="677108"/>
          </a:xfrm>
          <a:prstGeom prst="rect">
            <a:avLst/>
          </a:prstGeom>
          <a:noFill/>
        </p:spPr>
        <p:txBody>
          <a:bodyPr wrap="square" lIns="0" tIns="0" rIns="0" bIns="0" rtlCol="0">
            <a:spAutoFit/>
          </a:bodyPr>
          <a:lstStyle/>
          <a:p>
            <a:r>
              <a:rPr lang="en-GB" sz="4400" b="1" dirty="0">
                <a:solidFill>
                  <a:schemeClr val="tx2"/>
                </a:solidFill>
                <a:latin typeface="Verdana"/>
                <a:cs typeface="Verdana"/>
              </a:rPr>
              <a:t>5. Designers</a:t>
            </a:r>
          </a:p>
        </p:txBody>
      </p:sp>
      <p:sp>
        <p:nvSpPr>
          <p:cNvPr id="9" name="TextBox 8">
            <a:extLst>
              <a:ext uri="{FF2B5EF4-FFF2-40B4-BE49-F238E27FC236}">
                <a16:creationId xmlns:a16="http://schemas.microsoft.com/office/drawing/2014/main" id="{FE627B99-69E7-3658-10C1-1F0D86074E27}"/>
              </a:ext>
            </a:extLst>
          </p:cNvPr>
          <p:cNvSpPr txBox="1"/>
          <p:nvPr/>
        </p:nvSpPr>
        <p:spPr>
          <a:xfrm>
            <a:off x="2755371" y="4650115"/>
            <a:ext cx="4683397" cy="1046440"/>
          </a:xfrm>
          <a:prstGeom prst="rect">
            <a:avLst/>
          </a:prstGeom>
          <a:noFill/>
        </p:spPr>
        <p:txBody>
          <a:bodyPr wrap="square" lIns="0" tIns="0" rIns="0" bIns="0" rtlCol="0">
            <a:spAutoFit/>
          </a:bodyPr>
          <a:lstStyle/>
          <a:p>
            <a:r>
              <a:rPr lang="en-GB" sz="2400" dirty="0">
                <a:latin typeface="Verdana"/>
                <a:cs typeface="Verdana"/>
              </a:rPr>
              <a:t>Unjumble the answer:</a:t>
            </a:r>
          </a:p>
          <a:p>
            <a:r>
              <a:rPr lang="en-GB" sz="4400" dirty="0" err="1">
                <a:latin typeface="Verdana"/>
                <a:cs typeface="Verdana"/>
              </a:rPr>
              <a:t>ogmeyetr</a:t>
            </a:r>
            <a:endParaRPr lang="en-GB" sz="2400" dirty="0"/>
          </a:p>
        </p:txBody>
      </p:sp>
    </p:spTree>
    <p:extLst>
      <p:ext uri="{BB962C8B-B14F-4D97-AF65-F5344CB8AC3E}">
        <p14:creationId xmlns:p14="http://schemas.microsoft.com/office/powerpoint/2010/main" val="178002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BF310E-C5FB-4E21-B57D-E3CB3771D4F6}"/>
              </a:ext>
            </a:extLst>
          </p:cNvPr>
          <p:cNvPicPr>
            <a:picLocks noChangeAspect="1"/>
          </p:cNvPicPr>
          <p:nvPr/>
        </p:nvPicPr>
        <p:blipFill>
          <a:blip r:embed="rId3">
            <a:extLst>
              <a:ext uri="{28A0092B-C50C-407E-A947-70E740481C1C}">
                <a14:useLocalDpi xmlns:a14="http://schemas.microsoft.com/office/drawing/2010/main" val="0"/>
              </a:ext>
            </a:extLst>
          </a:blip>
          <a:srcRect t="2888" b="8574"/>
          <a:stretch>
            <a:fillRect/>
          </a:stretch>
        </p:blipFill>
        <p:spPr>
          <a:xfrm>
            <a:off x="2755371" y="1253666"/>
            <a:ext cx="6677407" cy="3224688"/>
          </a:xfrm>
          <a:prstGeom prst="rect">
            <a:avLst/>
          </a:prstGeom>
        </p:spPr>
      </p:pic>
      <p:sp>
        <p:nvSpPr>
          <p:cNvPr id="8" name="TextBox 7">
            <a:extLst>
              <a:ext uri="{FF2B5EF4-FFF2-40B4-BE49-F238E27FC236}">
                <a16:creationId xmlns:a16="http://schemas.microsoft.com/office/drawing/2014/main" id="{9C529C58-E63F-1806-BC35-0A8EA072A8FC}"/>
              </a:ext>
            </a:extLst>
          </p:cNvPr>
          <p:cNvSpPr txBox="1"/>
          <p:nvPr/>
        </p:nvSpPr>
        <p:spPr>
          <a:xfrm>
            <a:off x="2755371" y="299591"/>
            <a:ext cx="8553988" cy="677108"/>
          </a:xfrm>
          <a:prstGeom prst="rect">
            <a:avLst/>
          </a:prstGeom>
          <a:noFill/>
        </p:spPr>
        <p:txBody>
          <a:bodyPr wrap="square" lIns="0" tIns="0" rIns="0" bIns="0" rtlCol="0">
            <a:spAutoFit/>
          </a:bodyPr>
          <a:lstStyle/>
          <a:p>
            <a:r>
              <a:rPr lang="en-GB" sz="4400" b="1" dirty="0">
                <a:solidFill>
                  <a:schemeClr val="tx2"/>
                </a:solidFill>
                <a:latin typeface="Verdana"/>
                <a:cs typeface="Verdana"/>
              </a:rPr>
              <a:t>6. Artists</a:t>
            </a:r>
          </a:p>
        </p:txBody>
      </p:sp>
      <p:sp>
        <p:nvSpPr>
          <p:cNvPr id="9" name="TextBox 8">
            <a:extLst>
              <a:ext uri="{FF2B5EF4-FFF2-40B4-BE49-F238E27FC236}">
                <a16:creationId xmlns:a16="http://schemas.microsoft.com/office/drawing/2014/main" id="{94AD65FB-9D95-6892-BED4-3E623708FE02}"/>
              </a:ext>
            </a:extLst>
          </p:cNvPr>
          <p:cNvSpPr txBox="1"/>
          <p:nvPr/>
        </p:nvSpPr>
        <p:spPr>
          <a:xfrm>
            <a:off x="2755371" y="4650115"/>
            <a:ext cx="4683397" cy="1046440"/>
          </a:xfrm>
          <a:prstGeom prst="rect">
            <a:avLst/>
          </a:prstGeom>
          <a:noFill/>
        </p:spPr>
        <p:txBody>
          <a:bodyPr wrap="square" lIns="0" tIns="0" rIns="0" bIns="0" rtlCol="0">
            <a:spAutoFit/>
          </a:bodyPr>
          <a:lstStyle/>
          <a:p>
            <a:r>
              <a:rPr lang="en-GB" sz="2400" dirty="0">
                <a:latin typeface="Verdana"/>
                <a:cs typeface="Verdana"/>
              </a:rPr>
              <a:t>Unjumble the answer:</a:t>
            </a:r>
          </a:p>
          <a:p>
            <a:r>
              <a:rPr lang="en-GB" sz="4400" dirty="0" err="1">
                <a:latin typeface="Verdana"/>
                <a:cs typeface="Verdana"/>
              </a:rPr>
              <a:t>nmeaursmeets</a:t>
            </a:r>
            <a:endParaRPr lang="en-GB" sz="2400" dirty="0"/>
          </a:p>
        </p:txBody>
      </p:sp>
    </p:spTree>
    <p:extLst>
      <p:ext uri="{BB962C8B-B14F-4D97-AF65-F5344CB8AC3E}">
        <p14:creationId xmlns:p14="http://schemas.microsoft.com/office/powerpoint/2010/main" val="412841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874B13-AFE7-45C9-9DDD-853B5B73302F}"/>
              </a:ext>
            </a:extLst>
          </p:cNvPr>
          <p:cNvPicPr>
            <a:picLocks noChangeAspect="1"/>
          </p:cNvPicPr>
          <p:nvPr/>
        </p:nvPicPr>
        <p:blipFill>
          <a:blip r:embed="rId3">
            <a:extLst>
              <a:ext uri="{28A0092B-C50C-407E-A947-70E740481C1C}">
                <a14:useLocalDpi xmlns:a14="http://schemas.microsoft.com/office/drawing/2010/main" val="0"/>
              </a:ext>
            </a:extLst>
          </a:blip>
          <a:srcRect b="1153"/>
          <a:stretch>
            <a:fillRect/>
          </a:stretch>
        </p:blipFill>
        <p:spPr>
          <a:xfrm>
            <a:off x="2755370" y="1240793"/>
            <a:ext cx="6677409" cy="3237560"/>
          </a:xfrm>
          <a:prstGeom prst="rect">
            <a:avLst/>
          </a:prstGeom>
        </p:spPr>
      </p:pic>
      <p:sp>
        <p:nvSpPr>
          <p:cNvPr id="8" name="TextBox 7">
            <a:extLst>
              <a:ext uri="{FF2B5EF4-FFF2-40B4-BE49-F238E27FC236}">
                <a16:creationId xmlns:a16="http://schemas.microsoft.com/office/drawing/2014/main" id="{95A41750-8FE3-144E-D382-D286AFB3F426}"/>
              </a:ext>
            </a:extLst>
          </p:cNvPr>
          <p:cNvSpPr txBox="1"/>
          <p:nvPr/>
        </p:nvSpPr>
        <p:spPr>
          <a:xfrm>
            <a:off x="2755371" y="299591"/>
            <a:ext cx="8553988" cy="677108"/>
          </a:xfrm>
          <a:prstGeom prst="rect">
            <a:avLst/>
          </a:prstGeom>
          <a:noFill/>
        </p:spPr>
        <p:txBody>
          <a:bodyPr wrap="square" lIns="0" tIns="0" rIns="0" bIns="0" rtlCol="0">
            <a:spAutoFit/>
          </a:bodyPr>
          <a:lstStyle/>
          <a:p>
            <a:r>
              <a:rPr lang="en-GB" sz="4400" b="1" dirty="0">
                <a:solidFill>
                  <a:schemeClr val="tx2"/>
                </a:solidFill>
                <a:latin typeface="Verdana"/>
                <a:cs typeface="Verdana"/>
              </a:rPr>
              <a:t>7. Teachers</a:t>
            </a:r>
          </a:p>
        </p:txBody>
      </p:sp>
      <p:sp>
        <p:nvSpPr>
          <p:cNvPr id="9" name="TextBox 8">
            <a:extLst>
              <a:ext uri="{FF2B5EF4-FFF2-40B4-BE49-F238E27FC236}">
                <a16:creationId xmlns:a16="http://schemas.microsoft.com/office/drawing/2014/main" id="{82AF144B-AA0C-269C-0989-D6A1109D3A88}"/>
              </a:ext>
            </a:extLst>
          </p:cNvPr>
          <p:cNvSpPr txBox="1"/>
          <p:nvPr/>
        </p:nvSpPr>
        <p:spPr>
          <a:xfrm>
            <a:off x="2755371" y="4650115"/>
            <a:ext cx="4683397" cy="1046440"/>
          </a:xfrm>
          <a:prstGeom prst="rect">
            <a:avLst/>
          </a:prstGeom>
          <a:noFill/>
        </p:spPr>
        <p:txBody>
          <a:bodyPr wrap="square" lIns="0" tIns="0" rIns="0" bIns="0" rtlCol="0">
            <a:spAutoFit/>
          </a:bodyPr>
          <a:lstStyle/>
          <a:p>
            <a:r>
              <a:rPr lang="en-GB" sz="2400" dirty="0">
                <a:latin typeface="Verdana"/>
                <a:cs typeface="Verdana"/>
              </a:rPr>
              <a:t>Unjumble the answer:</a:t>
            </a:r>
          </a:p>
          <a:p>
            <a:r>
              <a:rPr lang="en-GB" sz="4400" dirty="0" err="1">
                <a:latin typeface="Verdana"/>
                <a:cs typeface="Verdana"/>
              </a:rPr>
              <a:t>isidvion</a:t>
            </a:r>
            <a:endParaRPr lang="en-GB" sz="2400" dirty="0"/>
          </a:p>
        </p:txBody>
      </p:sp>
    </p:spTree>
    <p:extLst>
      <p:ext uri="{BB962C8B-B14F-4D97-AF65-F5344CB8AC3E}">
        <p14:creationId xmlns:p14="http://schemas.microsoft.com/office/powerpoint/2010/main" val="427987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0456" y="1207136"/>
            <a:ext cx="7587672" cy="4096383"/>
          </a:xfrm>
          <a:prstGeom prst="rect">
            <a:avLst/>
          </a:prstGeom>
          <a:noFill/>
        </p:spPr>
        <p:txBody>
          <a:bodyPr wrap="square" numCol="2" spcCol="360000" rtlCol="0">
            <a:noAutofit/>
          </a:bodyPr>
          <a:lstStyle/>
          <a:p>
            <a:pPr>
              <a:spcAft>
                <a:spcPts val="3000"/>
              </a:spcAft>
            </a:pPr>
            <a:r>
              <a:rPr lang="en-GB" sz="2800" b="1" dirty="0">
                <a:solidFill>
                  <a:srgbClr val="14932B"/>
                </a:solidFill>
                <a:latin typeface="Verdana"/>
                <a:cs typeface="Verdana"/>
              </a:rPr>
              <a:t>Answers</a:t>
            </a:r>
          </a:p>
          <a:p>
            <a:pPr marL="514350" indent="-514350">
              <a:spcAft>
                <a:spcPts val="3000"/>
              </a:spcAft>
              <a:buFont typeface="+mj-lt"/>
              <a:buAutoNum type="arabicPeriod"/>
            </a:pPr>
            <a:r>
              <a:rPr lang="en-GB" sz="2800" b="1" dirty="0">
                <a:solidFill>
                  <a:srgbClr val="14932B"/>
                </a:solidFill>
                <a:latin typeface="Verdana"/>
                <a:cs typeface="Verdana"/>
              </a:rPr>
              <a:t>Example: Weights</a:t>
            </a:r>
          </a:p>
          <a:p>
            <a:pPr marL="514350" indent="-514350">
              <a:spcAft>
                <a:spcPts val="3000"/>
              </a:spcAft>
              <a:buFont typeface="+mj-lt"/>
              <a:buAutoNum type="arabicPeriod"/>
            </a:pPr>
            <a:r>
              <a:rPr lang="en-GB" sz="2800" b="1" dirty="0">
                <a:solidFill>
                  <a:srgbClr val="14932B"/>
                </a:solidFill>
                <a:latin typeface="Verdana"/>
                <a:cs typeface="Verdana"/>
              </a:rPr>
              <a:t>Statistics</a:t>
            </a:r>
          </a:p>
          <a:p>
            <a:pPr marL="514350" indent="-514350">
              <a:spcAft>
                <a:spcPts val="3000"/>
              </a:spcAft>
              <a:buFont typeface="+mj-lt"/>
              <a:buAutoNum type="arabicPeriod"/>
            </a:pPr>
            <a:r>
              <a:rPr lang="en-GB" sz="2800" b="1" dirty="0">
                <a:solidFill>
                  <a:srgbClr val="14932B"/>
                </a:solidFill>
                <a:latin typeface="Verdana"/>
                <a:cs typeface="Verdana"/>
              </a:rPr>
              <a:t>Ratios</a:t>
            </a:r>
          </a:p>
          <a:p>
            <a:pPr marL="514350" indent="-514350">
              <a:spcAft>
                <a:spcPts val="3000"/>
              </a:spcAft>
              <a:buFont typeface="+mj-lt"/>
              <a:buAutoNum type="arabicPeriod"/>
            </a:pPr>
            <a:endParaRPr lang="en-GB" sz="2800" b="1" dirty="0">
              <a:solidFill>
                <a:srgbClr val="14932B"/>
              </a:solidFill>
              <a:latin typeface="Verdana"/>
              <a:cs typeface="Verdana"/>
            </a:endParaRPr>
          </a:p>
          <a:p>
            <a:pPr marL="514350" indent="-514350">
              <a:spcAft>
                <a:spcPts val="3000"/>
              </a:spcAft>
              <a:buFont typeface="+mj-lt"/>
              <a:buAutoNum type="arabicPeriod"/>
            </a:pPr>
            <a:r>
              <a:rPr lang="en-GB" sz="2800" b="1" dirty="0">
                <a:solidFill>
                  <a:srgbClr val="14932B"/>
                </a:solidFill>
                <a:latin typeface="Verdana"/>
                <a:cs typeface="Verdana"/>
              </a:rPr>
              <a:t>Algebra</a:t>
            </a:r>
          </a:p>
          <a:p>
            <a:pPr marL="514350" indent="-514350">
              <a:spcAft>
                <a:spcPts val="3000"/>
              </a:spcAft>
              <a:buFont typeface="+mj-lt"/>
              <a:buAutoNum type="arabicPeriod"/>
            </a:pPr>
            <a:r>
              <a:rPr lang="en-GB" sz="2800" b="1" dirty="0">
                <a:solidFill>
                  <a:srgbClr val="14932B"/>
                </a:solidFill>
                <a:latin typeface="Verdana"/>
                <a:cs typeface="Verdana"/>
              </a:rPr>
              <a:t>Geometry</a:t>
            </a:r>
          </a:p>
          <a:p>
            <a:pPr marL="514350" indent="-514350">
              <a:spcAft>
                <a:spcPts val="3000"/>
              </a:spcAft>
              <a:buFont typeface="+mj-lt"/>
              <a:buAutoNum type="arabicPeriod"/>
            </a:pPr>
            <a:r>
              <a:rPr lang="en-GB" sz="2800" b="1" dirty="0">
                <a:solidFill>
                  <a:srgbClr val="14932B"/>
                </a:solidFill>
                <a:latin typeface="Verdana"/>
                <a:cs typeface="Verdana"/>
              </a:rPr>
              <a:t>Measurements</a:t>
            </a:r>
          </a:p>
          <a:p>
            <a:pPr marL="514350" indent="-514350">
              <a:spcAft>
                <a:spcPts val="3000"/>
              </a:spcAft>
              <a:buFont typeface="+mj-lt"/>
              <a:buAutoNum type="arabicPeriod"/>
            </a:pPr>
            <a:r>
              <a:rPr lang="en-GB" sz="2800" b="1" dirty="0">
                <a:solidFill>
                  <a:srgbClr val="14932B"/>
                </a:solidFill>
                <a:latin typeface="Verdana"/>
                <a:cs typeface="Verdana"/>
              </a:rPr>
              <a:t>Division</a:t>
            </a:r>
          </a:p>
        </p:txBody>
      </p:sp>
    </p:spTree>
    <p:extLst>
      <p:ext uri="{BB962C8B-B14F-4D97-AF65-F5344CB8AC3E}">
        <p14:creationId xmlns:p14="http://schemas.microsoft.com/office/powerpoint/2010/main" val="192102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6624" y="2447041"/>
            <a:ext cx="7094726" cy="2462213"/>
          </a:xfrm>
          <a:prstGeom prst="rect">
            <a:avLst/>
          </a:prstGeom>
          <a:noFill/>
        </p:spPr>
        <p:txBody>
          <a:bodyPr wrap="square" lIns="0" tIns="0" rIns="0" bIns="0" rtlCol="0">
            <a:spAutoFit/>
          </a:bodyPr>
          <a:lstStyle/>
          <a:p>
            <a:r>
              <a:rPr lang="en-GB" sz="3200" dirty="0">
                <a:latin typeface="Verdana"/>
                <a:cs typeface="Verdana"/>
              </a:rPr>
              <a:t>How many professionals you can think of that use maths? </a:t>
            </a:r>
          </a:p>
          <a:p>
            <a:endParaRPr lang="en-GB" sz="3200" dirty="0">
              <a:latin typeface="Verdana"/>
              <a:cs typeface="Verdana"/>
            </a:endParaRPr>
          </a:p>
          <a:p>
            <a:r>
              <a:rPr lang="en-GB" sz="3200" dirty="0">
                <a:latin typeface="Verdana"/>
                <a:cs typeface="Verdana"/>
              </a:rPr>
              <a:t>Write down the job and example.  (One point per job with example)</a:t>
            </a:r>
            <a:endParaRPr lang="en-GB" sz="4000" dirty="0">
              <a:latin typeface="Verdana"/>
              <a:cs typeface="Verdana"/>
            </a:endParaRPr>
          </a:p>
        </p:txBody>
      </p:sp>
      <p:sp>
        <p:nvSpPr>
          <p:cNvPr id="4" name="TextBox 3">
            <a:extLst>
              <a:ext uri="{FF2B5EF4-FFF2-40B4-BE49-F238E27FC236}">
                <a16:creationId xmlns:a16="http://schemas.microsoft.com/office/drawing/2014/main" id="{75375F78-1C71-40D2-B18B-B09A61978B6A}"/>
              </a:ext>
            </a:extLst>
          </p:cNvPr>
          <p:cNvSpPr txBox="1"/>
          <p:nvPr/>
        </p:nvSpPr>
        <p:spPr>
          <a:xfrm>
            <a:off x="2706624" y="1304905"/>
            <a:ext cx="7904156" cy="769441"/>
          </a:xfrm>
          <a:prstGeom prst="rect">
            <a:avLst/>
          </a:prstGeom>
          <a:noFill/>
        </p:spPr>
        <p:txBody>
          <a:bodyPr wrap="square" lIns="0" tIns="0" rIns="0" bIns="0" rtlCol="0">
            <a:spAutoFit/>
          </a:bodyPr>
          <a:lstStyle/>
          <a:p>
            <a:r>
              <a:rPr lang="en-GB" sz="5000" b="1" dirty="0">
                <a:solidFill>
                  <a:schemeClr val="tx2"/>
                </a:solidFill>
                <a:latin typeface="Verdana"/>
                <a:cs typeface="Verdana"/>
              </a:rPr>
              <a:t>Team challenge 1:</a:t>
            </a:r>
            <a:endParaRPr lang="en-US" sz="5000" b="1" dirty="0">
              <a:solidFill>
                <a:schemeClr val="tx2"/>
              </a:solidFill>
              <a:latin typeface="Verdana"/>
              <a:cs typeface="Verdana"/>
            </a:endParaRPr>
          </a:p>
        </p:txBody>
      </p:sp>
    </p:spTree>
    <p:extLst>
      <p:ext uri="{BB962C8B-B14F-4D97-AF65-F5344CB8AC3E}">
        <p14:creationId xmlns:p14="http://schemas.microsoft.com/office/powerpoint/2010/main" val="411523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6624" y="2447041"/>
            <a:ext cx="7132320" cy="1969770"/>
          </a:xfrm>
          <a:prstGeom prst="rect">
            <a:avLst/>
          </a:prstGeom>
          <a:noFill/>
        </p:spPr>
        <p:txBody>
          <a:bodyPr wrap="square" lIns="0" tIns="0" rIns="0" bIns="0" rtlCol="0">
            <a:spAutoFit/>
          </a:bodyPr>
          <a:lstStyle/>
          <a:p>
            <a:r>
              <a:rPr lang="en-GB" sz="3200" dirty="0">
                <a:latin typeface="Verdana"/>
                <a:cs typeface="Verdana"/>
              </a:rPr>
              <a:t>Think of a professional that uses each of the following types of maths. You’ll need to justify your answer. (One point per word tile)</a:t>
            </a:r>
          </a:p>
        </p:txBody>
      </p:sp>
      <p:sp>
        <p:nvSpPr>
          <p:cNvPr id="4" name="TextBox 3">
            <a:extLst>
              <a:ext uri="{FF2B5EF4-FFF2-40B4-BE49-F238E27FC236}">
                <a16:creationId xmlns:a16="http://schemas.microsoft.com/office/drawing/2014/main" id="{75375F78-1C71-40D2-B18B-B09A61978B6A}"/>
              </a:ext>
            </a:extLst>
          </p:cNvPr>
          <p:cNvSpPr txBox="1"/>
          <p:nvPr/>
        </p:nvSpPr>
        <p:spPr>
          <a:xfrm>
            <a:off x="2706624" y="1304905"/>
            <a:ext cx="7588574" cy="769441"/>
          </a:xfrm>
          <a:prstGeom prst="rect">
            <a:avLst/>
          </a:prstGeom>
          <a:noFill/>
        </p:spPr>
        <p:txBody>
          <a:bodyPr wrap="square" lIns="0" tIns="0" rIns="0" bIns="0" rtlCol="0">
            <a:spAutoFit/>
          </a:bodyPr>
          <a:lstStyle/>
          <a:p>
            <a:r>
              <a:rPr lang="en-GB" sz="5000" b="1" dirty="0">
                <a:solidFill>
                  <a:schemeClr val="tx2"/>
                </a:solidFill>
                <a:latin typeface="Verdana"/>
                <a:cs typeface="Verdana"/>
              </a:rPr>
              <a:t>Team challenge 2:</a:t>
            </a:r>
            <a:endParaRPr lang="en-US" sz="5000" b="1" dirty="0">
              <a:solidFill>
                <a:schemeClr val="tx2"/>
              </a:solidFill>
              <a:latin typeface="Verdana"/>
              <a:cs typeface="Verdana"/>
            </a:endParaRPr>
          </a:p>
        </p:txBody>
      </p:sp>
      <p:pic>
        <p:nvPicPr>
          <p:cNvPr id="5" name="Picture 4">
            <a:extLst>
              <a:ext uri="{FF2B5EF4-FFF2-40B4-BE49-F238E27FC236}">
                <a16:creationId xmlns:a16="http://schemas.microsoft.com/office/drawing/2014/main" id="{2E72B14E-92B2-1441-99C7-99C911689D66}"/>
              </a:ext>
            </a:extLst>
          </p:cNvPr>
          <p:cNvPicPr>
            <a:picLocks noChangeAspect="1"/>
          </p:cNvPicPr>
          <p:nvPr/>
        </p:nvPicPr>
        <p:blipFill>
          <a:blip r:embed="rId3"/>
          <a:stretch>
            <a:fillRect/>
          </a:stretch>
        </p:blipFill>
        <p:spPr>
          <a:xfrm>
            <a:off x="9415274" y="6124614"/>
            <a:ext cx="1163516" cy="410272"/>
          </a:xfrm>
          <a:prstGeom prst="rect">
            <a:avLst/>
          </a:prstGeom>
        </p:spPr>
      </p:pic>
      <p:pic>
        <p:nvPicPr>
          <p:cNvPr id="6" name="Picture 5">
            <a:extLst>
              <a:ext uri="{FF2B5EF4-FFF2-40B4-BE49-F238E27FC236}">
                <a16:creationId xmlns:a16="http://schemas.microsoft.com/office/drawing/2014/main" id="{24F853AB-76C5-B0DC-9D57-2822CC25A7CA}"/>
              </a:ext>
            </a:extLst>
          </p:cNvPr>
          <p:cNvPicPr>
            <a:picLocks noChangeAspect="1"/>
          </p:cNvPicPr>
          <p:nvPr/>
        </p:nvPicPr>
        <p:blipFill>
          <a:blip r:embed="rId4"/>
          <a:srcRect r="31000"/>
          <a:stretch/>
        </p:blipFill>
        <p:spPr>
          <a:xfrm>
            <a:off x="1524000" y="5882641"/>
            <a:ext cx="6309360" cy="901055"/>
          </a:xfrm>
          <a:prstGeom prst="rect">
            <a:avLst/>
          </a:prstGeom>
        </p:spPr>
      </p:pic>
    </p:spTree>
    <p:extLst>
      <p:ext uri="{BB962C8B-B14F-4D97-AF65-F5344CB8AC3E}">
        <p14:creationId xmlns:p14="http://schemas.microsoft.com/office/powerpoint/2010/main" val="2738711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95C249-ADEA-7A16-923A-710729770E6B}"/>
              </a:ext>
            </a:extLst>
          </p:cNvPr>
          <p:cNvSpPr txBox="1"/>
          <p:nvPr/>
        </p:nvSpPr>
        <p:spPr>
          <a:xfrm>
            <a:off x="1878699" y="2132644"/>
            <a:ext cx="8434603" cy="1569660"/>
          </a:xfrm>
          <a:prstGeom prst="rect">
            <a:avLst/>
          </a:prstGeom>
          <a:noFill/>
        </p:spPr>
        <p:txBody>
          <a:bodyPr wrap="square" rtlCol="0">
            <a:spAutoFit/>
          </a:bodyPr>
          <a:lstStyle/>
          <a:p>
            <a:pPr algn="ctr"/>
            <a:r>
              <a:rPr lang="en-GB" sz="9600" b="1" dirty="0">
                <a:solidFill>
                  <a:schemeClr val="tx2"/>
                </a:solidFill>
                <a:latin typeface="Verdana"/>
                <a:cs typeface="Verdana"/>
              </a:rPr>
              <a:t>Word tiles</a:t>
            </a:r>
          </a:p>
        </p:txBody>
      </p:sp>
    </p:spTree>
    <p:extLst>
      <p:ext uri="{BB962C8B-B14F-4D97-AF65-F5344CB8AC3E}">
        <p14:creationId xmlns:p14="http://schemas.microsoft.com/office/powerpoint/2010/main" val="3076416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782BA9-39DA-B486-09AC-C0053AAD8AF9}"/>
              </a:ext>
            </a:extLst>
          </p:cNvPr>
          <p:cNvSpPr txBox="1"/>
          <p:nvPr/>
        </p:nvSpPr>
        <p:spPr>
          <a:xfrm>
            <a:off x="1878699" y="2132644"/>
            <a:ext cx="8434603" cy="1569660"/>
          </a:xfrm>
          <a:prstGeom prst="rect">
            <a:avLst/>
          </a:prstGeom>
          <a:noFill/>
        </p:spPr>
        <p:txBody>
          <a:bodyPr wrap="square" rtlCol="0">
            <a:spAutoFit/>
          </a:bodyPr>
          <a:lstStyle/>
          <a:p>
            <a:pPr algn="ctr"/>
            <a:r>
              <a:rPr lang="en-GB" sz="9600" b="1" dirty="0">
                <a:solidFill>
                  <a:schemeClr val="tx2"/>
                </a:solidFill>
                <a:latin typeface="Verdana"/>
                <a:cs typeface="Verdana"/>
              </a:rPr>
              <a:t>Statistics</a:t>
            </a:r>
          </a:p>
        </p:txBody>
      </p:sp>
    </p:spTree>
    <p:extLst>
      <p:ext uri="{BB962C8B-B14F-4D97-AF65-F5344CB8AC3E}">
        <p14:creationId xmlns:p14="http://schemas.microsoft.com/office/powerpoint/2010/main" val="275048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923A7F-9787-99D4-86C1-B5881235884A}"/>
              </a:ext>
            </a:extLst>
          </p:cNvPr>
          <p:cNvSpPr txBox="1"/>
          <p:nvPr/>
        </p:nvSpPr>
        <p:spPr>
          <a:xfrm>
            <a:off x="1878699" y="2132644"/>
            <a:ext cx="8434603" cy="1569660"/>
          </a:xfrm>
          <a:prstGeom prst="rect">
            <a:avLst/>
          </a:prstGeom>
          <a:noFill/>
        </p:spPr>
        <p:txBody>
          <a:bodyPr wrap="square" rtlCol="0">
            <a:spAutoFit/>
          </a:bodyPr>
          <a:lstStyle/>
          <a:p>
            <a:pPr algn="ctr"/>
            <a:r>
              <a:rPr lang="en-GB" sz="9600" b="1" dirty="0">
                <a:solidFill>
                  <a:schemeClr val="tx2"/>
                </a:solidFill>
                <a:latin typeface="Verdana"/>
                <a:cs typeface="Verdana"/>
              </a:rPr>
              <a:t>Ratios</a:t>
            </a:r>
            <a:endParaRPr lang="en-US" sz="9600" b="1" dirty="0">
              <a:solidFill>
                <a:schemeClr val="tx2"/>
              </a:solidFill>
              <a:latin typeface="Verdana"/>
              <a:cs typeface="Verdana"/>
            </a:endParaRPr>
          </a:p>
        </p:txBody>
      </p:sp>
    </p:spTree>
    <p:extLst>
      <p:ext uri="{BB962C8B-B14F-4D97-AF65-F5344CB8AC3E}">
        <p14:creationId xmlns:p14="http://schemas.microsoft.com/office/powerpoint/2010/main" val="1349899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1AC5AB-FABE-913A-CB13-EBC6DA28364C}"/>
              </a:ext>
            </a:extLst>
          </p:cNvPr>
          <p:cNvSpPr txBox="1"/>
          <p:nvPr/>
        </p:nvSpPr>
        <p:spPr>
          <a:xfrm>
            <a:off x="1878699" y="2132644"/>
            <a:ext cx="8434603" cy="1569660"/>
          </a:xfrm>
          <a:prstGeom prst="rect">
            <a:avLst/>
          </a:prstGeom>
          <a:noFill/>
        </p:spPr>
        <p:txBody>
          <a:bodyPr wrap="square" rtlCol="0">
            <a:spAutoFit/>
          </a:bodyPr>
          <a:lstStyle/>
          <a:p>
            <a:pPr algn="ctr"/>
            <a:r>
              <a:rPr lang="en-GB" sz="9600" b="1" dirty="0">
                <a:solidFill>
                  <a:schemeClr val="tx2"/>
                </a:solidFill>
                <a:latin typeface="Verdana"/>
                <a:cs typeface="Verdana"/>
              </a:rPr>
              <a:t>Algebra</a:t>
            </a:r>
            <a:endParaRPr lang="en-US" sz="9600" b="1" dirty="0">
              <a:solidFill>
                <a:schemeClr val="tx2"/>
              </a:solidFill>
              <a:latin typeface="Verdana"/>
              <a:cs typeface="Verdana"/>
            </a:endParaRPr>
          </a:p>
        </p:txBody>
      </p:sp>
    </p:spTree>
    <p:extLst>
      <p:ext uri="{BB962C8B-B14F-4D97-AF65-F5344CB8AC3E}">
        <p14:creationId xmlns:p14="http://schemas.microsoft.com/office/powerpoint/2010/main" val="23091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CD1E8A-0483-4A6E-B4CA-B2EE4C344792}"/>
              </a:ext>
            </a:extLst>
          </p:cNvPr>
          <p:cNvSpPr txBox="1"/>
          <p:nvPr/>
        </p:nvSpPr>
        <p:spPr>
          <a:xfrm>
            <a:off x="2890927" y="3058781"/>
            <a:ext cx="7595617" cy="1631216"/>
          </a:xfrm>
          <a:prstGeom prst="rect">
            <a:avLst/>
          </a:prstGeom>
          <a:noFill/>
        </p:spPr>
        <p:txBody>
          <a:bodyPr wrap="square" rtlCol="0">
            <a:spAutoFit/>
          </a:bodyPr>
          <a:lstStyle/>
          <a:p>
            <a:r>
              <a:rPr lang="en-GB" sz="5000" b="1" dirty="0">
                <a:solidFill>
                  <a:schemeClr val="tx2"/>
                </a:solidFill>
                <a:latin typeface="Verdana"/>
                <a:cs typeface="Verdana"/>
              </a:rPr>
              <a:t>What is your </a:t>
            </a:r>
            <a:br>
              <a:rPr lang="en-GB" sz="5000" b="1" dirty="0">
                <a:solidFill>
                  <a:schemeClr val="tx2"/>
                </a:solidFill>
                <a:latin typeface="Verdana"/>
                <a:cs typeface="Verdana"/>
              </a:rPr>
            </a:br>
            <a:r>
              <a:rPr lang="en-GB" sz="5000" b="1" dirty="0">
                <a:solidFill>
                  <a:schemeClr val="tx2"/>
                </a:solidFill>
                <a:latin typeface="Verdana"/>
                <a:cs typeface="Verdana"/>
              </a:rPr>
              <a:t>dream job?</a:t>
            </a:r>
            <a:endParaRPr lang="en-US" sz="5000" b="1" dirty="0">
              <a:solidFill>
                <a:schemeClr val="tx2"/>
              </a:solidFill>
              <a:latin typeface="Verdana"/>
              <a:cs typeface="Verdana"/>
            </a:endParaRPr>
          </a:p>
        </p:txBody>
      </p:sp>
      <p:sp>
        <p:nvSpPr>
          <p:cNvPr id="5" name="Rectangle 4">
            <a:extLst>
              <a:ext uri="{FF2B5EF4-FFF2-40B4-BE49-F238E27FC236}">
                <a16:creationId xmlns:a16="http://schemas.microsoft.com/office/drawing/2014/main" id="{BBE2171F-9162-42B5-ABC7-B14D189B1A04}"/>
              </a:ext>
            </a:extLst>
          </p:cNvPr>
          <p:cNvSpPr/>
          <p:nvPr/>
        </p:nvSpPr>
        <p:spPr>
          <a:xfrm>
            <a:off x="2890927" y="1168069"/>
            <a:ext cx="6101904" cy="1569660"/>
          </a:xfrm>
          <a:prstGeom prst="rect">
            <a:avLst/>
          </a:prstGeom>
        </p:spPr>
        <p:txBody>
          <a:bodyPr wrap="square">
            <a:spAutoFit/>
          </a:bodyPr>
          <a:lstStyle/>
          <a:p>
            <a:r>
              <a:rPr lang="en-GB" sz="3200" dirty="0">
                <a:latin typeface="Verdana"/>
                <a:cs typeface="Verdana"/>
              </a:rPr>
              <a:t>Numbers and mathematics are used in many different ways, including at work.</a:t>
            </a:r>
          </a:p>
        </p:txBody>
      </p:sp>
    </p:spTree>
    <p:extLst>
      <p:ext uri="{BB962C8B-B14F-4D97-AF65-F5344CB8AC3E}">
        <p14:creationId xmlns:p14="http://schemas.microsoft.com/office/powerpoint/2010/main" val="15715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9B6AA1-9533-CE47-0704-9DAC02B2F83F}"/>
              </a:ext>
            </a:extLst>
          </p:cNvPr>
          <p:cNvSpPr txBox="1"/>
          <p:nvPr/>
        </p:nvSpPr>
        <p:spPr>
          <a:xfrm>
            <a:off x="1878699" y="2132644"/>
            <a:ext cx="8434603" cy="1569660"/>
          </a:xfrm>
          <a:prstGeom prst="rect">
            <a:avLst/>
          </a:prstGeom>
          <a:noFill/>
        </p:spPr>
        <p:txBody>
          <a:bodyPr wrap="square" rtlCol="0">
            <a:spAutoFit/>
          </a:bodyPr>
          <a:lstStyle/>
          <a:p>
            <a:pPr algn="ctr"/>
            <a:r>
              <a:rPr lang="en-GB" sz="9600" b="1" dirty="0">
                <a:solidFill>
                  <a:schemeClr val="tx2"/>
                </a:solidFill>
                <a:latin typeface="Verdana"/>
                <a:cs typeface="Verdana"/>
              </a:rPr>
              <a:t>Geometry</a:t>
            </a:r>
            <a:endParaRPr lang="en-US" sz="9600" b="1" dirty="0">
              <a:solidFill>
                <a:schemeClr val="tx2"/>
              </a:solidFill>
              <a:latin typeface="Verdana"/>
              <a:cs typeface="Verdana"/>
            </a:endParaRPr>
          </a:p>
        </p:txBody>
      </p:sp>
    </p:spTree>
    <p:extLst>
      <p:ext uri="{BB962C8B-B14F-4D97-AF65-F5344CB8AC3E}">
        <p14:creationId xmlns:p14="http://schemas.microsoft.com/office/powerpoint/2010/main" val="1787488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ED4D9F-89DC-20AD-9545-A65B34411809}"/>
              </a:ext>
            </a:extLst>
          </p:cNvPr>
          <p:cNvSpPr txBox="1"/>
          <p:nvPr/>
        </p:nvSpPr>
        <p:spPr>
          <a:xfrm>
            <a:off x="1279451" y="2228671"/>
            <a:ext cx="9633098" cy="1200329"/>
          </a:xfrm>
          <a:prstGeom prst="rect">
            <a:avLst/>
          </a:prstGeom>
          <a:noFill/>
        </p:spPr>
        <p:txBody>
          <a:bodyPr wrap="square" rtlCol="0">
            <a:spAutoFit/>
          </a:bodyPr>
          <a:lstStyle/>
          <a:p>
            <a:pPr algn="ctr"/>
            <a:r>
              <a:rPr lang="en-GB" sz="7200" b="1" dirty="0">
                <a:solidFill>
                  <a:schemeClr val="tx2"/>
                </a:solidFill>
                <a:latin typeface="Verdana"/>
                <a:cs typeface="Verdana"/>
              </a:rPr>
              <a:t>Measurement</a:t>
            </a:r>
            <a:endParaRPr lang="en-US" sz="7200" b="1" dirty="0">
              <a:solidFill>
                <a:schemeClr val="tx2"/>
              </a:solidFill>
              <a:latin typeface="Verdana"/>
              <a:cs typeface="Verdana"/>
            </a:endParaRPr>
          </a:p>
        </p:txBody>
      </p:sp>
    </p:spTree>
    <p:extLst>
      <p:ext uri="{BB962C8B-B14F-4D97-AF65-F5344CB8AC3E}">
        <p14:creationId xmlns:p14="http://schemas.microsoft.com/office/powerpoint/2010/main" val="2921656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375F78-1C71-40D2-B18B-B09A61978B6A}"/>
              </a:ext>
            </a:extLst>
          </p:cNvPr>
          <p:cNvSpPr txBox="1"/>
          <p:nvPr/>
        </p:nvSpPr>
        <p:spPr>
          <a:xfrm>
            <a:off x="1878699" y="2132644"/>
            <a:ext cx="8434603" cy="1569660"/>
          </a:xfrm>
          <a:prstGeom prst="rect">
            <a:avLst/>
          </a:prstGeom>
          <a:noFill/>
        </p:spPr>
        <p:txBody>
          <a:bodyPr wrap="square" rtlCol="0">
            <a:spAutoFit/>
          </a:bodyPr>
          <a:lstStyle/>
          <a:p>
            <a:pPr algn="ctr"/>
            <a:r>
              <a:rPr lang="en-GB" sz="9600" b="1" dirty="0">
                <a:solidFill>
                  <a:schemeClr val="tx2"/>
                </a:solidFill>
                <a:latin typeface="Verdana"/>
                <a:cs typeface="Verdana"/>
              </a:rPr>
              <a:t>Division</a:t>
            </a:r>
            <a:endParaRPr lang="en-US" sz="9600" b="1" dirty="0">
              <a:solidFill>
                <a:schemeClr val="tx2"/>
              </a:solidFill>
              <a:latin typeface="Verdana"/>
              <a:cs typeface="Verdana"/>
            </a:endParaRPr>
          </a:p>
        </p:txBody>
      </p:sp>
    </p:spTree>
    <p:extLst>
      <p:ext uri="{BB962C8B-B14F-4D97-AF65-F5344CB8AC3E}">
        <p14:creationId xmlns:p14="http://schemas.microsoft.com/office/powerpoint/2010/main" val="29670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375F78-1C71-40D2-B18B-B09A61978B6A}"/>
              </a:ext>
            </a:extLst>
          </p:cNvPr>
          <p:cNvSpPr txBox="1"/>
          <p:nvPr/>
        </p:nvSpPr>
        <p:spPr>
          <a:xfrm>
            <a:off x="1279451" y="2228671"/>
            <a:ext cx="9633098" cy="1200329"/>
          </a:xfrm>
          <a:prstGeom prst="rect">
            <a:avLst/>
          </a:prstGeom>
          <a:noFill/>
        </p:spPr>
        <p:txBody>
          <a:bodyPr wrap="square" rtlCol="0">
            <a:spAutoFit/>
          </a:bodyPr>
          <a:lstStyle/>
          <a:p>
            <a:pPr algn="ctr"/>
            <a:r>
              <a:rPr lang="en-GB" sz="7200" b="1" dirty="0">
                <a:solidFill>
                  <a:schemeClr val="tx2"/>
                </a:solidFill>
                <a:latin typeface="Verdana"/>
                <a:cs typeface="Verdana"/>
              </a:rPr>
              <a:t>Multiplication</a:t>
            </a:r>
            <a:endParaRPr lang="en-US" sz="7200" b="1" dirty="0">
              <a:solidFill>
                <a:schemeClr val="tx2"/>
              </a:solidFill>
              <a:latin typeface="Verdana"/>
              <a:cs typeface="Verdana"/>
            </a:endParaRPr>
          </a:p>
        </p:txBody>
      </p:sp>
    </p:spTree>
    <p:extLst>
      <p:ext uri="{BB962C8B-B14F-4D97-AF65-F5344CB8AC3E}">
        <p14:creationId xmlns:p14="http://schemas.microsoft.com/office/powerpoint/2010/main" val="378107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CD1E8A-0483-4A6E-B4CA-B2EE4C344792}"/>
              </a:ext>
            </a:extLst>
          </p:cNvPr>
          <p:cNvSpPr txBox="1"/>
          <p:nvPr/>
        </p:nvSpPr>
        <p:spPr>
          <a:xfrm>
            <a:off x="2890927" y="1465424"/>
            <a:ext cx="8434603" cy="584775"/>
          </a:xfrm>
          <a:prstGeom prst="rect">
            <a:avLst/>
          </a:prstGeom>
          <a:noFill/>
        </p:spPr>
        <p:txBody>
          <a:bodyPr wrap="square" rtlCol="0">
            <a:spAutoFit/>
          </a:bodyPr>
          <a:lstStyle/>
          <a:p>
            <a:r>
              <a:rPr lang="en-GB" sz="3200" dirty="0">
                <a:latin typeface="Verdana"/>
                <a:cs typeface="Verdana"/>
              </a:rPr>
              <a:t>Professionals use maths at work. </a:t>
            </a:r>
            <a:endParaRPr lang="en-US" sz="3200" dirty="0">
              <a:latin typeface="Verdana"/>
              <a:cs typeface="Verdana"/>
            </a:endParaRPr>
          </a:p>
        </p:txBody>
      </p:sp>
      <p:sp>
        <p:nvSpPr>
          <p:cNvPr id="6" name="TextBox 5">
            <a:extLst>
              <a:ext uri="{FF2B5EF4-FFF2-40B4-BE49-F238E27FC236}">
                <a16:creationId xmlns:a16="http://schemas.microsoft.com/office/drawing/2014/main" id="{C9D0C100-1CA4-4D1B-AC60-0E0C545D6B77}"/>
              </a:ext>
            </a:extLst>
          </p:cNvPr>
          <p:cNvSpPr txBox="1"/>
          <p:nvPr/>
        </p:nvSpPr>
        <p:spPr>
          <a:xfrm>
            <a:off x="2890927" y="2228671"/>
            <a:ext cx="6966305" cy="2400657"/>
          </a:xfrm>
          <a:prstGeom prst="rect">
            <a:avLst/>
          </a:prstGeom>
          <a:noFill/>
        </p:spPr>
        <p:txBody>
          <a:bodyPr wrap="square" rtlCol="0">
            <a:spAutoFit/>
          </a:bodyPr>
          <a:lstStyle/>
          <a:p>
            <a:r>
              <a:rPr lang="en-GB" sz="5000" b="1" dirty="0">
                <a:solidFill>
                  <a:schemeClr val="tx2"/>
                </a:solidFill>
                <a:latin typeface="Verdana"/>
                <a:cs typeface="Verdana"/>
              </a:rPr>
              <a:t>How might you use maths in your dream job?</a:t>
            </a:r>
          </a:p>
        </p:txBody>
      </p:sp>
    </p:spTree>
    <p:extLst>
      <p:ext uri="{BB962C8B-B14F-4D97-AF65-F5344CB8AC3E}">
        <p14:creationId xmlns:p14="http://schemas.microsoft.com/office/powerpoint/2010/main" val="350861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5522" y="797075"/>
            <a:ext cx="7669051" cy="4524315"/>
          </a:xfrm>
          <a:prstGeom prst="rect">
            <a:avLst/>
          </a:prstGeom>
          <a:noFill/>
        </p:spPr>
        <p:txBody>
          <a:bodyPr wrap="square" rtlCol="0">
            <a:spAutoFit/>
          </a:bodyPr>
          <a:lstStyle/>
          <a:p>
            <a:r>
              <a:rPr lang="en-GB" sz="3200" b="1" dirty="0">
                <a:solidFill>
                  <a:schemeClr val="tx2"/>
                </a:solidFill>
                <a:latin typeface="Verdana"/>
                <a:cs typeface="Verdana"/>
              </a:rPr>
              <a:t>For the following seven professionals, you will see an example of how they use maths in work.</a:t>
            </a:r>
          </a:p>
          <a:p>
            <a:endParaRPr lang="en-GB" sz="3200" b="1" dirty="0">
              <a:solidFill>
                <a:schemeClr val="tx2"/>
              </a:solidFill>
              <a:latin typeface="Verdana"/>
              <a:cs typeface="Verdana"/>
            </a:endParaRPr>
          </a:p>
          <a:p>
            <a:r>
              <a:rPr lang="en-GB" sz="3200" b="1" dirty="0">
                <a:solidFill>
                  <a:schemeClr val="tx2"/>
                </a:solidFill>
                <a:latin typeface="Verdana"/>
                <a:cs typeface="Verdana"/>
              </a:rPr>
              <a:t>You need to unjumble the anagram example to score a point.  There is one point per correct answer.</a:t>
            </a:r>
          </a:p>
        </p:txBody>
      </p:sp>
    </p:spTree>
    <p:extLst>
      <p:ext uri="{BB962C8B-B14F-4D97-AF65-F5344CB8AC3E}">
        <p14:creationId xmlns:p14="http://schemas.microsoft.com/office/powerpoint/2010/main" val="229844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extBox 4"/>
          <p:cNvSpPr txBox="1"/>
          <p:nvPr/>
        </p:nvSpPr>
        <p:spPr>
          <a:xfrm>
            <a:off x="1817081" y="299591"/>
            <a:ext cx="8259607" cy="1661993"/>
          </a:xfrm>
          <a:prstGeom prst="rect">
            <a:avLst/>
          </a:prstGeom>
          <a:noFill/>
        </p:spPr>
        <p:txBody>
          <a:bodyPr wrap="square" lIns="0" tIns="0" rIns="0" bIns="0" rtlCol="0">
            <a:spAutoFit/>
          </a:bodyPr>
          <a:lstStyle/>
          <a:p>
            <a:r>
              <a:rPr lang="en-GB" sz="3200" b="1" dirty="0">
                <a:solidFill>
                  <a:schemeClr val="tx2"/>
                </a:solidFill>
                <a:latin typeface="Verdana"/>
                <a:cs typeface="Verdana"/>
              </a:rPr>
              <a:t>Example: </a:t>
            </a:r>
            <a:br>
              <a:rPr lang="en-GB" sz="3200" b="1" dirty="0">
                <a:solidFill>
                  <a:schemeClr val="tx2"/>
                </a:solidFill>
                <a:latin typeface="Verdana"/>
                <a:cs typeface="Verdana"/>
              </a:rPr>
            </a:br>
            <a:r>
              <a:rPr lang="en-GB" sz="3200" dirty="0">
                <a:solidFill>
                  <a:schemeClr val="tx2"/>
                </a:solidFill>
                <a:latin typeface="Verdana"/>
                <a:cs typeface="Verdana"/>
              </a:rPr>
              <a:t>Who does this profession use maths?</a:t>
            </a:r>
          </a:p>
          <a:p>
            <a:r>
              <a:rPr lang="en-GB" sz="4400" b="1" dirty="0">
                <a:solidFill>
                  <a:schemeClr val="tx2"/>
                </a:solidFill>
                <a:latin typeface="Verdana"/>
                <a:cs typeface="Verdana"/>
              </a:rPr>
              <a:t>Baker</a:t>
            </a:r>
            <a:endParaRPr lang="en-US" sz="5400" b="1" dirty="0">
              <a:solidFill>
                <a:schemeClr val="tx2"/>
              </a:solidFill>
              <a:latin typeface="Verdana"/>
              <a:cs typeface="Verdana"/>
            </a:endParaRPr>
          </a:p>
        </p:txBody>
      </p:sp>
      <p:sp>
        <p:nvSpPr>
          <p:cNvPr id="2" name="TextBox 1">
            <a:extLst>
              <a:ext uri="{FF2B5EF4-FFF2-40B4-BE49-F238E27FC236}">
                <a16:creationId xmlns:a16="http://schemas.microsoft.com/office/drawing/2014/main" id="{B1F8B405-4596-423D-AA10-FE2937DB57B9}"/>
              </a:ext>
            </a:extLst>
          </p:cNvPr>
          <p:cNvSpPr txBox="1"/>
          <p:nvPr/>
        </p:nvSpPr>
        <p:spPr>
          <a:xfrm>
            <a:off x="1817081" y="4456433"/>
            <a:ext cx="6577111" cy="1477328"/>
          </a:xfrm>
          <a:prstGeom prst="rect">
            <a:avLst/>
          </a:prstGeom>
          <a:noFill/>
        </p:spPr>
        <p:txBody>
          <a:bodyPr wrap="square" lIns="0" tIns="0" rIns="0" bIns="0" rtlCol="0">
            <a:spAutoFit/>
          </a:bodyPr>
          <a:lstStyle/>
          <a:p>
            <a:r>
              <a:rPr lang="en-GB" sz="2400" dirty="0">
                <a:latin typeface="Verdana"/>
                <a:cs typeface="Verdana"/>
              </a:rPr>
              <a:t>Unjumble this word to reveal the answer: </a:t>
            </a:r>
            <a:r>
              <a:rPr lang="en-GB" sz="4800" dirty="0" err="1">
                <a:latin typeface="Verdana"/>
                <a:cs typeface="Verdana"/>
              </a:rPr>
              <a:t>thegwis</a:t>
            </a:r>
            <a:endParaRPr lang="en-GB" sz="4800" dirty="0">
              <a:latin typeface="Verdana"/>
              <a:cs typeface="Verdana"/>
            </a:endParaRPr>
          </a:p>
          <a:p>
            <a:endParaRPr lang="en-GB" sz="2400" dirty="0"/>
          </a:p>
        </p:txBody>
      </p:sp>
      <p:grpSp>
        <p:nvGrpSpPr>
          <p:cNvPr id="9" name="Group 8">
            <a:extLst>
              <a:ext uri="{FF2B5EF4-FFF2-40B4-BE49-F238E27FC236}">
                <a16:creationId xmlns:a16="http://schemas.microsoft.com/office/drawing/2014/main" id="{7FE7898D-C355-D8E7-0E45-3AC01DE7F9E3}"/>
              </a:ext>
            </a:extLst>
          </p:cNvPr>
          <p:cNvGrpSpPr/>
          <p:nvPr/>
        </p:nvGrpSpPr>
        <p:grpSpPr>
          <a:xfrm>
            <a:off x="1889890" y="2356775"/>
            <a:ext cx="7634973" cy="1661993"/>
            <a:chOff x="1885704" y="2240662"/>
            <a:chExt cx="8412223" cy="1831186"/>
          </a:xfrm>
        </p:grpSpPr>
        <p:pic>
          <p:nvPicPr>
            <p:cNvPr id="6" name="Picture 5">
              <a:extLst>
                <a:ext uri="{FF2B5EF4-FFF2-40B4-BE49-F238E27FC236}">
                  <a16:creationId xmlns:a16="http://schemas.microsoft.com/office/drawing/2014/main" id="{98F5CCBF-A856-421B-9469-5E0C97C3A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704" y="2240662"/>
              <a:ext cx="4019797" cy="1831186"/>
            </a:xfrm>
            <a:prstGeom prst="rect">
              <a:avLst/>
            </a:prstGeom>
          </p:spPr>
        </p:pic>
        <p:pic>
          <p:nvPicPr>
            <p:cNvPr id="7" name="Picture 6">
              <a:extLst>
                <a:ext uri="{FF2B5EF4-FFF2-40B4-BE49-F238E27FC236}">
                  <a16:creationId xmlns:a16="http://schemas.microsoft.com/office/drawing/2014/main" id="{B6334578-C6D1-421D-A5FD-448447868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130" y="2240662"/>
              <a:ext cx="4019797" cy="1831186"/>
            </a:xfrm>
            <a:prstGeom prst="rect">
              <a:avLst/>
            </a:prstGeom>
          </p:spPr>
        </p:pic>
      </p:grpSp>
    </p:spTree>
    <p:extLst>
      <p:ext uri="{BB962C8B-B14F-4D97-AF65-F5344CB8AC3E}">
        <p14:creationId xmlns:p14="http://schemas.microsoft.com/office/powerpoint/2010/main" val="3582681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D4F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48B3595-3641-4C87-17B7-ECFE75CC6ED8}"/>
              </a:ext>
            </a:extLst>
          </p:cNvPr>
          <p:cNvGrpSpPr/>
          <p:nvPr/>
        </p:nvGrpSpPr>
        <p:grpSpPr>
          <a:xfrm>
            <a:off x="-393301" y="-1078370"/>
            <a:ext cx="12791350" cy="7936370"/>
            <a:chOff x="-393301" y="-1078370"/>
            <a:chExt cx="12791350" cy="7936370"/>
          </a:xfrm>
        </p:grpSpPr>
        <p:sp>
          <p:nvSpPr>
            <p:cNvPr id="6" name="Rectangle 5">
              <a:extLst>
                <a:ext uri="{FF2B5EF4-FFF2-40B4-BE49-F238E27FC236}">
                  <a16:creationId xmlns:a16="http://schemas.microsoft.com/office/drawing/2014/main" id="{4EEF4B34-8277-54A6-B67A-338EEEB9014B}"/>
                </a:ext>
              </a:extLst>
            </p:cNvPr>
            <p:cNvSpPr/>
            <p:nvPr/>
          </p:nvSpPr>
          <p:spPr>
            <a:xfrm>
              <a:off x="1261096" y="390845"/>
              <a:ext cx="9669809" cy="5235031"/>
            </a:xfrm>
            <a:custGeom>
              <a:avLst/>
              <a:gdLst>
                <a:gd name="connsiteX0" fmla="*/ 0 w 7890934"/>
                <a:gd name="connsiteY0" fmla="*/ 0 h 5029200"/>
                <a:gd name="connsiteX1" fmla="*/ 7890934 w 7890934"/>
                <a:gd name="connsiteY1" fmla="*/ 0 h 5029200"/>
                <a:gd name="connsiteX2" fmla="*/ 7890934 w 7890934"/>
                <a:gd name="connsiteY2" fmla="*/ 5029200 h 5029200"/>
                <a:gd name="connsiteX3" fmla="*/ 0 w 7890934"/>
                <a:gd name="connsiteY3" fmla="*/ 5029200 h 5029200"/>
                <a:gd name="connsiteX4" fmla="*/ 0 w 7890934"/>
                <a:gd name="connsiteY4" fmla="*/ 0 h 5029200"/>
                <a:gd name="connsiteX0" fmla="*/ 0 w 7890934"/>
                <a:gd name="connsiteY0" fmla="*/ 0 h 5029200"/>
                <a:gd name="connsiteX1" fmla="*/ 7890934 w 7890934"/>
                <a:gd name="connsiteY1" fmla="*/ 0 h 5029200"/>
                <a:gd name="connsiteX2" fmla="*/ 7890934 w 7890934"/>
                <a:gd name="connsiteY2" fmla="*/ 5029200 h 5029200"/>
                <a:gd name="connsiteX3" fmla="*/ 728134 w 7890934"/>
                <a:gd name="connsiteY3" fmla="*/ 4318000 h 5029200"/>
                <a:gd name="connsiteX4" fmla="*/ 0 w 7890934"/>
                <a:gd name="connsiteY4" fmla="*/ 0 h 5029200"/>
                <a:gd name="connsiteX0" fmla="*/ 0 w 7890934"/>
                <a:gd name="connsiteY0" fmla="*/ 0 h 5029200"/>
                <a:gd name="connsiteX1" fmla="*/ 7890934 w 7890934"/>
                <a:gd name="connsiteY1" fmla="*/ 0 h 5029200"/>
                <a:gd name="connsiteX2" fmla="*/ 7890934 w 7890934"/>
                <a:gd name="connsiteY2" fmla="*/ 5029200 h 5029200"/>
                <a:gd name="connsiteX3" fmla="*/ 33867 w 7890934"/>
                <a:gd name="connsiteY3" fmla="*/ 4656666 h 5029200"/>
                <a:gd name="connsiteX4" fmla="*/ 0 w 7890934"/>
                <a:gd name="connsiteY4" fmla="*/ 0 h 5029200"/>
                <a:gd name="connsiteX0" fmla="*/ 0 w 7890934"/>
                <a:gd name="connsiteY0" fmla="*/ 0 h 4656666"/>
                <a:gd name="connsiteX1" fmla="*/ 7890934 w 7890934"/>
                <a:gd name="connsiteY1" fmla="*/ 0 h 4656666"/>
                <a:gd name="connsiteX2" fmla="*/ 7518400 w 7890934"/>
                <a:gd name="connsiteY2" fmla="*/ 4470400 h 4656666"/>
                <a:gd name="connsiteX3" fmla="*/ 33867 w 7890934"/>
                <a:gd name="connsiteY3" fmla="*/ 4656666 h 4656666"/>
                <a:gd name="connsiteX4" fmla="*/ 0 w 7890934"/>
                <a:gd name="connsiteY4" fmla="*/ 0 h 4656666"/>
                <a:gd name="connsiteX0" fmla="*/ 0 w 7890934"/>
                <a:gd name="connsiteY0" fmla="*/ 0 h 4910666"/>
                <a:gd name="connsiteX1" fmla="*/ 7890934 w 7890934"/>
                <a:gd name="connsiteY1" fmla="*/ 0 h 4910666"/>
                <a:gd name="connsiteX2" fmla="*/ 7874000 w 7890934"/>
                <a:gd name="connsiteY2" fmla="*/ 4910666 h 4910666"/>
                <a:gd name="connsiteX3" fmla="*/ 33867 w 7890934"/>
                <a:gd name="connsiteY3" fmla="*/ 4656666 h 4910666"/>
                <a:gd name="connsiteX4" fmla="*/ 0 w 7890934"/>
                <a:gd name="connsiteY4" fmla="*/ 0 h 4910666"/>
                <a:gd name="connsiteX0" fmla="*/ 0 w 7874017"/>
                <a:gd name="connsiteY0" fmla="*/ 0 h 4910666"/>
                <a:gd name="connsiteX1" fmla="*/ 6485467 w 7874017"/>
                <a:gd name="connsiteY1" fmla="*/ 880533 h 4910666"/>
                <a:gd name="connsiteX2" fmla="*/ 7874000 w 7874017"/>
                <a:gd name="connsiteY2" fmla="*/ 4910666 h 4910666"/>
                <a:gd name="connsiteX3" fmla="*/ 33867 w 7874017"/>
                <a:gd name="connsiteY3" fmla="*/ 4656666 h 4910666"/>
                <a:gd name="connsiteX4" fmla="*/ 0 w 7874017"/>
                <a:gd name="connsiteY4" fmla="*/ 0 h 4910666"/>
                <a:gd name="connsiteX0" fmla="*/ 0 w 7924800"/>
                <a:gd name="connsiteY0" fmla="*/ 0 h 4910666"/>
                <a:gd name="connsiteX1" fmla="*/ 7924800 w 7924800"/>
                <a:gd name="connsiteY1" fmla="*/ 16933 h 4910666"/>
                <a:gd name="connsiteX2" fmla="*/ 7874000 w 7924800"/>
                <a:gd name="connsiteY2" fmla="*/ 4910666 h 4910666"/>
                <a:gd name="connsiteX3" fmla="*/ 33867 w 7924800"/>
                <a:gd name="connsiteY3" fmla="*/ 4656666 h 4910666"/>
                <a:gd name="connsiteX4" fmla="*/ 0 w 7924800"/>
                <a:gd name="connsiteY4" fmla="*/ 0 h 4910666"/>
                <a:gd name="connsiteX0" fmla="*/ 558799 w 7890933"/>
                <a:gd name="connsiteY0" fmla="*/ 728134 h 4893733"/>
                <a:gd name="connsiteX1" fmla="*/ 7890933 w 7890933"/>
                <a:gd name="connsiteY1" fmla="*/ 0 h 4893733"/>
                <a:gd name="connsiteX2" fmla="*/ 7840133 w 7890933"/>
                <a:gd name="connsiteY2" fmla="*/ 4893733 h 4893733"/>
                <a:gd name="connsiteX3" fmla="*/ 0 w 7890933"/>
                <a:gd name="connsiteY3" fmla="*/ 4639733 h 4893733"/>
                <a:gd name="connsiteX4" fmla="*/ 558799 w 7890933"/>
                <a:gd name="connsiteY4" fmla="*/ 728134 h 4893733"/>
                <a:gd name="connsiteX0" fmla="*/ 0 w 7924801"/>
                <a:gd name="connsiteY0" fmla="*/ 0 h 4893733"/>
                <a:gd name="connsiteX1" fmla="*/ 7924801 w 7924801"/>
                <a:gd name="connsiteY1" fmla="*/ 0 h 4893733"/>
                <a:gd name="connsiteX2" fmla="*/ 7874001 w 7924801"/>
                <a:gd name="connsiteY2" fmla="*/ 4893733 h 4893733"/>
                <a:gd name="connsiteX3" fmla="*/ 33868 w 7924801"/>
                <a:gd name="connsiteY3" fmla="*/ 4639733 h 4893733"/>
                <a:gd name="connsiteX4" fmla="*/ 0 w 7924801"/>
                <a:gd name="connsiteY4" fmla="*/ 0 h 4893733"/>
                <a:gd name="connsiteX0" fmla="*/ 0 w 7924801"/>
                <a:gd name="connsiteY0" fmla="*/ 0 h 5235939"/>
                <a:gd name="connsiteX1" fmla="*/ 7924801 w 7924801"/>
                <a:gd name="connsiteY1" fmla="*/ 0 h 5235939"/>
                <a:gd name="connsiteX2" fmla="*/ 7874001 w 7924801"/>
                <a:gd name="connsiteY2" fmla="*/ 4893733 h 5235939"/>
                <a:gd name="connsiteX3" fmla="*/ 60495 w 7924801"/>
                <a:gd name="connsiteY3" fmla="*/ 5235939 h 5235939"/>
                <a:gd name="connsiteX4" fmla="*/ 0 w 7924801"/>
                <a:gd name="connsiteY4" fmla="*/ 0 h 5235939"/>
                <a:gd name="connsiteX0" fmla="*/ 6072 w 7930873"/>
                <a:gd name="connsiteY0" fmla="*/ 0 h 5120009"/>
                <a:gd name="connsiteX1" fmla="*/ 7930873 w 7930873"/>
                <a:gd name="connsiteY1" fmla="*/ 0 h 5120009"/>
                <a:gd name="connsiteX2" fmla="*/ 7880073 w 7930873"/>
                <a:gd name="connsiteY2" fmla="*/ 4893733 h 5120009"/>
                <a:gd name="connsiteX3" fmla="*/ 0 w 7930873"/>
                <a:gd name="connsiteY3" fmla="*/ 5120009 h 5120009"/>
                <a:gd name="connsiteX4" fmla="*/ 6072 w 7930873"/>
                <a:gd name="connsiteY4" fmla="*/ 0 h 5120009"/>
                <a:gd name="connsiteX0" fmla="*/ 6072 w 7930873"/>
                <a:gd name="connsiteY0" fmla="*/ 0 h 5120009"/>
                <a:gd name="connsiteX1" fmla="*/ 7930873 w 7930873"/>
                <a:gd name="connsiteY1" fmla="*/ 0 h 5120009"/>
                <a:gd name="connsiteX2" fmla="*/ 7880073 w 7930873"/>
                <a:gd name="connsiteY2" fmla="*/ 5026223 h 5120009"/>
                <a:gd name="connsiteX3" fmla="*/ 0 w 7930873"/>
                <a:gd name="connsiteY3" fmla="*/ 5120009 h 5120009"/>
                <a:gd name="connsiteX4" fmla="*/ 6072 w 7930873"/>
                <a:gd name="connsiteY4" fmla="*/ 0 h 5120009"/>
                <a:gd name="connsiteX0" fmla="*/ 6072 w 7917560"/>
                <a:gd name="connsiteY0" fmla="*/ 0 h 5120009"/>
                <a:gd name="connsiteX1" fmla="*/ 7917560 w 7917560"/>
                <a:gd name="connsiteY1" fmla="*/ 165612 h 5120009"/>
                <a:gd name="connsiteX2" fmla="*/ 7880073 w 7917560"/>
                <a:gd name="connsiteY2" fmla="*/ 5026223 h 5120009"/>
                <a:gd name="connsiteX3" fmla="*/ 0 w 7917560"/>
                <a:gd name="connsiteY3" fmla="*/ 5120009 h 5120009"/>
                <a:gd name="connsiteX4" fmla="*/ 6072 w 7917560"/>
                <a:gd name="connsiteY4" fmla="*/ 0 h 512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560" h="5120009">
                  <a:moveTo>
                    <a:pt x="6072" y="0"/>
                  </a:moveTo>
                  <a:lnTo>
                    <a:pt x="7917560" y="165612"/>
                  </a:lnTo>
                  <a:cubicBezTo>
                    <a:pt x="7911915" y="1802501"/>
                    <a:pt x="7885718" y="3389334"/>
                    <a:pt x="7880073" y="5026223"/>
                  </a:cubicBezTo>
                  <a:lnTo>
                    <a:pt x="0" y="5120009"/>
                  </a:lnTo>
                  <a:lnTo>
                    <a:pt x="6072"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alculator with a black background&#10;&#10;AI-generated content may be incorrect.">
              <a:extLst>
                <a:ext uri="{FF2B5EF4-FFF2-40B4-BE49-F238E27FC236}">
                  <a16:creationId xmlns:a16="http://schemas.microsoft.com/office/drawing/2014/main" id="{22245798-4978-B1C7-8669-E77E5F64DF75}"/>
                </a:ext>
              </a:extLst>
            </p:cNvPr>
            <p:cNvPicPr>
              <a:picLocks noChangeAspect="1"/>
            </p:cNvPicPr>
            <p:nvPr/>
          </p:nvPicPr>
          <p:blipFill>
            <a:blip r:embed="rId3"/>
            <a:stretch>
              <a:fillRect/>
            </a:stretch>
          </p:blipFill>
          <p:spPr>
            <a:xfrm rot="790901">
              <a:off x="-393301" y="1927702"/>
              <a:ext cx="3931597" cy="3931597"/>
            </a:xfrm>
            <a:prstGeom prst="rect">
              <a:avLst/>
            </a:prstGeom>
          </p:spPr>
        </p:pic>
        <p:pic>
          <p:nvPicPr>
            <p:cNvPr id="12" name="Picture 11" descr="A yellow ruler on a black background&#10;&#10;AI-generated content may be incorrect.">
              <a:extLst>
                <a:ext uri="{FF2B5EF4-FFF2-40B4-BE49-F238E27FC236}">
                  <a16:creationId xmlns:a16="http://schemas.microsoft.com/office/drawing/2014/main" id="{D71C8F77-A6DC-DCD1-4E29-E4FCDA4FAA12}"/>
                </a:ext>
              </a:extLst>
            </p:cNvPr>
            <p:cNvPicPr>
              <a:picLocks noChangeAspect="1"/>
            </p:cNvPicPr>
            <p:nvPr/>
          </p:nvPicPr>
          <p:blipFill>
            <a:blip r:embed="rId4"/>
            <a:stretch>
              <a:fillRect/>
            </a:stretch>
          </p:blipFill>
          <p:spPr>
            <a:xfrm rot="19332005">
              <a:off x="8089620" y="-1078370"/>
              <a:ext cx="4308429" cy="4308429"/>
            </a:xfrm>
            <a:prstGeom prst="rect">
              <a:avLst/>
            </a:prstGeom>
          </p:spPr>
        </p:pic>
        <p:pic>
          <p:nvPicPr>
            <p:cNvPr id="14" name="Picture 13" descr="A close-up of a logo&#10;&#10;AI-generated content may be incorrect.">
              <a:extLst>
                <a:ext uri="{FF2B5EF4-FFF2-40B4-BE49-F238E27FC236}">
                  <a16:creationId xmlns:a16="http://schemas.microsoft.com/office/drawing/2014/main" id="{4C9C3589-6B5D-A133-7D43-94B33E178E77}"/>
                </a:ext>
              </a:extLst>
            </p:cNvPr>
            <p:cNvPicPr>
              <a:picLocks noChangeAspect="1"/>
            </p:cNvPicPr>
            <p:nvPr/>
          </p:nvPicPr>
          <p:blipFill>
            <a:blip r:embed="rId5"/>
            <a:srcRect l="28152" t="80594" r="85" b="2848"/>
            <a:stretch>
              <a:fillRect/>
            </a:stretch>
          </p:blipFill>
          <p:spPr>
            <a:xfrm>
              <a:off x="4596384" y="5872698"/>
              <a:ext cx="7591647" cy="985302"/>
            </a:xfrm>
            <a:prstGeom prst="rect">
              <a:avLst/>
            </a:prstGeom>
          </p:spPr>
        </p:pic>
        <p:pic>
          <p:nvPicPr>
            <p:cNvPr id="8" name="Picture 7" descr="A close-up of a logo&#10;&#10;AI-generated content may be incorrect.">
              <a:extLst>
                <a:ext uri="{FF2B5EF4-FFF2-40B4-BE49-F238E27FC236}">
                  <a16:creationId xmlns:a16="http://schemas.microsoft.com/office/drawing/2014/main" id="{F4E60D71-03CA-BAC4-F1C5-E35F36AE2A27}"/>
                </a:ext>
              </a:extLst>
            </p:cNvPr>
            <p:cNvPicPr>
              <a:picLocks noChangeAspect="1"/>
            </p:cNvPicPr>
            <p:nvPr/>
          </p:nvPicPr>
          <p:blipFill>
            <a:blip r:embed="rId5"/>
            <a:srcRect t="80594" r="28237" b="2848"/>
            <a:stretch>
              <a:fillRect/>
            </a:stretch>
          </p:blipFill>
          <p:spPr>
            <a:xfrm>
              <a:off x="0" y="5872698"/>
              <a:ext cx="7591647" cy="985302"/>
            </a:xfrm>
            <a:prstGeom prst="rect">
              <a:avLst/>
            </a:prstGeom>
          </p:spPr>
        </p:pic>
      </p:grpSp>
      <p:sp>
        <p:nvSpPr>
          <p:cNvPr id="3" name="TextBox 2"/>
          <p:cNvSpPr txBox="1"/>
          <p:nvPr/>
        </p:nvSpPr>
        <p:spPr>
          <a:xfrm>
            <a:off x="2965944" y="648580"/>
            <a:ext cx="7031088" cy="4678204"/>
          </a:xfrm>
          <a:prstGeom prst="rect">
            <a:avLst/>
          </a:prstGeom>
          <a:noFill/>
        </p:spPr>
        <p:txBody>
          <a:bodyPr wrap="square" rtlCol="0">
            <a:spAutoFit/>
          </a:bodyPr>
          <a:lstStyle/>
          <a:p>
            <a:r>
              <a:rPr lang="en-GB" sz="2000" b="1" dirty="0">
                <a:latin typeface="Verdana"/>
                <a:cs typeface="Verdana"/>
              </a:rPr>
              <a:t>Prepare your answer sheet;</a:t>
            </a:r>
          </a:p>
          <a:p>
            <a:endParaRPr lang="en-GB" sz="2000" b="1" dirty="0">
              <a:solidFill>
                <a:srgbClr val="14932B"/>
              </a:solidFill>
              <a:latin typeface="Verdana"/>
              <a:cs typeface="Verdana"/>
            </a:endParaRPr>
          </a:p>
          <a:p>
            <a:r>
              <a:rPr lang="en-GB" sz="2000" b="1" dirty="0">
                <a:latin typeface="Verdana"/>
                <a:cs typeface="Verdana"/>
              </a:rPr>
              <a:t>1. </a:t>
            </a:r>
            <a:r>
              <a:rPr lang="en-GB" sz="2000" b="1" dirty="0">
                <a:solidFill>
                  <a:srgbClr val="14932B"/>
                </a:solidFill>
                <a:latin typeface="Verdana"/>
                <a:cs typeface="Verdana"/>
              </a:rPr>
              <a:t>Example: </a:t>
            </a:r>
            <a:r>
              <a:rPr lang="en-GB" sz="2000" dirty="0">
                <a:solidFill>
                  <a:srgbClr val="14932B"/>
                </a:solidFill>
                <a:latin typeface="Verdana"/>
                <a:cs typeface="Verdana"/>
              </a:rPr>
              <a:t>Weights</a:t>
            </a:r>
          </a:p>
          <a:p>
            <a:endParaRPr lang="en-GB" sz="2000" b="1" dirty="0">
              <a:solidFill>
                <a:srgbClr val="14932B"/>
              </a:solidFill>
              <a:latin typeface="Verdana"/>
              <a:cs typeface="Verdana"/>
            </a:endParaRPr>
          </a:p>
          <a:p>
            <a:r>
              <a:rPr lang="en-GB" sz="2000" b="1" dirty="0">
                <a:latin typeface="Verdana"/>
                <a:cs typeface="Verdana"/>
              </a:rPr>
              <a:t>2.</a:t>
            </a:r>
          </a:p>
          <a:p>
            <a:endParaRPr lang="en-GB" sz="2000" b="1" dirty="0">
              <a:latin typeface="Verdana"/>
              <a:cs typeface="Verdana"/>
            </a:endParaRPr>
          </a:p>
          <a:p>
            <a:r>
              <a:rPr lang="en-GB" sz="2000" b="1" dirty="0">
                <a:latin typeface="Verdana"/>
                <a:cs typeface="Verdana"/>
              </a:rPr>
              <a:t>3.</a:t>
            </a:r>
          </a:p>
          <a:p>
            <a:endParaRPr lang="en-GB" sz="2000" b="1" dirty="0">
              <a:latin typeface="Verdana"/>
              <a:cs typeface="Verdana"/>
            </a:endParaRPr>
          </a:p>
          <a:p>
            <a:r>
              <a:rPr lang="en-GB" sz="2000" b="1" dirty="0">
                <a:latin typeface="Verdana"/>
                <a:cs typeface="Verdana"/>
              </a:rPr>
              <a:t>4.</a:t>
            </a:r>
          </a:p>
          <a:p>
            <a:endParaRPr lang="en-GB" sz="2000" b="1" dirty="0">
              <a:latin typeface="Verdana"/>
              <a:cs typeface="Verdana"/>
            </a:endParaRPr>
          </a:p>
          <a:p>
            <a:r>
              <a:rPr lang="en-GB" sz="2000" b="1" dirty="0">
                <a:latin typeface="Verdana"/>
                <a:cs typeface="Verdana"/>
              </a:rPr>
              <a:t>5.</a:t>
            </a:r>
          </a:p>
          <a:p>
            <a:endParaRPr lang="en-GB" sz="2000" b="1" dirty="0">
              <a:latin typeface="Verdana"/>
              <a:cs typeface="Verdana"/>
            </a:endParaRPr>
          </a:p>
          <a:p>
            <a:r>
              <a:rPr lang="en-GB" sz="2000" b="1" dirty="0">
                <a:latin typeface="Verdana"/>
                <a:cs typeface="Verdana"/>
              </a:rPr>
              <a:t>6.</a:t>
            </a:r>
          </a:p>
          <a:p>
            <a:endParaRPr lang="en-GB" sz="2000" b="1" dirty="0">
              <a:latin typeface="Verdana"/>
              <a:cs typeface="Verdana"/>
            </a:endParaRPr>
          </a:p>
          <a:p>
            <a:r>
              <a:rPr lang="en-GB" sz="2000" b="1" dirty="0">
                <a:latin typeface="Verdana"/>
                <a:cs typeface="Verdana"/>
              </a:rPr>
              <a:t>7. </a:t>
            </a:r>
          </a:p>
        </p:txBody>
      </p:sp>
    </p:spTree>
    <p:extLst>
      <p:ext uri="{BB962C8B-B14F-4D97-AF65-F5344CB8AC3E}">
        <p14:creationId xmlns:p14="http://schemas.microsoft.com/office/powerpoint/2010/main" val="234996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26C196-A598-4B11-A8FD-5EA0DCDF8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371" y="1240793"/>
            <a:ext cx="6677408" cy="3237560"/>
          </a:xfrm>
          <a:prstGeom prst="rect">
            <a:avLst/>
          </a:prstGeom>
        </p:spPr>
      </p:pic>
      <p:sp>
        <p:nvSpPr>
          <p:cNvPr id="6" name="TextBox 5">
            <a:extLst>
              <a:ext uri="{FF2B5EF4-FFF2-40B4-BE49-F238E27FC236}">
                <a16:creationId xmlns:a16="http://schemas.microsoft.com/office/drawing/2014/main" id="{55EC9698-5EEB-4DCD-9E4D-AB7CE83F896A}"/>
              </a:ext>
            </a:extLst>
          </p:cNvPr>
          <p:cNvSpPr txBox="1"/>
          <p:nvPr/>
        </p:nvSpPr>
        <p:spPr>
          <a:xfrm>
            <a:off x="2755371" y="299591"/>
            <a:ext cx="8553988" cy="677108"/>
          </a:xfrm>
          <a:prstGeom prst="rect">
            <a:avLst/>
          </a:prstGeom>
          <a:noFill/>
        </p:spPr>
        <p:txBody>
          <a:bodyPr wrap="square" lIns="0" tIns="0" rIns="0" bIns="0" rtlCol="0">
            <a:spAutoFit/>
          </a:bodyPr>
          <a:lstStyle/>
          <a:p>
            <a:r>
              <a:rPr lang="en-GB" sz="4400" b="1" dirty="0">
                <a:solidFill>
                  <a:schemeClr val="tx2"/>
                </a:solidFill>
                <a:latin typeface="Verdana"/>
                <a:cs typeface="Verdana"/>
              </a:rPr>
              <a:t>2. Doctors</a:t>
            </a:r>
            <a:endParaRPr lang="en-US" sz="4400" b="1" dirty="0">
              <a:solidFill>
                <a:schemeClr val="tx2"/>
              </a:solidFill>
              <a:latin typeface="Verdana"/>
              <a:cs typeface="Verdana"/>
            </a:endParaRPr>
          </a:p>
        </p:txBody>
      </p:sp>
      <p:sp>
        <p:nvSpPr>
          <p:cNvPr id="5" name="TextBox 4">
            <a:extLst>
              <a:ext uri="{FF2B5EF4-FFF2-40B4-BE49-F238E27FC236}">
                <a16:creationId xmlns:a16="http://schemas.microsoft.com/office/drawing/2014/main" id="{C1A23088-542E-7297-5E9B-BCECC517C6BC}"/>
              </a:ext>
            </a:extLst>
          </p:cNvPr>
          <p:cNvSpPr txBox="1"/>
          <p:nvPr/>
        </p:nvSpPr>
        <p:spPr>
          <a:xfrm>
            <a:off x="2755371" y="4650115"/>
            <a:ext cx="4683397" cy="1046440"/>
          </a:xfrm>
          <a:prstGeom prst="rect">
            <a:avLst/>
          </a:prstGeom>
          <a:noFill/>
        </p:spPr>
        <p:txBody>
          <a:bodyPr wrap="square" lIns="0" tIns="0" rIns="0" bIns="0" rtlCol="0">
            <a:spAutoFit/>
          </a:bodyPr>
          <a:lstStyle/>
          <a:p>
            <a:r>
              <a:rPr lang="en-GB" sz="2400" dirty="0">
                <a:latin typeface="Verdana"/>
                <a:cs typeface="Verdana"/>
              </a:rPr>
              <a:t>Unjumble the answer:</a:t>
            </a:r>
          </a:p>
          <a:p>
            <a:r>
              <a:rPr lang="en-GB" sz="4400" dirty="0" err="1">
                <a:latin typeface="Verdana"/>
                <a:cs typeface="Verdana"/>
              </a:rPr>
              <a:t>icttsistsa</a:t>
            </a:r>
            <a:endParaRPr lang="en-GB" sz="2400" dirty="0"/>
          </a:p>
        </p:txBody>
      </p:sp>
    </p:spTree>
    <p:extLst>
      <p:ext uri="{BB962C8B-B14F-4D97-AF65-F5344CB8AC3E}">
        <p14:creationId xmlns:p14="http://schemas.microsoft.com/office/powerpoint/2010/main" val="285435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B9883D-86CD-4959-A3A7-981DFFC72264}"/>
              </a:ext>
            </a:extLst>
          </p:cNvPr>
          <p:cNvPicPr>
            <a:picLocks noChangeAspect="1"/>
          </p:cNvPicPr>
          <p:nvPr/>
        </p:nvPicPr>
        <p:blipFill>
          <a:blip r:embed="rId3">
            <a:extLst>
              <a:ext uri="{28A0092B-C50C-407E-A947-70E740481C1C}">
                <a14:useLocalDpi xmlns:a14="http://schemas.microsoft.com/office/drawing/2010/main" val="0"/>
              </a:ext>
            </a:extLst>
          </a:blip>
          <a:srcRect t="2354" b="1572"/>
          <a:stretch>
            <a:fillRect/>
          </a:stretch>
        </p:blipFill>
        <p:spPr>
          <a:xfrm>
            <a:off x="2755371" y="1240791"/>
            <a:ext cx="6677408" cy="3237561"/>
          </a:xfrm>
          <a:prstGeom prst="rect">
            <a:avLst/>
          </a:prstGeom>
        </p:spPr>
      </p:pic>
      <p:sp>
        <p:nvSpPr>
          <p:cNvPr id="5" name="TextBox 4">
            <a:extLst>
              <a:ext uri="{FF2B5EF4-FFF2-40B4-BE49-F238E27FC236}">
                <a16:creationId xmlns:a16="http://schemas.microsoft.com/office/drawing/2014/main" id="{0FFDC7C8-D96E-770C-31B6-9B838222A341}"/>
              </a:ext>
            </a:extLst>
          </p:cNvPr>
          <p:cNvSpPr txBox="1"/>
          <p:nvPr/>
        </p:nvSpPr>
        <p:spPr>
          <a:xfrm>
            <a:off x="2755371" y="299591"/>
            <a:ext cx="8553988" cy="677108"/>
          </a:xfrm>
          <a:prstGeom prst="rect">
            <a:avLst/>
          </a:prstGeom>
          <a:noFill/>
        </p:spPr>
        <p:txBody>
          <a:bodyPr wrap="square" lIns="0" tIns="0" rIns="0" bIns="0" rtlCol="0">
            <a:spAutoFit/>
          </a:bodyPr>
          <a:lstStyle/>
          <a:p>
            <a:r>
              <a:rPr lang="en-GB" sz="4400" b="1" dirty="0">
                <a:solidFill>
                  <a:schemeClr val="tx2"/>
                </a:solidFill>
                <a:latin typeface="Verdana"/>
                <a:cs typeface="Verdana"/>
              </a:rPr>
              <a:t>3. Sports professionals</a:t>
            </a:r>
            <a:endParaRPr lang="en-US" sz="4400" b="1" dirty="0">
              <a:solidFill>
                <a:schemeClr val="tx2"/>
              </a:solidFill>
              <a:latin typeface="Verdana"/>
              <a:cs typeface="Verdana"/>
            </a:endParaRPr>
          </a:p>
        </p:txBody>
      </p:sp>
      <p:sp>
        <p:nvSpPr>
          <p:cNvPr id="10" name="TextBox 9">
            <a:extLst>
              <a:ext uri="{FF2B5EF4-FFF2-40B4-BE49-F238E27FC236}">
                <a16:creationId xmlns:a16="http://schemas.microsoft.com/office/drawing/2014/main" id="{D2697C23-A9FD-16E2-FF39-CC1494A4DFBF}"/>
              </a:ext>
            </a:extLst>
          </p:cNvPr>
          <p:cNvSpPr txBox="1"/>
          <p:nvPr/>
        </p:nvSpPr>
        <p:spPr>
          <a:xfrm>
            <a:off x="2755371" y="4650115"/>
            <a:ext cx="4683397" cy="1046440"/>
          </a:xfrm>
          <a:prstGeom prst="rect">
            <a:avLst/>
          </a:prstGeom>
          <a:noFill/>
        </p:spPr>
        <p:txBody>
          <a:bodyPr wrap="square" lIns="0" tIns="0" rIns="0" bIns="0" rtlCol="0">
            <a:spAutoFit/>
          </a:bodyPr>
          <a:lstStyle/>
          <a:p>
            <a:r>
              <a:rPr lang="en-GB" sz="2400" dirty="0">
                <a:latin typeface="Verdana"/>
                <a:cs typeface="Verdana"/>
              </a:rPr>
              <a:t>Unjumble the answer:</a:t>
            </a:r>
          </a:p>
          <a:p>
            <a:r>
              <a:rPr lang="en-GB" sz="4400" dirty="0" err="1">
                <a:latin typeface="Verdana"/>
                <a:cs typeface="Verdana"/>
              </a:rPr>
              <a:t>soarti</a:t>
            </a:r>
            <a:endParaRPr lang="en-GB" sz="2400" dirty="0"/>
          </a:p>
        </p:txBody>
      </p:sp>
    </p:spTree>
    <p:extLst>
      <p:ext uri="{BB962C8B-B14F-4D97-AF65-F5344CB8AC3E}">
        <p14:creationId xmlns:p14="http://schemas.microsoft.com/office/powerpoint/2010/main" val="2798943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A57C1F-2CDF-426A-A7C6-B8971A532E38}"/>
              </a:ext>
            </a:extLst>
          </p:cNvPr>
          <p:cNvPicPr>
            <a:picLocks noChangeAspect="1"/>
          </p:cNvPicPr>
          <p:nvPr/>
        </p:nvPicPr>
        <p:blipFill>
          <a:blip r:embed="rId3">
            <a:extLst>
              <a:ext uri="{28A0092B-C50C-407E-A947-70E740481C1C}">
                <a14:useLocalDpi xmlns:a14="http://schemas.microsoft.com/office/drawing/2010/main" val="0"/>
              </a:ext>
            </a:extLst>
          </a:blip>
          <a:srcRect t="2235" r="2947" b="6579"/>
          <a:stretch>
            <a:fillRect/>
          </a:stretch>
        </p:blipFill>
        <p:spPr>
          <a:xfrm>
            <a:off x="2755372" y="1240794"/>
            <a:ext cx="6677407" cy="3237560"/>
          </a:xfrm>
          <a:prstGeom prst="rect">
            <a:avLst/>
          </a:prstGeom>
        </p:spPr>
      </p:pic>
      <p:sp>
        <p:nvSpPr>
          <p:cNvPr id="10" name="TextBox 9">
            <a:extLst>
              <a:ext uri="{FF2B5EF4-FFF2-40B4-BE49-F238E27FC236}">
                <a16:creationId xmlns:a16="http://schemas.microsoft.com/office/drawing/2014/main" id="{C430C126-5662-4DCC-0EBD-0604F1977A52}"/>
              </a:ext>
            </a:extLst>
          </p:cNvPr>
          <p:cNvSpPr txBox="1"/>
          <p:nvPr/>
        </p:nvSpPr>
        <p:spPr>
          <a:xfrm>
            <a:off x="2755371" y="299591"/>
            <a:ext cx="8553988" cy="677108"/>
          </a:xfrm>
          <a:prstGeom prst="rect">
            <a:avLst/>
          </a:prstGeom>
          <a:noFill/>
        </p:spPr>
        <p:txBody>
          <a:bodyPr wrap="square" lIns="0" tIns="0" rIns="0" bIns="0" rtlCol="0">
            <a:spAutoFit/>
          </a:bodyPr>
          <a:lstStyle/>
          <a:p>
            <a:r>
              <a:rPr lang="en-GB" sz="4400" b="1" dirty="0">
                <a:solidFill>
                  <a:schemeClr val="tx2"/>
                </a:solidFill>
                <a:latin typeface="Verdana"/>
                <a:cs typeface="Verdana"/>
              </a:rPr>
              <a:t>4. Police</a:t>
            </a:r>
          </a:p>
        </p:txBody>
      </p:sp>
      <p:sp>
        <p:nvSpPr>
          <p:cNvPr id="11" name="TextBox 10">
            <a:extLst>
              <a:ext uri="{FF2B5EF4-FFF2-40B4-BE49-F238E27FC236}">
                <a16:creationId xmlns:a16="http://schemas.microsoft.com/office/drawing/2014/main" id="{26EAF66C-D042-B5F8-36D9-59526BE5992C}"/>
              </a:ext>
            </a:extLst>
          </p:cNvPr>
          <p:cNvSpPr txBox="1"/>
          <p:nvPr/>
        </p:nvSpPr>
        <p:spPr>
          <a:xfrm>
            <a:off x="2755371" y="4650115"/>
            <a:ext cx="4683397" cy="1046440"/>
          </a:xfrm>
          <a:prstGeom prst="rect">
            <a:avLst/>
          </a:prstGeom>
          <a:noFill/>
        </p:spPr>
        <p:txBody>
          <a:bodyPr wrap="square" lIns="0" tIns="0" rIns="0" bIns="0" rtlCol="0">
            <a:spAutoFit/>
          </a:bodyPr>
          <a:lstStyle/>
          <a:p>
            <a:r>
              <a:rPr lang="en-GB" sz="2400" dirty="0">
                <a:latin typeface="Verdana"/>
                <a:cs typeface="Verdana"/>
              </a:rPr>
              <a:t>Unjumble the answer:</a:t>
            </a:r>
          </a:p>
          <a:p>
            <a:r>
              <a:rPr lang="en-GB" sz="4400" dirty="0" err="1">
                <a:latin typeface="Verdana"/>
                <a:cs typeface="Verdana"/>
              </a:rPr>
              <a:t>rablega</a:t>
            </a:r>
            <a:endParaRPr lang="en-GB" sz="2400" dirty="0"/>
          </a:p>
        </p:txBody>
      </p:sp>
    </p:spTree>
    <p:extLst>
      <p:ext uri="{BB962C8B-B14F-4D97-AF65-F5344CB8AC3E}">
        <p14:creationId xmlns:p14="http://schemas.microsoft.com/office/powerpoint/2010/main" val="1497123714"/>
      </p:ext>
    </p:extLst>
  </p:cSld>
  <p:clrMapOvr>
    <a:masterClrMapping/>
  </p:clrMapOvr>
</p:sld>
</file>

<file path=ppt/theme/theme1.xml><?xml version="1.0" encoding="utf-8"?>
<a:theme xmlns:a="http://schemas.openxmlformats.org/drawingml/2006/main" name="NSPCC Theme">
  <a:themeElements>
    <a:clrScheme name="Custom 6">
      <a:dk1>
        <a:srgbClr val="000000"/>
      </a:dk1>
      <a:lt1>
        <a:srgbClr val="FFFFFF"/>
      </a:lt1>
      <a:dk2>
        <a:srgbClr val="018926"/>
      </a:dk2>
      <a:lt2>
        <a:srgbClr val="E7E6E6"/>
      </a:lt2>
      <a:accent1>
        <a:srgbClr val="CB3C7F"/>
      </a:accent1>
      <a:accent2>
        <a:srgbClr val="075470"/>
      </a:accent2>
      <a:accent3>
        <a:srgbClr val="582751"/>
      </a:accent3>
      <a:accent4>
        <a:srgbClr val="FCCE4F"/>
      </a:accent4>
      <a:accent5>
        <a:srgbClr val="F8C9DD"/>
      </a:accent5>
      <a:accent6>
        <a:srgbClr val="B1DDDE"/>
      </a:accent6>
      <a:hlink>
        <a:srgbClr val="000000"/>
      </a:hlink>
      <a:folHlink>
        <a:srgbClr val="000000"/>
      </a:folHlink>
    </a:clrScheme>
    <a:fontScheme name="NSPCC">
      <a:majorFont>
        <a:latin typeface="NSPCC Headline"/>
        <a:ea typeface=""/>
        <a:cs typeface=""/>
      </a:majorFont>
      <a:minorFont>
        <a:latin typeface="NSPC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E1FADC"/>
        </a:solidFill>
      </a:spPr>
      <a:bodyPr wrap="square" lIns="180000" tIns="144000" rIns="180000" bIns="144000">
        <a:noAutofit/>
      </a:bodyPr>
      <a:lstStyle>
        <a:defPPr algn="l">
          <a:defRPr sz="2000" b="1" dirty="0">
            <a:latin typeface="NSPCC" panose="02000000000000000000" pitchFamily="2" charset="77"/>
          </a:defRPr>
        </a:defPPr>
      </a:lstStyle>
    </a:txDef>
  </a:objectDefaults>
  <a:extraClrSchemeLst/>
  <a:custClrLst>
    <a:custClr name="Candyfloss">
      <a:srgbClr val="F8C9DD"/>
    </a:custClr>
    <a:custClr name="Sky">
      <a:srgbClr val="B1DDDE"/>
    </a:custClr>
    <a:custClr name="Sandpit">
      <a:srgbClr val="FCCE4F"/>
    </a:custClr>
    <a:custClr name="Parma Violets">
      <a:srgbClr val="DED4F2"/>
    </a:custClr>
    <a:custClr name="Fire Engine">
      <a:srgbClr val="E22E12"/>
    </a:custClr>
    <a:custClr name="Midnight">
      <a:srgbClr val="075470"/>
    </a:custClr>
    <a:custClr name="Raspberry">
      <a:srgbClr val="CB3C7F"/>
    </a:custClr>
    <a:custClr name="Grape">
      <a:srgbClr val="582752"/>
    </a:custClr>
    <a:custClr name="Light Green">
      <a:srgbClr val="E1FADC"/>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031ff0-4dbb-48f4-aaf7-de6d814f06da">
      <Terms xmlns="http://schemas.microsoft.com/office/infopath/2007/PartnerControls"/>
    </lcf76f155ced4ddcb4097134ff3c332f>
    <TaxCatchAll xmlns="8e4bf7f8-65f7-44f4-aac8-c09cb63d59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F2EF9D9B408F409D3A1A63B693EA5F" ma:contentTypeVersion="18" ma:contentTypeDescription="Create a new document." ma:contentTypeScope="" ma:versionID="d5b824814e925a89fe768a73169f52b6">
  <xsd:schema xmlns:xsd="http://www.w3.org/2001/XMLSchema" xmlns:xs="http://www.w3.org/2001/XMLSchema" xmlns:p="http://schemas.microsoft.com/office/2006/metadata/properties" xmlns:ns2="9d031ff0-4dbb-48f4-aaf7-de6d814f06da" xmlns:ns3="8e4bf7f8-65f7-44f4-aac8-c09cb63d597f" targetNamespace="http://schemas.microsoft.com/office/2006/metadata/properties" ma:root="true" ma:fieldsID="77592dc8a8d9d6e0a8b6a736d2fdd11c" ns2:_="" ns3:_="">
    <xsd:import namespace="9d031ff0-4dbb-48f4-aaf7-de6d814f06da"/>
    <xsd:import namespace="8e4bf7f8-65f7-44f4-aac8-c09cb63d59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31ff0-4dbb-48f4-aaf7-de6d814f06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f73d0f-580d-40b4-85a5-f6fbd70934c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4bf7f8-65f7-44f4-aac8-c09cb63d59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eb34bbe-3b27-4fd1-b63c-f2f0664c859b}" ma:internalName="TaxCatchAll" ma:showField="CatchAllData" ma:web="8e4bf7f8-65f7-44f4-aac8-c09cb63d59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C43441-E88B-4D4C-A7DF-24D6C1C95B9B}">
  <ds:schemaRefs>
    <ds:schemaRef ds:uri="http://schemas.microsoft.com/office/2006/metadata/properties"/>
    <ds:schemaRef ds:uri="http://schemas.microsoft.com/office/infopath/2007/PartnerControls"/>
    <ds:schemaRef ds:uri="36610ff2-0811-4350-93cd-9d6dd0205361"/>
    <ds:schemaRef ds:uri="30f1e170-8a2c-40a6-9949-d669ffec401b"/>
  </ds:schemaRefs>
</ds:datastoreItem>
</file>

<file path=customXml/itemProps2.xml><?xml version="1.0" encoding="utf-8"?>
<ds:datastoreItem xmlns:ds="http://schemas.openxmlformats.org/officeDocument/2006/customXml" ds:itemID="{91D35810-B962-4C30-94D8-BB38CF8B454B}">
  <ds:schemaRefs>
    <ds:schemaRef ds:uri="http://schemas.microsoft.com/sharepoint/v3/contenttype/forms"/>
  </ds:schemaRefs>
</ds:datastoreItem>
</file>

<file path=customXml/itemProps3.xml><?xml version="1.0" encoding="utf-8"?>
<ds:datastoreItem xmlns:ds="http://schemas.openxmlformats.org/officeDocument/2006/customXml" ds:itemID="{A2FD683A-FA8C-4E37-94C3-E4EE75DAF418}"/>
</file>

<file path=docProps/app.xml><?xml version="1.0" encoding="utf-8"?>
<Properties xmlns="http://schemas.openxmlformats.org/officeDocument/2006/extended-properties" xmlns:vt="http://schemas.openxmlformats.org/officeDocument/2006/docPropsVTypes">
  <Template/>
  <TotalTime>4497</TotalTime>
  <Words>1660</Words>
  <Application>Microsoft Office PowerPoint</Application>
  <PresentationFormat>Widescreen</PresentationFormat>
  <Paragraphs>155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NSPCC</vt:lpstr>
      <vt:lpstr>NSPCC Headline</vt:lpstr>
      <vt:lpstr>System Font Regular</vt:lpstr>
      <vt:lpstr>Verdana</vt:lpstr>
      <vt:lpstr>NSPCC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introduction</dc:title>
  <dc:creator>Klair Clarke</dc:creator>
  <cp:lastModifiedBy>Coleman, Stephanie</cp:lastModifiedBy>
  <cp:revision>44</cp:revision>
  <dcterms:created xsi:type="dcterms:W3CDTF">2023-09-25T13:18:51Z</dcterms:created>
  <dcterms:modified xsi:type="dcterms:W3CDTF">2025-08-26T07:22:17Z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0x010100E0F2EF9D9B408F409D3A1A63B693EA5F</vt:lpwstr>
  </property>
  <property fmtid="{D5CDD505-2E9C-101B-9397-08002B2CF9AE}" pid="3" name="MediaServiceImageTags">
    <vt:lpwstr/>
  </property>
</Properties>
</file>