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media/media1.WAV" ContentType="audio/x-wav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1"/>
  </p:notesMasterIdLst>
  <p:sldIdLst>
    <p:sldId id="257" r:id="rId2"/>
    <p:sldId id="258" r:id="rId3"/>
    <p:sldId id="259" r:id="rId4"/>
    <p:sldId id="319" r:id="rId5"/>
    <p:sldId id="261" r:id="rId6"/>
    <p:sldId id="263" r:id="rId7"/>
    <p:sldId id="264" r:id="rId8"/>
    <p:sldId id="320" r:id="rId9"/>
    <p:sldId id="266" r:id="rId10"/>
    <p:sldId id="315" r:id="rId11"/>
    <p:sldId id="341" r:id="rId12"/>
    <p:sldId id="342" r:id="rId13"/>
    <p:sldId id="318" r:id="rId14"/>
    <p:sldId id="267" r:id="rId15"/>
    <p:sldId id="323" r:id="rId16"/>
    <p:sldId id="324" r:id="rId17"/>
    <p:sldId id="270" r:id="rId18"/>
    <p:sldId id="271" r:id="rId19"/>
    <p:sldId id="325" r:id="rId20"/>
    <p:sldId id="326" r:id="rId21"/>
    <p:sldId id="274" r:id="rId22"/>
    <p:sldId id="275" r:id="rId23"/>
    <p:sldId id="327" r:id="rId24"/>
    <p:sldId id="328" r:id="rId25"/>
    <p:sldId id="278" r:id="rId26"/>
    <p:sldId id="279" r:id="rId27"/>
    <p:sldId id="329" r:id="rId28"/>
    <p:sldId id="330" r:id="rId29"/>
    <p:sldId id="282" r:id="rId30"/>
    <p:sldId id="283" r:id="rId31"/>
    <p:sldId id="331" r:id="rId32"/>
    <p:sldId id="332" r:id="rId33"/>
    <p:sldId id="286" r:id="rId34"/>
    <p:sldId id="287" r:id="rId35"/>
    <p:sldId id="333" r:id="rId36"/>
    <p:sldId id="334" r:id="rId37"/>
    <p:sldId id="290" r:id="rId38"/>
    <p:sldId id="291" r:id="rId39"/>
    <p:sldId id="335" r:id="rId40"/>
    <p:sldId id="336" r:id="rId41"/>
    <p:sldId id="294" r:id="rId42"/>
    <p:sldId id="295" r:id="rId43"/>
    <p:sldId id="343" r:id="rId44"/>
    <p:sldId id="344" r:id="rId45"/>
    <p:sldId id="298" r:id="rId46"/>
    <p:sldId id="299" r:id="rId47"/>
    <p:sldId id="339" r:id="rId48"/>
    <p:sldId id="340" r:id="rId49"/>
    <p:sldId id="302" r:id="rId5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NSPCC" panose="020B0604020202020204" charset="0"/>
      <p:regular r:id="rId56"/>
      <p:bold r:id="rId57"/>
    </p:embeddedFont>
    <p:embeddedFont>
      <p:font typeface="NSPCC Light" panose="020F0303030202060203" pitchFamily="34" charset="0"/>
      <p:regular r:id="rId58"/>
      <p:italic r:id="rId59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3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86376" autoAdjust="0"/>
  </p:normalViewPr>
  <p:slideViewPr>
    <p:cSldViewPr>
      <p:cViewPr varScale="1">
        <p:scale>
          <a:sx n="98" d="100"/>
          <a:sy n="98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presProps" Target="presProps.xml"/><Relationship Id="rId65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8631A-E68A-4F23-AC43-781419B05AC6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934D1-1E74-44E9-89D5-868DCA823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7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934D1-1E74-44E9-89D5-868DCA82327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99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B8AD9-57ED-465E-BC45-A063C66D72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0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47F73-86DA-4B7D-ACD7-B6F8C0B120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37E79-0B77-42E9-8435-7337707095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83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C91DA-C1E3-475C-B7BD-199F8D2EAA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95C69-F63E-4EB6-B0B0-8AF365219A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31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64950-8B8C-4B20-BCB2-2BCC27E64F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5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E3363-2727-4837-92CB-DC25D0BF10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16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53452-9A95-4B9B-9875-D8CD10D1C6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67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455EB-CCE2-40FB-AD67-2CB4C6489E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8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5A21B-4B53-4094-97BA-66A32CE41B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03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BD42B-0816-40E6-BA42-191B518FAA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29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914579-A315-48C8-B966-C1BE280D89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A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996952"/>
            <a:ext cx="8807896" cy="1800200"/>
          </a:xfrm>
        </p:spPr>
        <p:txBody>
          <a:bodyPr/>
          <a:lstStyle/>
          <a:p>
            <a:pPr eaLnBrk="1" hangingPunct="1">
              <a:defRPr/>
            </a:pPr>
            <a:br>
              <a:rPr lang="en-GB" sz="5400" dirty="0">
                <a:solidFill>
                  <a:schemeClr val="bg1"/>
                </a:solidFill>
                <a:latin typeface="NSPCC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NSPCC" pitchFamily="2" charset="0"/>
              </a:rPr>
              <a:t>Number Day</a:t>
            </a:r>
            <a:br>
              <a:rPr lang="en-GB" b="1" dirty="0">
                <a:solidFill>
                  <a:schemeClr val="bg1"/>
                </a:solidFill>
                <a:latin typeface="NSPCC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NSPCC" pitchFamily="2" charset="0"/>
              </a:rPr>
              <a:t>Who wants to be a </a:t>
            </a:r>
            <a:r>
              <a:rPr lang="en-GB" b="1" dirty="0" err="1">
                <a:solidFill>
                  <a:schemeClr val="bg1"/>
                </a:solidFill>
                <a:latin typeface="NSPCC" pitchFamily="2" charset="0"/>
              </a:rPr>
              <a:t>Mathionaire</a:t>
            </a:r>
            <a:r>
              <a:rPr lang="en-GB" b="1" dirty="0">
                <a:solidFill>
                  <a:schemeClr val="bg1"/>
                </a:solidFill>
                <a:latin typeface="NSPCC" pitchFamily="2" charset="0"/>
              </a:rPr>
              <a:t>?</a:t>
            </a:r>
            <a:br>
              <a:rPr lang="en-GB" b="1" dirty="0">
                <a:solidFill>
                  <a:schemeClr val="bg1"/>
                </a:solidFill>
                <a:latin typeface="NSPCC" pitchFamily="2" charset="0"/>
              </a:rPr>
            </a:br>
            <a:r>
              <a:rPr lang="en-GB" sz="1600" b="1">
                <a:solidFill>
                  <a:schemeClr val="bg1"/>
                </a:solidFill>
                <a:latin typeface="NSPCC" pitchFamily="2" charset="0"/>
              </a:rPr>
              <a:t>9 – 11 years</a:t>
            </a:r>
            <a:br>
              <a:rPr lang="en-GB" sz="5400" dirty="0">
                <a:solidFill>
                  <a:schemeClr val="bg1"/>
                </a:solidFill>
                <a:latin typeface="NSPCC" pitchFamily="2" charset="0"/>
              </a:rPr>
            </a:br>
            <a:br>
              <a:rPr lang="en-GB" sz="5400" dirty="0">
                <a:solidFill>
                  <a:schemeClr val="bg1"/>
                </a:solidFill>
                <a:latin typeface="NSPCC" pitchFamily="2" charset="0"/>
              </a:rPr>
            </a:br>
            <a:endParaRPr 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051" name="AutoShape 7" descr="data:image/jpeg;base64,/9j/4AAQSkZJRgABAQAAAQABAAD/2wCEAAkGBxQSEhUQExMUEhQWFxQbFhQWEhcYFhcaFRoZGxcXHBYfHCghGhooGxQYIjEhJiwrLy4uGCAzRDMuNygwLisBCgoKDQ0OGxAQGzQlHyQyNy83NC0vNCw3NzQ3NCsrNy80NywsLDQvLTM3NzQsLi8sKywvLDcsLDU3LDQsLDcsK//AABEIAGAAdQMBIgACEQEDEQH/xAAcAAEAAgMBAQEAAAAAAAAAAAAABgcBBAUIAwL/xAA7EAACAQIDBAgDBQcFAAAAAAABAgMAEQQSIQUTMUEGByIyUWGBkRRxoUJicrHBIyQzUoKS0UOisuHw/8QAGgEBAAMBAQEAAAAAAAAAAAAAAAIDBAUBBv/EACQRAAIBAwMEAwEAAAAAAAAAAAABAgMEERIhMQUTQVEicfDR/9oADAMBAAIRAxEAPwC8aUpQClKUApSsXoDNK+GIxkcffdE/EwX8zXzh2nC5sk0THwWRSfYGgNulYvWaAUpSgFKUoBSlKAUpSgFKVqbTxyQRPPIbIilj46ch5k2A+dAa+3duRYSPeSnjoqDVnPgB+vAVWe1+meJxBIDbiP8AkjY5rfek43+Vv1rg7Z2y+KlaeU2J0Vb6IvJB+p5mu70B6OjFOXcndR2uLd5jqB+vtWeU5SeInDrXdWvU7dHZft/o4gwZa8gRmv8AayEk/wBR1NasiLzUEeYB+lWPiummyoMR8EzdoHKz5GaNW4WMnAa+1c3rJ6PpEq4qIWDEK4HDXusPyqDoyW5VcdNnThrzn2cjo5iMcuuEZiB/psS0fmMp4elqsLo90p3z/DYiM4bEgfwyTlfndCbX0F7cePG164z7dXZmxosUse8YrFZM2XM8p4lrHQXJ9LVow7Xj23gWmjTc4vDnNlDXKkajK1hdWA0PIjyq6KlFcnSoU6tKkpatXnH8LLBrNRboF0k+MhIcjfRELJ94HuvblccfMGpTVqeTbCanFSXDFKUoSFKUoBSlKAVXvW1tCyw4UHvlnb5JYKP7mv8A01YVVL1ov+/KCOEEdvV5b/8AvKoVHiJjv5uNCTRD92TVj9F5zBsXE4iPvqmLcfijQgf8BVeZudWJ1YYtJIJsG9jqzZTzSQAMPe/vVNJ/I5HTJJV9/KPPXLXW/EnnfiTV/wCMlZujsDSXLmHC8eN7pr7VHU6kn+IscQnwma/dbelL/wAPwvyzX87VIetDaSJHFgI9LZWZRwVVFkX9fSr5v4nbvJqNGWfWDUTAnaWwpMKms0Jug8TG28QeqkrUT6incbSkjAOXcSCUEcCrplDeBuWFvM+FfTov0jbAz7wDMjaSJfvDxH3h/wBVZT9OdnxxviEZd4wuUWO0rkcA2n1JryElgos7mDpJSe6IP0bxfwm2WQHsPNLCw5WYnIfRgvuauoV5qw20GkxiSnvPOjfItIDb616Hn2oisy2dsls5VCyrcA2JHOxB04XpDgss29LXjJvUr8RShgGUhlIBBHAg8DX7qZrFKUoBWDXH2ptKTeDDwIzvbNI4AtGvLUm2dtbA8ACbHQHWweD3rlJoy2QDOXmaQFm1VQLKvDU6aXXx0A+k8qPvJpnbdI+RFVmANrLey6sxckAeQ51AusPAOhw87hu0skfaN2UKxeNWbm2Vm9qs3HRxLCUfLHFbL/Kqg6Dh3dSNeVcfbGymx2zxGxtKUVkYi3bUXUkcgef4qjJZWCi5pd2lKHspsgVjBY+SGUSRsUZT2SPr8x5VqShlLK6lWUkMp4gg2IrEY/Os+MHzWhwe/JOJOsfFlMmWJWt/ECm/zte1RCbEGRmd2ZnYkljqSTzJr8PLaovtRWSVtSL6jU8DUknLk10Y1LuWmcuOCQTEAZmIA8SbVqb8EArw5Go/qxAuSeVzeusiZUC+A/OpOODTOzjSSy8s7vQzB7/H4aK3elDHyWMZ2Psv1FX1lZMSEjsUkDPKp+xYWDKfFmsCD4E+N4D1J7HXLLjiQXJMSrzQCzMfU29BU/lzri1yhSJE7RJ1URHkOZJlX5WPGrILCOjbQ0w+zEG8gzoImkjzsyFGXQOcxUqSLWYm1uVq2odpozBDmjc8FdSubn2TwY+QNbM8SupRgGVgQQeBB4iou+zmaNkkhmIDMBIk/bIRiI33ZNr2Cn562qReSwUrk7Dx+ZMjOHZAv7QC2cG4DFfsPdWDLyINKA5yYc55ElikkGdyqIGyOGN87sSAza2sTYBeFbuCG5zbvBugcglVMQFwAL5c+hsB7V2azQHF2jiTNE+HWKQNIpQ50sqhxYsW4EAG9hx4V2QKVmgIR066DjF/vEFkxAGoOiygcATybwb0NVHiIJIZDFKjRyDirCx+Y8R5ivSZrS2lsuHELkmjSVfBlvb5Hl6VCUEzHcWcKu/DPO7C/GvhjIwygHUDxFXNjOrLBubqZovJZLj/AHA1rRdVGEB7UuIceBdB9VQGodtmGPT60ZZTRSaxopsLAnhpqb8AP8VNti9WeKnhMzFYDa8ccinM589f2Y8NCflVtbF6J4TCWMMCKw+2e0/9xuRXatU1D2dCFquZvJVHVM8uHxc+BmRkYoHynkYyFv5ghxY8OzVm43B7zKQxR0N0cWuLixFjoQRoR/gVs5a/VSSwX04aI6Tnrs9z355GP3cqL7AX+poNlAd2WZT470n6NcV0KV6TNTZ+AWINYlmdszuQMzNYC5sAOCgelYrcpQClKUApSlAKUpQClKUApSlAKUpQClKUApSlAf/Z"/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2" name="AutoShape 11" descr="data:image/jpeg;base64,/9j/4AAQSkZJRgABAQAAAQABAAD/2wCEAAkGBxQSEhUQExMUEhQWFxQbFhQWEhcYFhcaFRoZGxcXHBYfHCghGhooGxQYIjEhJiwrLy4uGCAzRDMuNygwLisBCgoKDQ0OGxAQGzQlHyQyNy83NC0vNCw3NzQ3NCsrNy80NywsLDQvLTM3NzQsLi8sKywvLDcsLDU3LDQsLDcsK//AABEIAGAAdQMBIgACEQEDEQH/xAAcAAEAAgMBAQEAAAAAAAAAAAAABgcBBAUIAwL/xAA7EAACAQIDBAgDBQcFAAAAAAABAgMAEQQSIQUTMUEGByIyUWGBkRRxoUJicrHBIyQzUoKS0UOisuHw/8QAGgEBAAMBAQEAAAAAAAAAAAAAAAIDBAUBBv/EACQRAAIBAwMEAwEAAAAAAAAAAAABAgMEERIhMQUTQVEicfDR/9oADAMBAAIRAxEAPwC8aUpQClKUApSsXoDNK+GIxkcffdE/EwX8zXzh2nC5sk0THwWRSfYGgNulYvWaAUpSgFKUoBSlKAUpSgFKVqbTxyQRPPIbIilj46ch5k2A+dAa+3duRYSPeSnjoqDVnPgB+vAVWe1+meJxBIDbiP8AkjY5rfek43+Vv1rg7Z2y+KlaeU2J0Vb6IvJB+p5mu70B6OjFOXcndR2uLd5jqB+vtWeU5SeInDrXdWvU7dHZft/o4gwZa8gRmv8AayEk/wBR1NasiLzUEeYB+lWPiummyoMR8EzdoHKz5GaNW4WMnAa+1c3rJ6PpEq4qIWDEK4HDXusPyqDoyW5VcdNnThrzn2cjo5iMcuuEZiB/psS0fmMp4elqsLo90p3z/DYiM4bEgfwyTlfndCbX0F7cePG164z7dXZmxosUse8YrFZM2XM8p4lrHQXJ9LVow7Xj23gWmjTc4vDnNlDXKkajK1hdWA0PIjyq6KlFcnSoU6tKkpatXnH8LLBrNRboF0k+MhIcjfRELJ94HuvblccfMGpTVqeTbCanFSXDFKUoSFKUoBSlKAVXvW1tCyw4UHvlnb5JYKP7mv8A01YVVL1ov+/KCOEEdvV5b/8AvKoVHiJjv5uNCTRD92TVj9F5zBsXE4iPvqmLcfijQgf8BVeZudWJ1YYtJIJsG9jqzZTzSQAMPe/vVNJ/I5HTJJV9/KPPXLXW/EnnfiTV/wCMlZujsDSXLmHC8eN7pr7VHU6kn+IscQnwma/dbelL/wAPwvyzX87VIetDaSJHFgI9LZWZRwVVFkX9fSr5v4nbvJqNGWfWDUTAnaWwpMKms0Jug8TG28QeqkrUT6incbSkjAOXcSCUEcCrplDeBuWFvM+FfTov0jbAz7wDMjaSJfvDxH3h/wBVZT9OdnxxviEZd4wuUWO0rkcA2n1JryElgos7mDpJSe6IP0bxfwm2WQHsPNLCw5WYnIfRgvuauoV5qw20GkxiSnvPOjfItIDb616Hn2oisy2dsls5VCyrcA2JHOxB04XpDgss29LXjJvUr8RShgGUhlIBBHAg8DX7qZrFKUoBWDXH2ptKTeDDwIzvbNI4AtGvLUm2dtbA8ACbHQHWweD3rlJoy2QDOXmaQFm1VQLKvDU6aXXx0A+k8qPvJpnbdI+RFVmANrLey6sxckAeQ51AusPAOhw87hu0skfaN2UKxeNWbm2Vm9qs3HRxLCUfLHFbL/Kqg6Dh3dSNeVcfbGymx2zxGxtKUVkYi3bUXUkcgef4qjJZWCi5pd2lKHspsgVjBY+SGUSRsUZT2SPr8x5VqShlLK6lWUkMp4gg2IrEY/Os+MHzWhwe/JOJOsfFlMmWJWt/ECm/zte1RCbEGRmd2ZnYkljqSTzJr8PLaovtRWSVtSL6jU8DUknLk10Y1LuWmcuOCQTEAZmIA8SbVqb8EArw5Go/qxAuSeVzeusiZUC+A/OpOODTOzjSSy8s7vQzB7/H4aK3elDHyWMZ2Psv1FX1lZMSEjsUkDPKp+xYWDKfFmsCD4E+N4D1J7HXLLjiQXJMSrzQCzMfU29BU/lzri1yhSJE7RJ1URHkOZJlX5WPGrILCOjbQ0w+zEG8gzoImkjzsyFGXQOcxUqSLWYm1uVq2odpozBDmjc8FdSubn2TwY+QNbM8SupRgGVgQQeBB4iou+zmaNkkhmIDMBIk/bIRiI33ZNr2Cn562qReSwUrk7Dx+ZMjOHZAv7QC2cG4DFfsPdWDLyINKA5yYc55ElikkGdyqIGyOGN87sSAza2sTYBeFbuCG5zbvBugcglVMQFwAL5c+hsB7V2azQHF2jiTNE+HWKQNIpQ50sqhxYsW4EAG9hx4V2QKVmgIR066DjF/vEFkxAGoOiygcATybwb0NVHiIJIZDFKjRyDirCx+Y8R5ivSZrS2lsuHELkmjSVfBlvb5Hl6VCUEzHcWcKu/DPO7C/GvhjIwygHUDxFXNjOrLBubqZovJZLj/AHA1rRdVGEB7UuIceBdB9VQGodtmGPT60ZZTRSaxopsLAnhpqb8AP8VNti9WeKnhMzFYDa8ccinM589f2Y8NCflVtbF6J4TCWMMCKw+2e0/9xuRXatU1D2dCFquZvJVHVM8uHxc+BmRkYoHynkYyFv5ghxY8OzVm43B7zKQxR0N0cWuLixFjoQRoR/gVs5a/VSSwX04aI6Tnrs9z355GP3cqL7AX+poNlAd2WZT470n6NcV0KV6TNTZ+AWINYlmdszuQMzNYC5sAOCgelYrcpQClKUApSlAKUpQClKUApSlAKUpQClKUApSlAf/Z"/>
          <p:cNvSpPr>
            <a:spLocks noChangeAspect="1" noChangeArrowheads="1"/>
          </p:cNvSpPr>
          <p:nvPr/>
        </p:nvSpPr>
        <p:spPr bwMode="auto">
          <a:xfrm>
            <a:off x="381000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98" y="354044"/>
            <a:ext cx="1434425" cy="35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:\Users\ssimmino\AppData\Local\Microsoft\Windows\Temporary Internet Files\Content.IE5\38WKM02R\Strapline_White_ForOnl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443" y="6323881"/>
            <a:ext cx="4997394" cy="1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  <p:sndAc>
      <p:stSnd>
        <p:snd r:embed="rId2" name="st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3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7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710498"/>
            <a:ext cx="7696200" cy="188972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br>
              <a:rPr lang="en-US" sz="3200" dirty="0">
                <a:solidFill>
                  <a:schemeClr val="bg1"/>
                </a:solidFill>
                <a:latin typeface="NSPCC" pitchFamily="2" charset="0"/>
              </a:rPr>
            </a:br>
            <a:r>
              <a:rPr lang="en-GB" sz="3200" dirty="0">
                <a:solidFill>
                  <a:schemeClr val="bg1"/>
                </a:solidFill>
                <a:latin typeface="NSPCC Light" panose="020F0303030202060203" pitchFamily="34" charset="0"/>
              </a:rPr>
              <a:t>The jug of lemonade contained 2 litres. Gran drank 265ml. How much lemonade was left?</a:t>
            </a:r>
            <a:br>
              <a:rPr lang="en-GB" sz="2000" dirty="0">
                <a:solidFill>
                  <a:schemeClr val="bg1"/>
                </a:solidFill>
                <a:latin typeface="NSPCC Light" panose="020F0303030202060203" pitchFamily="34" charset="0"/>
              </a:rPr>
            </a:br>
            <a:br>
              <a:rPr lang="en-GB" sz="3200" dirty="0">
                <a:solidFill>
                  <a:schemeClr val="bg1"/>
                </a:solidFill>
                <a:latin typeface="NSPCC" pitchFamily="2" charset="0"/>
              </a:rPr>
            </a:br>
            <a:endParaRPr lang="en-US" altLang="en-US" sz="3200" b="1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7511F1C3-DFD3-4BE9-9FE9-E8F42CB8B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17.35 </a:t>
            </a:r>
            <a:r>
              <a:rPr lang="en-US" altLang="en-US" sz="5400" kern="0" dirty="0" err="1">
                <a:solidFill>
                  <a:schemeClr val="bg1"/>
                </a:solidFill>
                <a:latin typeface="NSPCC" pitchFamily="2" charset="0"/>
              </a:rPr>
              <a:t>litres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173.5 </a:t>
            </a:r>
            <a:r>
              <a:rPr lang="en-US" altLang="en-US" sz="5400" kern="0" dirty="0" err="1">
                <a:solidFill>
                  <a:schemeClr val="bg1"/>
                </a:solidFill>
                <a:latin typeface="NSPCC" pitchFamily="2" charset="0"/>
              </a:rPr>
              <a:t>litres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1.735 </a:t>
            </a:r>
            <a:r>
              <a:rPr lang="en-US" altLang="en-US" sz="5400" kern="0" dirty="0" err="1">
                <a:solidFill>
                  <a:schemeClr val="bg1"/>
                </a:solidFill>
                <a:latin typeface="NSPCC" pitchFamily="2" charset="0"/>
              </a:rPr>
              <a:t>litres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1,735 </a:t>
            </a:r>
            <a:r>
              <a:rPr lang="en-US" altLang="en-US" sz="5400" kern="0" dirty="0" err="1">
                <a:solidFill>
                  <a:schemeClr val="bg1"/>
                </a:solidFill>
                <a:latin typeface="NSPCC" pitchFamily="2" charset="0"/>
              </a:rPr>
              <a:t>litres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06926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536296"/>
            <a:ext cx="7696200" cy="188972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anose="020F0303030202060203" pitchFamily="34" charset="0"/>
              </a:rPr>
              <a:t>The jug of lemonade contained 2 litres. Gran drank 265ml. How much lemonade was left?</a:t>
            </a: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17.35 </a:t>
            </a:r>
            <a:r>
              <a:rPr lang="en-US" altLang="en-US" sz="5400" dirty="0" err="1">
                <a:solidFill>
                  <a:schemeClr val="bg1"/>
                </a:solidFill>
                <a:latin typeface="NSPCC" pitchFamily="2" charset="0"/>
              </a:rPr>
              <a:t>litres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173.5 </a:t>
            </a:r>
            <a:r>
              <a:rPr lang="en-US" altLang="en-US" sz="5400" dirty="0" err="1">
                <a:solidFill>
                  <a:schemeClr val="bg1"/>
                </a:solidFill>
                <a:latin typeface="NSPCC" pitchFamily="2" charset="0"/>
              </a:rPr>
              <a:t>litres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1.735 </a:t>
            </a:r>
            <a:r>
              <a:rPr lang="en-US" altLang="en-US" sz="5400" dirty="0" err="1">
                <a:solidFill>
                  <a:schemeClr val="bg1"/>
                </a:solidFill>
                <a:latin typeface="NSPCC" pitchFamily="2" charset="0"/>
              </a:rPr>
              <a:t>litres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1,735 </a:t>
            </a:r>
            <a:r>
              <a:rPr lang="en-US" altLang="en-US" sz="5400" dirty="0" err="1">
                <a:solidFill>
                  <a:schemeClr val="bg1"/>
                </a:solidFill>
                <a:latin typeface="NSPCC" pitchFamily="2" charset="0"/>
              </a:rPr>
              <a:t>litres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10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304712760"/>
      </p:ext>
    </p:extLst>
  </p:cSld>
  <p:clrMapOvr>
    <a:masterClrMapping/>
  </p:clrMapOvr>
  <p:transition>
    <p:zoom/>
    <p:sndAc>
      <p:stSnd>
        <p:snd r:embed="rId2" name="Tard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2000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55508" y="548680"/>
            <a:ext cx="790152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You’re getting the hang </a:t>
            </a:r>
          </a:p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of this!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4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0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47A00FD8-9D75-431B-BE6C-1F677F1E8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38" y="2771432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 Light" panose="020F0303030202060203" pitchFamily="34" charset="0"/>
              </a:rPr>
              <a:t>A   </a:t>
            </a:r>
            <a:r>
              <a:rPr lang="en-US" altLang="en-US" sz="6000" kern="0" baseline="10000" dirty="0">
                <a:solidFill>
                  <a:schemeClr val="bg1"/>
                </a:solidFill>
                <a:latin typeface="NSPCC Light" panose="020F0303030202060203" pitchFamily="34" charset="0"/>
              </a:rPr>
              <a:t>tangent</a:t>
            </a:r>
            <a:r>
              <a:rPr lang="en-US" altLang="en-US" sz="4800" b="1" kern="0" baseline="10000" dirty="0">
                <a:solidFill>
                  <a:schemeClr val="bg1"/>
                </a:solidFill>
                <a:latin typeface="NSPCC Light" panose="020F0303030202060203" pitchFamily="34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 Light" panose="020F0303030202060203" pitchFamily="34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 Light" panose="020F0303030202060203" pitchFamily="34" charset="0"/>
              </a:rPr>
              <a:t>B </a:t>
            </a:r>
            <a:r>
              <a:rPr lang="en-US" altLang="en-US" sz="5400" kern="0" dirty="0">
                <a:latin typeface="NSPCC Light" panose="020F0303030202060203" pitchFamily="34" charset="0"/>
              </a:rPr>
              <a:t> </a:t>
            </a:r>
            <a:r>
              <a:rPr lang="en-US" altLang="en-US" sz="4000" kern="0" dirty="0">
                <a:solidFill>
                  <a:schemeClr val="bg1"/>
                </a:solidFill>
                <a:latin typeface="NSPCC Light" panose="020F0303030202060203" pitchFamily="34" charset="0"/>
              </a:rPr>
              <a:t>circumference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 Light" panose="020F0303030202060203" pitchFamily="34" charset="0"/>
              </a:rPr>
              <a:t>C </a:t>
            </a:r>
            <a:r>
              <a:rPr lang="en-US" altLang="en-US" sz="5400" kern="0" dirty="0">
                <a:latin typeface="NSPCC Light" panose="020F0303030202060203" pitchFamily="34" charset="0"/>
              </a:rPr>
              <a:t> </a:t>
            </a:r>
            <a:r>
              <a:rPr lang="en-US" altLang="en-US" sz="4000" kern="0" dirty="0">
                <a:solidFill>
                  <a:schemeClr val="bg1"/>
                </a:solidFill>
                <a:latin typeface="NSPCC Light" panose="020F0303030202060203" pitchFamily="34" charset="0"/>
              </a:rPr>
              <a:t>radius</a:t>
            </a:r>
            <a:endParaRPr lang="en-US" altLang="en-US" sz="5400" kern="0" dirty="0">
              <a:solidFill>
                <a:schemeClr val="bg1"/>
              </a:solidFill>
              <a:latin typeface="NSPCC Light" panose="020F0303030202060203" pitchFamily="34" charset="0"/>
            </a:endParaRP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 Light" panose="020F0303030202060203" pitchFamily="34" charset="0"/>
              </a:rPr>
              <a:t>D </a:t>
            </a:r>
            <a:r>
              <a:rPr lang="en-US" altLang="en-US" sz="5400" kern="0" dirty="0">
                <a:latin typeface="NSPCC Light" panose="020F0303030202060203" pitchFamily="34" charset="0"/>
              </a:rPr>
              <a:t> </a:t>
            </a:r>
            <a:r>
              <a:rPr lang="en-GB" altLang="en-US" sz="4000" kern="0" dirty="0">
                <a:solidFill>
                  <a:schemeClr val="bg1"/>
                </a:solidFill>
                <a:latin typeface="NSPCC Light" panose="020F0303030202060203" pitchFamily="34" charset="0"/>
              </a:rPr>
              <a:t>diameter</a:t>
            </a:r>
            <a:endParaRPr lang="en-GB" altLang="en-US" sz="5400" kern="0" dirty="0">
              <a:solidFill>
                <a:schemeClr val="bg1"/>
              </a:solidFill>
              <a:latin typeface="NSPCC Light" panose="020F0303030202060203" pitchFamily="34" charset="0"/>
            </a:endParaRPr>
          </a:p>
          <a:p>
            <a:pPr>
              <a:buFontTx/>
              <a:buNone/>
            </a:pPr>
            <a:endParaRPr lang="en-US" altLang="en-US" sz="5400" kern="0" dirty="0">
              <a:solidFill>
                <a:schemeClr val="bg1"/>
              </a:solidFill>
              <a:latin typeface="NSPCC Light" panose="020F030303020206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8E3B374-5094-4A30-AC19-AF5B6949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38" y="838200"/>
            <a:ext cx="7772400" cy="1143000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anose="020F0303030202060203" pitchFamily="34" charset="0"/>
              </a:rPr>
              <a:t>What is the name given to the distance around the edge of circle?</a:t>
            </a: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2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02160" y="27432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400" b="1" kern="0" baseline="10000" dirty="0">
                <a:solidFill>
                  <a:srgbClr val="FF9900"/>
                </a:solidFill>
                <a:latin typeface="NSPCC" pitchFamily="2" charset="0"/>
              </a:rPr>
              <a:t>A</a:t>
            </a: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4000" kern="0" dirty="0">
                <a:solidFill>
                  <a:schemeClr val="bg1"/>
                </a:solidFill>
                <a:latin typeface="NSPCC Light" panose="020F0303030202060203" pitchFamily="34" charset="0"/>
              </a:rPr>
              <a:t>tangent</a:t>
            </a:r>
          </a:p>
          <a:p>
            <a:pPr>
              <a:buFontTx/>
              <a:buNone/>
            </a:pPr>
            <a:r>
              <a:rPr lang="en-US" altLang="en-US" sz="4400" b="1" kern="0" baseline="10000" dirty="0">
                <a:solidFill>
                  <a:srgbClr val="FF9900"/>
                </a:solidFill>
                <a:latin typeface="NSPCC" pitchFamily="2" charset="0"/>
              </a:rPr>
              <a:t>B</a:t>
            </a: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 </a:t>
            </a:r>
            <a:r>
              <a:rPr lang="en-US" altLang="en-US" sz="4800" kern="0" baseline="10000" dirty="0">
                <a:solidFill>
                  <a:srgbClr val="FF9900"/>
                </a:solidFill>
                <a:latin typeface="NSPCC" pitchFamily="2" charset="0"/>
              </a:rPr>
              <a:t> </a:t>
            </a:r>
            <a:r>
              <a:rPr lang="en-US" altLang="en-US" sz="4000" kern="0" dirty="0">
                <a:solidFill>
                  <a:schemeClr val="bg1"/>
                </a:solidFill>
                <a:latin typeface="NSPCC Light" panose="020F0303030202060203" pitchFamily="34" charset="0"/>
              </a:rPr>
              <a:t>circumference</a:t>
            </a:r>
            <a:endParaRPr lang="en-GB" altLang="en-US" sz="4000" kern="0" dirty="0">
              <a:solidFill>
                <a:schemeClr val="bg1"/>
              </a:solidFill>
              <a:latin typeface="NSPCC Light" panose="020F0303030202060203" pitchFamily="34" charset="0"/>
            </a:endParaRPr>
          </a:p>
          <a:p>
            <a:pPr>
              <a:buFontTx/>
              <a:buNone/>
            </a:pPr>
            <a:r>
              <a:rPr lang="en-US" altLang="en-US" sz="4400" b="1" kern="0" baseline="10000" dirty="0">
                <a:solidFill>
                  <a:srgbClr val="FF9900"/>
                </a:solidFill>
                <a:latin typeface="NSPCC" pitchFamily="2" charset="0"/>
              </a:rPr>
              <a:t>C</a:t>
            </a: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4000" kern="0" dirty="0">
                <a:solidFill>
                  <a:schemeClr val="bg1"/>
                </a:solidFill>
                <a:latin typeface="NSPCC Light" panose="020F0303030202060203" pitchFamily="34" charset="0"/>
              </a:rPr>
              <a:t>radius</a:t>
            </a:r>
            <a:endParaRPr lang="en-US" altLang="en-US" sz="1800" kern="0" dirty="0">
              <a:solidFill>
                <a:schemeClr val="bg1"/>
              </a:solidFill>
              <a:latin typeface="NSPCC Light" panose="020F0303030202060203" pitchFamily="34" charset="0"/>
            </a:endParaRPr>
          </a:p>
          <a:p>
            <a:pPr>
              <a:buFontTx/>
              <a:buNone/>
            </a:pPr>
            <a:endParaRPr lang="en-US" altLang="en-US" sz="1800" kern="0" dirty="0">
              <a:solidFill>
                <a:schemeClr val="bg1"/>
              </a:solidFill>
              <a:latin typeface="NSPCC Light" panose="020F0303030202060203" pitchFamily="34" charset="0"/>
            </a:endParaRPr>
          </a:p>
          <a:p>
            <a:pPr>
              <a:buFontTx/>
              <a:buNone/>
            </a:pPr>
            <a:r>
              <a:rPr lang="en-US" altLang="en-US" sz="40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4400" kern="0" dirty="0">
                <a:latin typeface="NSPCC" pitchFamily="2" charset="0"/>
              </a:rPr>
              <a:t> </a:t>
            </a:r>
            <a:r>
              <a:rPr lang="en-US" altLang="en-US" sz="4000" kern="0" dirty="0">
                <a:solidFill>
                  <a:schemeClr val="bg1"/>
                </a:solidFill>
                <a:latin typeface="NSPCC Light" panose="020F0303030202060203" pitchFamily="34" charset="0"/>
              </a:rPr>
              <a:t>diameter</a:t>
            </a:r>
            <a:endParaRPr lang="en-US" altLang="en-US" sz="4400" kern="0" dirty="0">
              <a:solidFill>
                <a:schemeClr val="bg1"/>
              </a:solidFill>
              <a:latin typeface="NSPCC Light" panose="020F030303020206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9842B0-503F-46C1-BFBF-93C3F2D4F163}"/>
              </a:ext>
            </a:extLst>
          </p:cNvPr>
          <p:cNvSpPr/>
          <p:nvPr/>
        </p:nvSpPr>
        <p:spPr>
          <a:xfrm>
            <a:off x="800100" y="797334"/>
            <a:ext cx="74443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NSPCC Light" panose="020F0303030202060203" pitchFamily="34" charset="0"/>
              </a:rPr>
              <a:t>What is the name given to the distance around the edge of circle?</a:t>
            </a: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5000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01941" y="779131"/>
            <a:ext cx="70086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Fantastic!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5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How many faces does a dodecahedron have?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0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73115908-1384-4387-BBC1-25F6DF697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2771432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 Light" panose="020F0303030202060203" pitchFamily="34" charset="0"/>
              </a:rPr>
              <a:t>A   </a:t>
            </a:r>
            <a:r>
              <a:rPr lang="en-US" altLang="en-US" sz="6000" kern="0" baseline="10000" dirty="0">
                <a:solidFill>
                  <a:schemeClr val="bg1"/>
                </a:solidFill>
                <a:latin typeface="NSPCC Light" panose="020F0303030202060203" pitchFamily="34" charset="0"/>
              </a:rPr>
              <a:t>6</a:t>
            </a:r>
            <a:r>
              <a:rPr lang="en-US" altLang="en-US" sz="4800" b="1" kern="0" baseline="10000" dirty="0">
                <a:solidFill>
                  <a:schemeClr val="bg1"/>
                </a:solidFill>
                <a:latin typeface="NSPCC Light" panose="020F0303030202060203" pitchFamily="34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 Light" panose="020F0303030202060203" pitchFamily="34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 Light" panose="020F0303030202060203" pitchFamily="34" charset="0"/>
              </a:rPr>
              <a:t>B </a:t>
            </a:r>
            <a:r>
              <a:rPr lang="en-US" altLang="en-US" sz="5400" kern="0" dirty="0">
                <a:latin typeface="NSPCC Light" panose="020F0303030202060203" pitchFamily="34" charset="0"/>
              </a:rPr>
              <a:t> </a:t>
            </a:r>
            <a:r>
              <a:rPr lang="en-US" altLang="en-US" sz="4000" kern="0" dirty="0">
                <a:solidFill>
                  <a:schemeClr val="bg1"/>
                </a:solidFill>
                <a:latin typeface="NSPCC Light" panose="020F0303030202060203" pitchFamily="34" charset="0"/>
              </a:rPr>
              <a:t>8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 Light" panose="020F0303030202060203" pitchFamily="34" charset="0"/>
              </a:rPr>
              <a:t>C </a:t>
            </a:r>
            <a:r>
              <a:rPr lang="en-US" altLang="en-US" sz="5400" kern="0" dirty="0">
                <a:latin typeface="NSPCC Light" panose="020F0303030202060203" pitchFamily="34" charset="0"/>
              </a:rPr>
              <a:t> </a:t>
            </a:r>
            <a:r>
              <a:rPr lang="en-US" altLang="en-US" sz="4000" kern="0" dirty="0">
                <a:solidFill>
                  <a:schemeClr val="bg1"/>
                </a:solidFill>
                <a:latin typeface="NSPCC Light" panose="020F0303030202060203" pitchFamily="34" charset="0"/>
              </a:rPr>
              <a:t>10</a:t>
            </a:r>
            <a:endParaRPr lang="en-US" altLang="en-US" sz="5400" kern="0" dirty="0">
              <a:solidFill>
                <a:schemeClr val="bg1"/>
              </a:solidFill>
              <a:latin typeface="NSPCC Light" panose="020F0303030202060203" pitchFamily="34" charset="0"/>
            </a:endParaRP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 Light" panose="020F0303030202060203" pitchFamily="34" charset="0"/>
              </a:rPr>
              <a:t>D </a:t>
            </a:r>
            <a:r>
              <a:rPr lang="en-US" altLang="en-US" sz="5400" kern="0" dirty="0">
                <a:latin typeface="NSPCC Light" panose="020F0303030202060203" pitchFamily="34" charset="0"/>
              </a:rPr>
              <a:t> </a:t>
            </a:r>
            <a:r>
              <a:rPr lang="en-GB" altLang="en-US" sz="4000" kern="0" dirty="0">
                <a:solidFill>
                  <a:schemeClr val="bg1"/>
                </a:solidFill>
                <a:latin typeface="NSPCC Light" panose="020F0303030202060203" pitchFamily="34" charset="0"/>
              </a:rPr>
              <a:t>12</a:t>
            </a:r>
            <a:endParaRPr lang="en-GB" altLang="en-US" sz="5400" kern="0" dirty="0">
              <a:solidFill>
                <a:schemeClr val="bg1"/>
              </a:solidFill>
              <a:latin typeface="NSPCC Light" panose="020F0303030202060203" pitchFamily="34" charset="0"/>
            </a:endParaRPr>
          </a:p>
          <a:p>
            <a:pPr>
              <a:buFontTx/>
              <a:buNone/>
            </a:pPr>
            <a:endParaRPr lang="en-US" altLang="en-US" sz="5400" kern="0" dirty="0">
              <a:solidFill>
                <a:schemeClr val="bg1"/>
              </a:solidFill>
              <a:latin typeface="NSPCC Light" panose="020F0303030202060203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1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How many faces does a dodecahedron have?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2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3" name="Group 22"/>
          <p:cNvGrpSpPr/>
          <p:nvPr/>
        </p:nvGrpSpPr>
        <p:grpSpPr>
          <a:xfrm>
            <a:off x="749424" y="2820768"/>
            <a:ext cx="7950914" cy="3674597"/>
            <a:chOff x="749424" y="2820768"/>
            <a:chExt cx="7950914" cy="3674597"/>
          </a:xfrm>
        </p:grpSpPr>
        <p:sp>
          <p:nvSpPr>
            <p:cNvPr id="24" name="TextBox 23"/>
            <p:cNvSpPr txBox="1"/>
            <p:nvPr/>
          </p:nvSpPr>
          <p:spPr>
            <a:xfrm>
              <a:off x="755576" y="4820334"/>
              <a:ext cx="7855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FFC000"/>
                  </a:solidFill>
                  <a:latin typeface="NSPCC Light" pitchFamily="34" charset="0"/>
                </a:rPr>
                <a:t>C</a:t>
              </a:r>
              <a:r>
                <a:rPr lang="en-GB" sz="3600" dirty="0">
                  <a:latin typeface="NSPCC Light" pitchFamily="34" charset="0"/>
                </a:rPr>
                <a:t> </a:t>
              </a:r>
              <a:r>
                <a:rPr lang="en-GB" sz="3600" dirty="0">
                  <a:solidFill>
                    <a:schemeClr val="bg1"/>
                  </a:solidFill>
                  <a:latin typeface="NSPCC Light" pitchFamily="34" charset="0"/>
                </a:rPr>
                <a:t>10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45314" y="2820768"/>
              <a:ext cx="7855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FFC000"/>
                  </a:solidFill>
                  <a:latin typeface="NSPCC Light" pitchFamily="34" charset="0"/>
                </a:rPr>
                <a:t>A</a:t>
              </a:r>
              <a:r>
                <a:rPr lang="en-GB" sz="3600" dirty="0">
                  <a:latin typeface="NSPCC Light" pitchFamily="34" charset="0"/>
                </a:rPr>
                <a:t> </a:t>
              </a:r>
              <a:r>
                <a:rPr lang="en-GB" sz="3600" dirty="0">
                  <a:solidFill>
                    <a:schemeClr val="bg1"/>
                  </a:solidFill>
                  <a:latin typeface="NSPCC Light" pitchFamily="34" charset="0"/>
                </a:rPr>
                <a:t>6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9424" y="5849034"/>
              <a:ext cx="7855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FFC000"/>
                  </a:solidFill>
                  <a:latin typeface="NSPCC Light" pitchFamily="34" charset="0"/>
                </a:rPr>
                <a:t>D</a:t>
              </a:r>
              <a:r>
                <a:rPr lang="en-GB" sz="3600" dirty="0">
                  <a:latin typeface="NSPCC Light" pitchFamily="34" charset="0"/>
                </a:rPr>
                <a:t> </a:t>
              </a:r>
              <a:r>
                <a:rPr lang="en-GB" sz="3600" dirty="0">
                  <a:solidFill>
                    <a:schemeClr val="bg1"/>
                  </a:solidFill>
                  <a:latin typeface="NSPCC Light" pitchFamily="34" charset="0"/>
                </a:rPr>
                <a:t>12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5314" y="3829733"/>
              <a:ext cx="7855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FFC000"/>
                  </a:solidFill>
                  <a:latin typeface="NSPCC Light" pitchFamily="34" charset="0"/>
                </a:rPr>
                <a:t>B </a:t>
              </a:r>
              <a:r>
                <a:rPr lang="en-GB" sz="3600" b="1" dirty="0">
                  <a:solidFill>
                    <a:schemeClr val="bg1"/>
                  </a:solidFill>
                  <a:latin typeface="NSPCC Light" pitchFamily="34" charset="0"/>
                </a:rPr>
                <a:t>8</a:t>
              </a:r>
              <a:endParaRPr lang="en-GB" sz="3600" dirty="0">
                <a:latin typeface="NSPCC Light" pitchFamily="34" charset="0"/>
              </a:endParaRPr>
            </a:p>
            <a:p>
              <a:endParaRPr lang="en-GB" sz="3600" dirty="0">
                <a:solidFill>
                  <a:schemeClr val="bg1"/>
                </a:solidFill>
                <a:latin typeface="NSPCC Light" pitchFamily="34" charset="0"/>
              </a:endParaRPr>
            </a:p>
          </p:txBody>
        </p:sp>
      </p:grp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10 000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251207" y="779131"/>
            <a:ext cx="65101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Brilliant!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6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br>
              <a:rPr lang="en-US" sz="3200" dirty="0">
                <a:solidFill>
                  <a:schemeClr val="bg1"/>
                </a:solidFill>
                <a:latin typeface="NSPCC" pitchFamily="2" charset="0"/>
              </a:rPr>
            </a:br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Jason called Childline at 4.23pm. The call lasted 1 hour 29 minutes. What time did she finish the call?</a:t>
            </a:r>
            <a:br>
              <a:rPr lang="en-GB" sz="3200" dirty="0"/>
            </a:br>
            <a:br>
              <a:rPr lang="en-GB" sz="3200" dirty="0">
                <a:solidFill>
                  <a:schemeClr val="bg1"/>
                </a:solidFill>
                <a:latin typeface="NSPCC" pitchFamily="2" charset="0"/>
              </a:rPr>
            </a:b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00100" y="2747428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 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5.12pm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5.30pm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5.52pm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6.00pm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2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00100" y="2747428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 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5.12pm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5.30pm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5.52pm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6.00pm</a:t>
            </a:r>
          </a:p>
        </p:txBody>
      </p:sp>
      <p:sp>
        <p:nvSpPr>
          <p:cNvPr id="24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br>
              <a:rPr lang="en-US" sz="3200" dirty="0">
                <a:solidFill>
                  <a:schemeClr val="bg1"/>
                </a:solidFill>
                <a:latin typeface="NSPCC" pitchFamily="2" charset="0"/>
              </a:rPr>
            </a:br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Jason called Childline at 4.23pm. The call lasted 1 hour 29 minutes. What time did she finish the call?</a:t>
            </a:r>
            <a:br>
              <a:rPr lang="en-GB" sz="3200" dirty="0"/>
            </a:br>
            <a:br>
              <a:rPr lang="en-GB" sz="3200" dirty="0">
                <a:solidFill>
                  <a:schemeClr val="bg1"/>
                </a:solidFill>
                <a:latin typeface="NSPCC" pitchFamily="2" charset="0"/>
              </a:rPr>
            </a:b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7813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 dirty="0">
                <a:solidFill>
                  <a:schemeClr val="bg1"/>
                </a:solidFill>
                <a:latin typeface="NSPCC" pitchFamily="2" charset="0"/>
              </a:rPr>
              <a:t>20 000 points</a:t>
            </a:r>
            <a:endParaRPr lang="en-US" altLang="en-US" sz="80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34005" y="476672"/>
            <a:ext cx="694453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You’re half way there</a:t>
            </a:r>
          </a:p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now!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7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600" b="1" dirty="0">
                <a:solidFill>
                  <a:schemeClr val="bg1"/>
                </a:solidFill>
                <a:latin typeface="NSPCC Light" panose="020F0303030202060203" pitchFamily="34" charset="0"/>
              </a:rPr>
              <a:t>What is the total of £210, £15, £5.65 and £1.25?</a:t>
            </a:r>
            <a:endParaRPr lang="en-US" altLang="en-US" sz="3600" b="1" dirty="0">
              <a:solidFill>
                <a:schemeClr val="bg1"/>
              </a:solidFill>
              <a:latin typeface="NSPCC Light" panose="020F0303030202060203" pitchFamily="34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£230.90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£231.00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£232.80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£231.90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9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9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1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38200" y="271642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£230.90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£231.00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£232.80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£231.90</a:t>
            </a:r>
          </a:p>
        </p:txBody>
      </p:sp>
      <p:sp>
        <p:nvSpPr>
          <p:cNvPr id="24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600" b="1" dirty="0">
                <a:solidFill>
                  <a:schemeClr val="bg1"/>
                </a:solidFill>
                <a:latin typeface="NSPCC Light" panose="020F0303030202060203" pitchFamily="34" charset="0"/>
              </a:rPr>
              <a:t>What is the total of £210, £15, £5.65 and £1.25?</a:t>
            </a:r>
            <a:endParaRPr lang="en-US" altLang="en-US" sz="3600" b="1" dirty="0">
              <a:solidFill>
                <a:schemeClr val="bg1"/>
              </a:solidFill>
              <a:latin typeface="NSPCC Light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50 000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46586" y="779131"/>
            <a:ext cx="63193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Superb!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NSPCC Light" panose="020F0303030202060203" pitchFamily="34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09600" y="2667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A cup of coffee costs £1.25. Fred buys 5 cups and paid with a £20 note. How much change does he get back?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  </a:t>
            </a:r>
            <a:r>
              <a:rPr lang="en-US" altLang="en-US" sz="8000" baseline="10000" dirty="0">
                <a:solidFill>
                  <a:schemeClr val="bg1"/>
                </a:solidFill>
                <a:latin typeface="NSPCC" pitchFamily="2" charset="0"/>
              </a:rPr>
              <a:t>£12.75</a:t>
            </a:r>
            <a:r>
              <a:rPr lang="en-US" altLang="en-US" sz="4800" b="1" baseline="10000" dirty="0">
                <a:solidFill>
                  <a:schemeClr val="bg1"/>
                </a:solidFill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£12.25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£13.75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£14.00</a:t>
            </a:r>
          </a:p>
          <a:p>
            <a:pPr eaLnBrk="1" hangingPunct="1">
              <a:buFontTx/>
              <a:buNone/>
            </a:pP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1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8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NSPCC Light" panose="020F0303030202060203" pitchFamily="34" charset="0"/>
              </a:rPr>
              <a:t>Which is the nearest 100 to 942?</a:t>
            </a:r>
            <a:endParaRPr lang="en-GB" sz="2400" dirty="0">
              <a:solidFill>
                <a:schemeClr val="bg1"/>
              </a:solidFill>
              <a:latin typeface="NSPCC Light" panose="020F0303030202060203" pitchFamily="34" charset="0"/>
            </a:endParaRP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8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900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1000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800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1100</a:t>
            </a: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1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1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900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1000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800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1100</a:t>
            </a:r>
          </a:p>
        </p:txBody>
      </p:sp>
      <p:sp>
        <p:nvSpPr>
          <p:cNvPr id="24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NSPCC Light" panose="020F0303030202060203" pitchFamily="34" charset="0"/>
              </a:rPr>
              <a:t>Which is the nearest 100 to 942?</a:t>
            </a: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 dirty="0">
                <a:solidFill>
                  <a:schemeClr val="bg1"/>
                </a:solidFill>
                <a:latin typeface="NSPCC" pitchFamily="2" charset="0"/>
              </a:rPr>
              <a:t>75 000 points</a:t>
            </a:r>
            <a:endParaRPr lang="en-US" altLang="en-US" sz="80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95768" y="779131"/>
            <a:ext cx="76209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Keep going!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9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br>
              <a:rPr lang="en-US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Which gives the answer 43 ?</a:t>
            </a:r>
            <a:br>
              <a:rPr lang="en-GB" sz="3200" dirty="0"/>
            </a:br>
            <a:br>
              <a:rPr lang="en-GB" sz="3200" dirty="0">
                <a:solidFill>
                  <a:schemeClr val="bg1"/>
                </a:solidFill>
                <a:latin typeface="NSPCC" pitchFamily="2" charset="0"/>
              </a:rPr>
            </a:b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(3+5)x8=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3+5x8=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8+5x3=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(3+8)x5=</a:t>
            </a: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8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90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(3+5)x8=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3+5x8=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8+5x3=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(3+8)x5=</a:t>
            </a:r>
          </a:p>
        </p:txBody>
      </p:sp>
      <p:sp>
        <p:nvSpPr>
          <p:cNvPr id="2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br>
              <a:rPr lang="en-US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Which gives the answer 43?</a:t>
            </a:r>
            <a:br>
              <a:rPr lang="en-GB" sz="3200" dirty="0"/>
            </a:br>
            <a:br>
              <a:rPr lang="en-GB" sz="3200" dirty="0">
                <a:solidFill>
                  <a:schemeClr val="bg1"/>
                </a:solidFill>
                <a:latin typeface="NSPCC" pitchFamily="2" charset="0"/>
              </a:rPr>
            </a:b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150 000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09768" y="779131"/>
            <a:ext cx="71929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Incredible!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10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NSPCC Light" panose="020F0303030202060203" pitchFamily="34" charset="0"/>
              </a:rPr>
              <a:t>What is the difference between </a:t>
            </a:r>
            <a:br>
              <a:rPr lang="en-GB" sz="3600" dirty="0">
                <a:solidFill>
                  <a:schemeClr val="bg1"/>
                </a:solidFill>
                <a:latin typeface="NSPCC Light" panose="020F0303030202060203" pitchFamily="34" charset="0"/>
              </a:rPr>
            </a:br>
            <a:r>
              <a:rPr lang="en-GB" sz="3600" dirty="0">
                <a:solidFill>
                  <a:schemeClr val="bg1"/>
                </a:solidFill>
                <a:latin typeface="NSPCC Light" panose="020F0303030202060203" pitchFamily="34" charset="0"/>
              </a:rPr>
              <a:t>6.3 and 2.4?</a:t>
            </a: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1.9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2.9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3.9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4.9</a:t>
            </a:r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8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4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00100" y="2625969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  </a:t>
            </a:r>
            <a:r>
              <a:rPr lang="en-US" altLang="en-US" sz="8000" kern="0" baseline="10000" dirty="0">
                <a:solidFill>
                  <a:schemeClr val="bg1"/>
                </a:solidFill>
                <a:latin typeface="NSPCC" pitchFamily="2" charset="0"/>
              </a:rPr>
              <a:t>£12.75</a:t>
            </a:r>
            <a:r>
              <a:rPr lang="en-US" altLang="en-US" sz="4800" b="1" kern="0" baseline="10000" dirty="0">
                <a:solidFill>
                  <a:schemeClr val="bg1"/>
                </a:solidFill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£12.25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£13.75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GB" altLang="en-US" sz="5400" kern="0" dirty="0">
                <a:solidFill>
                  <a:schemeClr val="bg1"/>
                </a:solidFill>
                <a:latin typeface="NSPCC" pitchFamily="2" charset="0"/>
              </a:rPr>
              <a:t>£14.00</a:t>
            </a:r>
          </a:p>
          <a:p>
            <a:pPr>
              <a:buFontTx/>
              <a:buNone/>
            </a:pP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A9B77BA6-51EF-4AE7-B804-10F52E28BF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A cup of coffee costs £1.25. Fred buys 5 cups and paid with a £20 note. How much change does he get back?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>
        <p:sndAc>
          <p:stSnd>
            <p:snd r:embed="rId2" name="Tarda.wav"/>
          </p:stSnd>
        </p:sndAc>
      </p:transition>
    </mc:Choice>
    <mc:Fallback xmlns="">
      <p:transition advClick="0">
        <p:sndAc>
          <p:stSnd>
            <p:snd r:embed="rId4" name="Tarda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NSPCC Light" panose="020F0303030202060203" pitchFamily="34" charset="0"/>
              </a:rPr>
              <a:t>What is the difference between </a:t>
            </a:r>
            <a:br>
              <a:rPr lang="en-GB" sz="3600" dirty="0">
                <a:solidFill>
                  <a:schemeClr val="bg1"/>
                </a:solidFill>
                <a:latin typeface="NSPCC Light" panose="020F0303030202060203" pitchFamily="34" charset="0"/>
              </a:rPr>
            </a:br>
            <a:r>
              <a:rPr lang="en-GB" sz="3600" dirty="0">
                <a:solidFill>
                  <a:schemeClr val="bg1"/>
                </a:solidFill>
                <a:latin typeface="NSPCC Light" panose="020F0303030202060203" pitchFamily="34" charset="0"/>
              </a:rPr>
              <a:t>6.3 and 2.4?</a:t>
            </a:r>
            <a:endParaRPr lang="en-GB" sz="3600" dirty="0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0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1.9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2.9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3.9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4.9</a:t>
            </a: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250 000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75355" y="779131"/>
            <a:ext cx="80618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Outstanding!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11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58967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200" b="1" dirty="0">
                <a:solidFill>
                  <a:schemeClr val="bg1"/>
                </a:solidFill>
                <a:latin typeface="NSPCC Light" panose="020F0303030202060203" pitchFamily="34" charset="0"/>
              </a:rPr>
              <a:t>A box holds 12 eggs. I have 136 eggs. How many boxes do I need to hold all the eggs?</a:t>
            </a:r>
            <a:endParaRPr lang="en-GB" sz="3200" dirty="0">
              <a:solidFill>
                <a:schemeClr val="bg1"/>
              </a:solidFill>
              <a:latin typeface="NSPCC Light" panose="020F0303030202060203" pitchFamily="34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9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10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11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12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30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689548650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3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" name="Rectangle 8"/>
          <p:cNvSpPr txBox="1">
            <a:spLocks noChangeArrowheads="1"/>
          </p:cNvSpPr>
          <p:nvPr/>
        </p:nvSpPr>
        <p:spPr bwMode="auto">
          <a:xfrm>
            <a:off x="800100" y="2711442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9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11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12</a:t>
            </a: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9E8F0F90-6F5E-4C1E-8582-44054B770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58967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200" b="1" dirty="0">
                <a:solidFill>
                  <a:schemeClr val="bg1"/>
                </a:solidFill>
                <a:latin typeface="NSPCC Light" panose="020F0303030202060203" pitchFamily="34" charset="0"/>
              </a:rPr>
              <a:t>A box holds 12 eggs. I have 136 eggs. How many boxes do I need to hold all the eggs?</a:t>
            </a:r>
            <a:endParaRPr lang="en-GB" sz="3200" dirty="0">
              <a:solidFill>
                <a:schemeClr val="bg1"/>
              </a:solidFill>
              <a:latin typeface="NSPCC Light" panose="020F03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Tarda.wav"/>
          </p:stSnd>
        </p:sndAc>
      </p:transition>
    </mc:Choice>
    <mc:Fallback xmlns="">
      <p:transition>
        <p:sndAc>
          <p:stSnd>
            <p:snd r:embed="rId4" name="Tarda.wav"/>
          </p:stSnd>
        </p:sndAc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dirty="0">
                <a:solidFill>
                  <a:schemeClr val="bg1"/>
                </a:solidFill>
                <a:latin typeface="NSPCC" pitchFamily="2" charset="0"/>
              </a:rPr>
              <a:t>500 000 points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14817" y="779131"/>
            <a:ext cx="77829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Sensational!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Final Question! Question 12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I think of a number.  I subtract 20 and add 2.  I then multiply by 2.  My answer is 84, what was my number?</a:t>
            </a:r>
            <a:br>
              <a:rPr lang="en-GB" sz="3200" dirty="0"/>
            </a:br>
            <a:br>
              <a:rPr lang="en-GB" sz="3200" dirty="0">
                <a:solidFill>
                  <a:schemeClr val="bg1"/>
                </a:solidFill>
                <a:latin typeface="NSPCC" pitchFamily="2" charset="0"/>
              </a:rPr>
            </a:br>
            <a:endParaRPr lang="en-US" altLang="en-US" sz="3200" b="1" dirty="0">
              <a:solidFill>
                <a:schemeClr val="bg1"/>
              </a:solidFill>
              <a:latin typeface="NSPCC" pitchFamily="2" charset="0"/>
              <a:cs typeface="Arial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20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40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50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60</a:t>
            </a: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7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7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9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" name="Rectangle 7"/>
          <p:cNvSpPr txBox="1">
            <a:spLocks noChangeArrowheads="1"/>
          </p:cNvSpPr>
          <p:nvPr/>
        </p:nvSpPr>
        <p:spPr bwMode="auto">
          <a:xfrm>
            <a:off x="7620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br>
              <a:rPr lang="en-US" sz="3200" kern="0" dirty="0"/>
            </a:br>
            <a:br>
              <a:rPr lang="en-US" sz="3200" kern="0" dirty="0"/>
            </a:br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I think of a number.  I subtract 20 and add 2.  I then multiply by 2.  My answer is 84, what was my number?</a:t>
            </a:r>
            <a:br>
              <a:rPr lang="en-GB" sz="3200" dirty="0"/>
            </a:br>
            <a:br>
              <a:rPr lang="en-GB" sz="3200" kern="0" dirty="0">
                <a:solidFill>
                  <a:schemeClr val="bg1"/>
                </a:solidFill>
                <a:latin typeface="NSPCC" pitchFamily="2" charset="0"/>
              </a:rPr>
            </a:br>
            <a:endParaRPr lang="en-US" altLang="en-US" sz="3200" b="1" kern="0" dirty="0">
              <a:solidFill>
                <a:schemeClr val="bg1"/>
              </a:solidFill>
              <a:latin typeface="NSPCC" pitchFamily="2" charset="0"/>
              <a:cs typeface="Arial" charset="0"/>
            </a:endParaRPr>
          </a:p>
        </p:txBody>
      </p:sp>
      <p:sp>
        <p:nvSpPr>
          <p:cNvPr id="24" name="Rectangle 8"/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20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40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50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60</a:t>
            </a: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7000">
                <a:solidFill>
                  <a:schemeClr val="bg1"/>
                </a:solidFill>
                <a:latin typeface="NSPCC" pitchFamily="2" charset="0"/>
              </a:rPr>
              <a:t>1 000 000 points</a:t>
            </a:r>
            <a:endParaRPr lang="en-US" altLang="en-US" sz="7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j021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7" y="6055070"/>
            <a:ext cx="676365" cy="67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25504" y="1268760"/>
            <a:ext cx="576151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YOU DID IT!</a:t>
            </a:r>
          </a:p>
        </p:txBody>
      </p:sp>
      <p:pic>
        <p:nvPicPr>
          <p:cNvPr id="9" name="Picture 9" descr="C:\Users\ssimmino\AppData\Local\Microsoft\Windows\Temporary Internet Files\Content.IE5\38WKM02R\Strapline_White_ForOnli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96" y="6323881"/>
            <a:ext cx="4997394" cy="1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98" y="354044"/>
            <a:ext cx="1434425" cy="35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 dirty="0">
                <a:solidFill>
                  <a:schemeClr val="bg1"/>
                </a:solidFill>
                <a:latin typeface="NSPCC" pitchFamily="2" charset="0"/>
              </a:rPr>
              <a:t>500 points</a:t>
            </a:r>
            <a:endParaRPr lang="en-US" altLang="en-US" sz="80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70309" y="779131"/>
            <a:ext cx="74719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Great start!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2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547130" y="2771432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546938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609600" y="285065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1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E7FE71-FA6B-436D-AAA0-8F0AA6A69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838201"/>
            <a:ext cx="7772400" cy="1143000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  <a:latin typeface="NSPCC Light" panose="020F0303030202060203" pitchFamily="34" charset="0"/>
              </a:rPr>
              <a:t>Each jacket potato takes 6 minutes to cook in a microwave oven. How many minutes would it take for 9 jacket potatoes to cook?</a:t>
            </a:r>
            <a:endParaRPr lang="en-GB" sz="2800" dirty="0">
              <a:solidFill>
                <a:schemeClr val="bg1"/>
              </a:solidFill>
              <a:latin typeface="NSPCC Light" panose="020F0303030202060203" pitchFamily="34" charset="0"/>
            </a:endParaRP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418E3613-F9DB-44F6-A511-8C330A08B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2771432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 Light" panose="020F0303030202060203" pitchFamily="34" charset="0"/>
              </a:rPr>
              <a:t>A   </a:t>
            </a:r>
            <a:r>
              <a:rPr lang="en-US" altLang="en-US" sz="6000" kern="0" baseline="10000" dirty="0">
                <a:solidFill>
                  <a:schemeClr val="bg1"/>
                </a:solidFill>
                <a:latin typeface="NSPCC Light" panose="020F0303030202060203" pitchFamily="34" charset="0"/>
              </a:rPr>
              <a:t>54</a:t>
            </a:r>
            <a:r>
              <a:rPr lang="en-US" altLang="en-US" sz="4800" b="1" kern="0" baseline="10000" dirty="0">
                <a:solidFill>
                  <a:schemeClr val="bg1"/>
                </a:solidFill>
                <a:latin typeface="NSPCC Light" panose="020F0303030202060203" pitchFamily="34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 Light" panose="020F0303030202060203" pitchFamily="34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 Light" panose="020F0303030202060203" pitchFamily="34" charset="0"/>
              </a:rPr>
              <a:t>B </a:t>
            </a:r>
            <a:r>
              <a:rPr lang="en-US" altLang="en-US" sz="5400" kern="0" dirty="0">
                <a:latin typeface="NSPCC Light" panose="020F0303030202060203" pitchFamily="34" charset="0"/>
              </a:rPr>
              <a:t> </a:t>
            </a:r>
            <a:r>
              <a:rPr lang="en-US" altLang="en-US" sz="4000" kern="0" dirty="0">
                <a:solidFill>
                  <a:schemeClr val="bg1"/>
                </a:solidFill>
                <a:latin typeface="NSPCC Light" panose="020F0303030202060203" pitchFamily="34" charset="0"/>
              </a:rPr>
              <a:t>58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 Light" panose="020F0303030202060203" pitchFamily="34" charset="0"/>
              </a:rPr>
              <a:t>C </a:t>
            </a:r>
            <a:r>
              <a:rPr lang="en-US" altLang="en-US" sz="5400" kern="0" dirty="0">
                <a:latin typeface="NSPCC Light" panose="020F0303030202060203" pitchFamily="34" charset="0"/>
              </a:rPr>
              <a:t> </a:t>
            </a:r>
            <a:r>
              <a:rPr lang="en-US" altLang="en-US" sz="4000" kern="0" dirty="0">
                <a:solidFill>
                  <a:schemeClr val="bg1"/>
                </a:solidFill>
                <a:latin typeface="NSPCC Light" panose="020F0303030202060203" pitchFamily="34" charset="0"/>
              </a:rPr>
              <a:t>60</a:t>
            </a:r>
            <a:endParaRPr lang="en-US" altLang="en-US" sz="5400" kern="0" dirty="0">
              <a:solidFill>
                <a:schemeClr val="bg1"/>
              </a:solidFill>
              <a:latin typeface="NSPCC Light" panose="020F0303030202060203" pitchFamily="34" charset="0"/>
            </a:endParaRP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 Light" panose="020F0303030202060203" pitchFamily="34" charset="0"/>
              </a:rPr>
              <a:t>D </a:t>
            </a:r>
            <a:r>
              <a:rPr lang="en-US" altLang="en-US" sz="5400" kern="0" dirty="0">
                <a:latin typeface="NSPCC Light" panose="020F0303030202060203" pitchFamily="34" charset="0"/>
              </a:rPr>
              <a:t> </a:t>
            </a:r>
            <a:r>
              <a:rPr lang="en-GB" altLang="en-US" sz="4000" kern="0" dirty="0">
                <a:solidFill>
                  <a:schemeClr val="bg1"/>
                </a:solidFill>
                <a:latin typeface="NSPCC Light" panose="020F0303030202060203" pitchFamily="34" charset="0"/>
              </a:rPr>
              <a:t>68</a:t>
            </a:r>
            <a:endParaRPr lang="en-GB" altLang="en-US" sz="5400" kern="0" dirty="0">
              <a:solidFill>
                <a:schemeClr val="bg1"/>
              </a:solidFill>
              <a:latin typeface="NSPCC Light" panose="020F0303030202060203" pitchFamily="34" charset="0"/>
            </a:endParaRPr>
          </a:p>
          <a:p>
            <a:pPr>
              <a:buFontTx/>
              <a:buNone/>
            </a:pPr>
            <a:endParaRPr lang="en-US" altLang="en-US" sz="5400" kern="0" dirty="0">
              <a:solidFill>
                <a:schemeClr val="bg1"/>
              </a:solidFill>
              <a:latin typeface="NSPCC Light" panose="020F0303030202060203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3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3" name="Group 22"/>
          <p:cNvGrpSpPr/>
          <p:nvPr/>
        </p:nvGrpSpPr>
        <p:grpSpPr>
          <a:xfrm>
            <a:off x="755576" y="2877233"/>
            <a:ext cx="7944762" cy="3618132"/>
            <a:chOff x="755576" y="2877233"/>
            <a:chExt cx="7944762" cy="3618132"/>
          </a:xfrm>
        </p:grpSpPr>
        <p:sp>
          <p:nvSpPr>
            <p:cNvPr id="24" name="TextBox 23"/>
            <p:cNvSpPr txBox="1"/>
            <p:nvPr/>
          </p:nvSpPr>
          <p:spPr>
            <a:xfrm>
              <a:off x="755576" y="4820334"/>
              <a:ext cx="7855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FFC000"/>
                  </a:solidFill>
                  <a:latin typeface="NSPCC Light" pitchFamily="34" charset="0"/>
                </a:rPr>
                <a:t>C</a:t>
              </a:r>
              <a:r>
                <a:rPr lang="en-GB" sz="3600" dirty="0">
                  <a:latin typeface="NSPCC Light" pitchFamily="34" charset="0"/>
                </a:rPr>
                <a:t> </a:t>
              </a:r>
              <a:r>
                <a:rPr lang="en-GB" sz="3600" dirty="0">
                  <a:solidFill>
                    <a:schemeClr val="bg1"/>
                  </a:solidFill>
                  <a:latin typeface="NSPCC Light" pitchFamily="34" charset="0"/>
                </a:rPr>
                <a:t>60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6931" y="2877233"/>
              <a:ext cx="7855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FFC000"/>
                  </a:solidFill>
                  <a:latin typeface="NSPCC Light" pitchFamily="34" charset="0"/>
                </a:rPr>
                <a:t>A</a:t>
              </a:r>
              <a:r>
                <a:rPr lang="en-GB" sz="3600" dirty="0">
                  <a:latin typeface="NSPCC Light" pitchFamily="34" charset="0"/>
                </a:rPr>
                <a:t> </a:t>
              </a:r>
              <a:r>
                <a:rPr lang="en-GB" sz="3600" dirty="0">
                  <a:solidFill>
                    <a:schemeClr val="bg1"/>
                  </a:solidFill>
                  <a:latin typeface="NSPCC Light" pitchFamily="34" charset="0"/>
                </a:rPr>
                <a:t>54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5576" y="5849034"/>
              <a:ext cx="7855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FFC000"/>
                  </a:solidFill>
                  <a:latin typeface="NSPCC Light" pitchFamily="34" charset="0"/>
                </a:rPr>
                <a:t>D</a:t>
              </a:r>
              <a:r>
                <a:rPr lang="en-GB" sz="3600" dirty="0">
                  <a:latin typeface="NSPCC Light" pitchFamily="34" charset="0"/>
                </a:rPr>
                <a:t> </a:t>
              </a:r>
              <a:r>
                <a:rPr lang="en-GB" sz="3600" dirty="0">
                  <a:solidFill>
                    <a:schemeClr val="bg1"/>
                  </a:solidFill>
                  <a:latin typeface="NSPCC Light" pitchFamily="34" charset="0"/>
                </a:rPr>
                <a:t>68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5314" y="3829733"/>
              <a:ext cx="7855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FFC000"/>
                  </a:solidFill>
                  <a:latin typeface="NSPCC Light" pitchFamily="34" charset="0"/>
                </a:rPr>
                <a:t>B </a:t>
              </a:r>
              <a:r>
                <a:rPr lang="en-GB" sz="3600" b="1" dirty="0">
                  <a:solidFill>
                    <a:schemeClr val="bg1"/>
                  </a:solidFill>
                  <a:latin typeface="NSPCC Light" pitchFamily="34" charset="0"/>
                </a:rPr>
                <a:t>58</a:t>
              </a:r>
              <a:r>
                <a:rPr lang="en-US" altLang="en-US" sz="3600" baseline="10000" dirty="0">
                  <a:solidFill>
                    <a:schemeClr val="bg1"/>
                  </a:solidFill>
                  <a:latin typeface="NSPCC Light" pitchFamily="34" charset="0"/>
                </a:rPr>
                <a:t> </a:t>
              </a:r>
              <a:endParaRPr lang="en-GB" sz="3600" dirty="0">
                <a:latin typeface="NSPCC Light" pitchFamily="34" charset="0"/>
              </a:endParaRPr>
            </a:p>
            <a:p>
              <a:endParaRPr lang="en-GB" sz="3600" dirty="0">
                <a:solidFill>
                  <a:schemeClr val="bg1"/>
                </a:solidFill>
                <a:latin typeface="NSPCC Light" pitchFamily="34" charset="0"/>
              </a:endParaRPr>
            </a:p>
          </p:txBody>
        </p:sp>
      </p:grpSp>
      <p:sp>
        <p:nvSpPr>
          <p:cNvPr id="28" name="Title 3">
            <a:extLst>
              <a:ext uri="{FF2B5EF4-FFF2-40B4-BE49-F238E27FC236}">
                <a16:creationId xmlns:a16="http://schemas.microsoft.com/office/drawing/2014/main" id="{D5E83053-625B-41FB-B088-56CFE59D9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828334"/>
            <a:ext cx="7772400" cy="1143000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  <a:latin typeface="NSPCC Light" panose="020F0303030202060203" pitchFamily="34" charset="0"/>
              </a:rPr>
              <a:t>Each jacket potato takes 6 minutes to cook in a microwave oven. How many minutes would it take for 9 jacket potatoes to cook?</a:t>
            </a:r>
            <a:endParaRPr lang="en-GB" sz="2800" dirty="0">
              <a:solidFill>
                <a:schemeClr val="bg1"/>
              </a:solidFill>
              <a:latin typeface="NSPCC Light" panose="020F0303030202060203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 dirty="0">
                <a:solidFill>
                  <a:schemeClr val="bg1"/>
                </a:solidFill>
                <a:latin typeface="NSPCC" pitchFamily="2" charset="0"/>
              </a:rPr>
              <a:t>1000 points</a:t>
            </a:r>
            <a:endParaRPr lang="en-US" altLang="en-US" sz="80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28202" y="779131"/>
            <a:ext cx="71561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Well done!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theme/theme1.xml><?xml version="1.0" encoding="utf-8"?>
<a:theme xmlns:a="http://schemas.openxmlformats.org/drawingml/2006/main" name="Mathionaire KS1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F2EF9D9B408F409D3A1A63B693EA5F" ma:contentTypeVersion="17" ma:contentTypeDescription="Create a new document." ma:contentTypeScope="" ma:versionID="5d3adef34e77e81f238113baaed7edd6">
  <xsd:schema xmlns:xsd="http://www.w3.org/2001/XMLSchema" xmlns:xs="http://www.w3.org/2001/XMLSchema" xmlns:p="http://schemas.microsoft.com/office/2006/metadata/properties" xmlns:ns2="9d031ff0-4dbb-48f4-aaf7-de6d814f06da" xmlns:ns3="8e4bf7f8-65f7-44f4-aac8-c09cb63d597f" targetNamespace="http://schemas.microsoft.com/office/2006/metadata/properties" ma:root="true" ma:fieldsID="8529dee7b12145939d67a37917e61722" ns2:_="" ns3:_="">
    <xsd:import namespace="9d031ff0-4dbb-48f4-aaf7-de6d814f06da"/>
    <xsd:import namespace="8e4bf7f8-65f7-44f4-aac8-c09cb63d59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1ff0-4dbb-48f4-aaf7-de6d814f06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f73d0f-580d-40b4-85a5-f6fbd70934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bf7f8-65f7-44f4-aac8-c09cb63d59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eb34bbe-3b27-4fd1-b63c-f2f0664c859b}" ma:internalName="TaxCatchAll" ma:showField="CatchAllData" ma:web="8e4bf7f8-65f7-44f4-aac8-c09cb63d59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bf7f8-65f7-44f4-aac8-c09cb63d597f" xsi:nil="true"/>
    <lcf76f155ced4ddcb4097134ff3c332f xmlns="9d031ff0-4dbb-48f4-aaf7-de6d814f06d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FAD753A-BCD9-4646-9F00-9A80BA960086}"/>
</file>

<file path=customXml/itemProps2.xml><?xml version="1.0" encoding="utf-8"?>
<ds:datastoreItem xmlns:ds="http://schemas.openxmlformats.org/officeDocument/2006/customXml" ds:itemID="{E3645A54-8208-4E4D-B0C0-E7D5130F5325}"/>
</file>

<file path=customXml/itemProps3.xml><?xml version="1.0" encoding="utf-8"?>
<ds:datastoreItem xmlns:ds="http://schemas.openxmlformats.org/officeDocument/2006/customXml" ds:itemID="{E779044C-9920-47A8-B569-F3B77C1A99DA}"/>
</file>

<file path=docProps/app.xml><?xml version="1.0" encoding="utf-8"?>
<Properties xmlns="http://schemas.openxmlformats.org/officeDocument/2006/extended-properties" xmlns:vt="http://schemas.openxmlformats.org/officeDocument/2006/docPropsVTypes">
  <Template>Mathionaire KS1</Template>
  <TotalTime>377</TotalTime>
  <Words>827</Words>
  <Application>Microsoft Office PowerPoint</Application>
  <PresentationFormat>On-screen Show (4:3)</PresentationFormat>
  <Paragraphs>161</Paragraphs>
  <Slides>49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Times New Roman</vt:lpstr>
      <vt:lpstr>NSPCC Light</vt:lpstr>
      <vt:lpstr>Calibri</vt:lpstr>
      <vt:lpstr>NSPCC</vt:lpstr>
      <vt:lpstr>Mathionaire KS1</vt:lpstr>
      <vt:lpstr> Number Day Who wants to be a Mathionaire? 9 – 11 years  </vt:lpstr>
      <vt:lpstr>Question 1</vt:lpstr>
      <vt:lpstr>A cup of coffee costs £1.25. Fred buys 5 cups and paid with a £20 note. How much change does he get back?</vt:lpstr>
      <vt:lpstr>A cup of coffee costs £1.25. Fred buys 5 cups and paid with a £20 note. How much change does he get back?</vt:lpstr>
      <vt:lpstr>500 points</vt:lpstr>
      <vt:lpstr>Question 2</vt:lpstr>
      <vt:lpstr>Each jacket potato takes 6 minutes to cook in a microwave oven. How many minutes would it take for 9 jacket potatoes to cook?</vt:lpstr>
      <vt:lpstr>Each jacket potato takes 6 minutes to cook in a microwave oven. How many minutes would it take for 9 jacket potatoes to cook?</vt:lpstr>
      <vt:lpstr>1000 points</vt:lpstr>
      <vt:lpstr>Question 3</vt:lpstr>
      <vt:lpstr> The jug of lemonade contained 2 litres. Gran drank 265ml. How much lemonade was left?  </vt:lpstr>
      <vt:lpstr>The jug of lemonade contained 2 litres. Gran drank 265ml. How much lemonade was left?</vt:lpstr>
      <vt:lpstr>2000 points</vt:lpstr>
      <vt:lpstr>Question 4</vt:lpstr>
      <vt:lpstr>What is the name given to the distance around the edge of circle?</vt:lpstr>
      <vt:lpstr>PowerPoint Presentation</vt:lpstr>
      <vt:lpstr>5000 points</vt:lpstr>
      <vt:lpstr>Question 5</vt:lpstr>
      <vt:lpstr>How many faces does a dodecahedron have?</vt:lpstr>
      <vt:lpstr>How many faces does a dodecahedron have?</vt:lpstr>
      <vt:lpstr>10 000 points</vt:lpstr>
      <vt:lpstr>Question 6</vt:lpstr>
      <vt:lpstr> Jason called Childline at 4.23pm. The call lasted 1 hour 29 minutes. What time did she finish the call?  </vt:lpstr>
      <vt:lpstr> Jason called Childline at 4.23pm. The call lasted 1 hour 29 minutes. What time did she finish the call?  </vt:lpstr>
      <vt:lpstr>20 000 points</vt:lpstr>
      <vt:lpstr>Question 7</vt:lpstr>
      <vt:lpstr>What is the total of £210, £15, £5.65 and £1.25?</vt:lpstr>
      <vt:lpstr>What is the total of £210, £15, £5.65 and £1.25?</vt:lpstr>
      <vt:lpstr>50 000 points</vt:lpstr>
      <vt:lpstr>Question 8</vt:lpstr>
      <vt:lpstr>Which is the nearest 100 to 942?</vt:lpstr>
      <vt:lpstr>Which is the nearest 100 to 942?</vt:lpstr>
      <vt:lpstr>75 000 points</vt:lpstr>
      <vt:lpstr>Question 9</vt:lpstr>
      <vt:lpstr> Which gives the answer 43 ?  </vt:lpstr>
      <vt:lpstr> Which gives the answer 43?  </vt:lpstr>
      <vt:lpstr>150 000 points</vt:lpstr>
      <vt:lpstr>Question 10</vt:lpstr>
      <vt:lpstr>What is the difference between  6.3 and 2.4?</vt:lpstr>
      <vt:lpstr>What is the difference between  6.3 and 2.4?</vt:lpstr>
      <vt:lpstr>250 000 points</vt:lpstr>
      <vt:lpstr>Question 11</vt:lpstr>
      <vt:lpstr>A box holds 12 eggs. I have 136 eggs. How many boxes do I need to hold all the eggs?</vt:lpstr>
      <vt:lpstr>A box holds 12 eggs. I have 136 eggs. How many boxes do I need to hold all the eggs?</vt:lpstr>
      <vt:lpstr>500 000 points</vt:lpstr>
      <vt:lpstr>Final Question! Question 12</vt:lpstr>
      <vt:lpstr>  I think of a number.  I subtract 20 and add 2.  I then multiply by 2.  My answer is 84, what was my number?  </vt:lpstr>
      <vt:lpstr>PowerPoint Presentation</vt:lpstr>
      <vt:lpstr>1 000 000 points</vt:lpstr>
    </vt:vector>
  </TitlesOfParts>
  <Company>NSPCC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Wants To Be A Mathionaire?</dc:title>
  <dc:creator>admin</dc:creator>
  <cp:lastModifiedBy>Coleman, Stephanie</cp:lastModifiedBy>
  <cp:revision>58</cp:revision>
  <dcterms:created xsi:type="dcterms:W3CDTF">2014-09-05T09:12:52Z</dcterms:created>
  <dcterms:modified xsi:type="dcterms:W3CDTF">2023-09-05T11:58:07Z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0x010100E0F2EF9D9B408F409D3A1A63B693EA5F</vt:lpwstr>
  </property>
</Properties>
</file>