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media/media1.WAV" ContentType="audio/x-wav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51"/>
  </p:handoutMasterIdLst>
  <p:sldIdLst>
    <p:sldId id="257" r:id="rId2"/>
    <p:sldId id="258" r:id="rId3"/>
    <p:sldId id="259" r:id="rId4"/>
    <p:sldId id="319" r:id="rId5"/>
    <p:sldId id="261" r:id="rId6"/>
    <p:sldId id="263" r:id="rId7"/>
    <p:sldId id="264" r:id="rId8"/>
    <p:sldId id="320" r:id="rId9"/>
    <p:sldId id="266" r:id="rId10"/>
    <p:sldId id="315" r:id="rId11"/>
    <p:sldId id="316" r:id="rId12"/>
    <p:sldId id="321" r:id="rId13"/>
    <p:sldId id="318" r:id="rId14"/>
    <p:sldId id="267" r:id="rId15"/>
    <p:sldId id="323" r:id="rId16"/>
    <p:sldId id="324" r:id="rId17"/>
    <p:sldId id="270" r:id="rId18"/>
    <p:sldId id="271" r:id="rId19"/>
    <p:sldId id="325" r:id="rId20"/>
    <p:sldId id="326" r:id="rId21"/>
    <p:sldId id="274" r:id="rId22"/>
    <p:sldId id="275" r:id="rId23"/>
    <p:sldId id="327" r:id="rId24"/>
    <p:sldId id="328" r:id="rId25"/>
    <p:sldId id="278" r:id="rId26"/>
    <p:sldId id="279" r:id="rId27"/>
    <p:sldId id="329" r:id="rId28"/>
    <p:sldId id="330" r:id="rId29"/>
    <p:sldId id="282" r:id="rId30"/>
    <p:sldId id="283" r:id="rId31"/>
    <p:sldId id="331" r:id="rId32"/>
    <p:sldId id="332" r:id="rId33"/>
    <p:sldId id="286" r:id="rId34"/>
    <p:sldId id="287" r:id="rId35"/>
    <p:sldId id="333" r:id="rId36"/>
    <p:sldId id="334" r:id="rId37"/>
    <p:sldId id="290" r:id="rId38"/>
    <p:sldId id="291" r:id="rId39"/>
    <p:sldId id="335" r:id="rId40"/>
    <p:sldId id="336" r:id="rId41"/>
    <p:sldId id="294" r:id="rId42"/>
    <p:sldId id="295" r:id="rId43"/>
    <p:sldId id="337" r:id="rId44"/>
    <p:sldId id="338" r:id="rId45"/>
    <p:sldId id="298" r:id="rId46"/>
    <p:sldId id="299" r:id="rId47"/>
    <p:sldId id="339" r:id="rId48"/>
    <p:sldId id="340" r:id="rId49"/>
    <p:sldId id="302" r:id="rId5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NSPCC" panose="020B0604020202020204" charset="0"/>
      <p:regular r:id="rId56"/>
      <p:bold r:id="rId57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B3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39" autoAdjust="0"/>
    <p:restoredTop sz="86376" autoAdjust="0"/>
  </p:normalViewPr>
  <p:slideViewPr>
    <p:cSldViewPr>
      <p:cViewPr varScale="1">
        <p:scale>
          <a:sx n="114" d="100"/>
          <a:sy n="114" d="100"/>
        </p:scale>
        <p:origin x="180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63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7275B73-F0B6-4E99-8481-80B19EE70D34}" type="datetimeFigureOut">
              <a:rPr lang="en-GB"/>
              <a:pPr>
                <a:defRPr/>
              </a:pPr>
              <a:t>07/10/2023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5D1992D-E936-466C-AE41-713C70602C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729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3277E-1763-4F51-AEC8-7CE0604626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539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EE326-2E97-49A6-9445-978C9F6B5C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87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9CA3B-4129-442C-975E-943E98BA0C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860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88A8A-CC0C-4691-B6B4-A7B2886E1B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422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FF1A3-9ECD-4F86-869F-0CD83DE0EF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16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A695C-2656-460F-94C6-BFFFAC2A88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40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4A57B-51EF-4EC1-9D4B-3A7F1D171A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16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03726-A2A0-4FC6-96E8-1FAB0234E0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926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1E03B-8B68-4904-8CD5-942339B84B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24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B6D5B-D00C-4E1F-A5A2-9B275EA3EE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425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E5EB2-1361-434F-A4DD-24491D8A70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37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B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8437124-12AB-4A9B-8788-E38839AF0F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.jpeg"/><Relationship Id="rId5" Type="http://schemas.openxmlformats.org/officeDocument/2006/relationships/image" Target="../media/image3.png"/><Relationship Id="rId4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AB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860800"/>
            <a:ext cx="8915400" cy="144463"/>
          </a:xfrm>
        </p:spPr>
        <p:txBody>
          <a:bodyPr/>
          <a:lstStyle/>
          <a:p>
            <a:pPr eaLnBrk="1" hangingPunct="1">
              <a:defRPr/>
            </a:pPr>
            <a:r>
              <a:rPr lang="en-GB" b="1" dirty="0">
                <a:solidFill>
                  <a:schemeClr val="bg1"/>
                </a:solidFill>
                <a:latin typeface="NSPCC" panose="020B0604020202020204" pitchFamily="2" charset="0"/>
              </a:rPr>
              <a:t>Number Day</a:t>
            </a:r>
            <a:br>
              <a:rPr lang="en-GB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SPCC" pitchFamily="2" charset="0"/>
              </a:rPr>
            </a:br>
            <a:r>
              <a:rPr lang="en-GB" b="1" dirty="0">
                <a:solidFill>
                  <a:schemeClr val="bg1"/>
                </a:solidFill>
                <a:latin typeface="NSPCC" pitchFamily="2" charset="0"/>
              </a:rPr>
              <a:t>Who Wants To Be A Mathionaire</a:t>
            </a:r>
            <a:r>
              <a:rPr lang="en-GB" b="1" dirty="0">
                <a:solidFill>
                  <a:srgbClr val="00AB39"/>
                </a:solidFill>
                <a:latin typeface="NSPCC" pitchFamily="2" charset="0"/>
              </a:rPr>
              <a:t>?</a:t>
            </a:r>
            <a:br>
              <a:rPr lang="en-GB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SPCC" pitchFamily="2" charset="0"/>
              </a:rPr>
            </a:br>
            <a:br>
              <a:rPr lang="en-GB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SPCC" pitchFamily="2" charset="0"/>
              </a:rPr>
            </a:b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SPCC" pitchFamily="2" charset="0"/>
            </a:endParaRPr>
          </a:p>
        </p:txBody>
      </p:sp>
      <p:sp>
        <p:nvSpPr>
          <p:cNvPr id="2051" name="AutoShape 7" descr="data:image/jpeg;base64,/9j/4AAQSkZJRgABAQAAAQABAAD/2wCEAAkGBxQSEhUQExMUEhQWFxQbFhQWEhcYFhcaFRoZGxcXHBYfHCghGhooGxQYIjEhJiwrLy4uGCAzRDMuNygwLisBCgoKDQ0OGxAQGzQlHyQyNy83NC0vNCw3NzQ3NCsrNy80NywsLDQvLTM3NzQsLi8sKywvLDcsLDU3LDQsLDcsK//AABEIAGAAdQMBIgACEQEDEQH/xAAcAAEAAgMBAQEAAAAAAAAAAAAABgcBBAUIAwL/xAA7EAACAQIDBAgDBQcFAAAAAAABAgMAEQQSIQUTMUEGByIyUWGBkRRxoUJicrHBIyQzUoKS0UOisuHw/8QAGgEBAAMBAQEAAAAAAAAAAAAAAAIDBAUBBv/EACQRAAIBAwMEAwEAAAAAAAAAAAABAgMEERIhMQUTQVEicfDR/9oADAMBAAIRAxEAPwC8aUpQClKUApSsXoDNK+GIxkcffdE/EwX8zXzh2nC5sk0THwWRSfYGgNulYvWaAUpSgFKUoBSlKAUpSgFKVqbTxyQRPPIbIilj46ch5k2A+dAa+3duRYSPeSnjoqDVnPgB+vAVWe1+meJxBIDbiP8AkjY5rfek43+Vv1rg7Z2y+KlaeU2J0Vb6IvJB+p5mu70B6OjFOXcndR2uLd5jqB+vtWeU5SeInDrXdWvU7dHZft/o4gwZa8gRmv8AayEk/wBR1NasiLzUEeYB+lWPiummyoMR8EzdoHKz5GaNW4WMnAa+1c3rJ6PpEq4qIWDEK4HDXusPyqDoyW5VcdNnThrzn2cjo5iMcuuEZiB/psS0fmMp4elqsLo90p3z/DYiM4bEgfwyTlfndCbX0F7cePG164z7dXZmxosUse8YrFZM2XM8p4lrHQXJ9LVow7Xj23gWmjTc4vDnNlDXKkajK1hdWA0PIjyq6KlFcnSoU6tKkpatXnH8LLBrNRboF0k+MhIcjfRELJ94HuvblccfMGpTVqeTbCanFSXDFKUoSFKUoBSlKAVXvW1tCyw4UHvlnb5JYKP7mv8A01YVVL1ov+/KCOEEdvV5b/8AvKoVHiJjv5uNCTRD92TVj9F5zBsXE4iPvqmLcfijQgf8BVeZudWJ1YYtJIJsG9jqzZTzSQAMPe/vVNJ/I5HTJJV9/KPPXLXW/EnnfiTV/wCMlZujsDSXLmHC8eN7pr7VHU6kn+IscQnwma/dbelL/wAPwvyzX87VIetDaSJHFgI9LZWZRwVVFkX9fSr5v4nbvJqNGWfWDUTAnaWwpMKms0Jug8TG28QeqkrUT6incbSkjAOXcSCUEcCrplDeBuWFvM+FfTov0jbAz7wDMjaSJfvDxH3h/wBVZT9OdnxxviEZd4wuUWO0rkcA2n1JryElgos7mDpJSe6IP0bxfwm2WQHsPNLCw5WYnIfRgvuauoV5qw20GkxiSnvPOjfItIDb616Hn2oisy2dsls5VCyrcA2JHOxB04XpDgss29LXjJvUr8RShgGUhlIBBHAg8DX7qZrFKUoBWDXH2ptKTeDDwIzvbNI4AtGvLUm2dtbA8ACbHQHWweD3rlJoy2QDOXmaQFm1VQLKvDU6aXXx0A+k8qPvJpnbdI+RFVmANrLey6sxckAeQ51AusPAOhw87hu0skfaN2UKxeNWbm2Vm9qs3HRxLCUfLHFbL/Kqg6Dh3dSNeVcfbGymx2zxGxtKUVkYi3bUXUkcgef4qjJZWCi5pd2lKHspsgVjBY+SGUSRsUZT2SPr8x5VqShlLK6lWUkMp4gg2IrEY/Os+MHzWhwe/JOJOsfFlMmWJWt/ECm/zte1RCbEGRmd2ZnYkljqSTzJr8PLaovtRWSVtSL6jU8DUknLk10Y1LuWmcuOCQTEAZmIA8SbVqb8EArw5Go/qxAuSeVzeusiZUC+A/OpOODTOzjSSy8s7vQzB7/H4aK3elDHyWMZ2Psv1FX1lZMSEjsUkDPKp+xYWDKfFmsCD4E+N4D1J7HXLLjiQXJMSrzQCzMfU29BU/lzri1yhSJE7RJ1URHkOZJlX5WPGrILCOjbQ0w+zEG8gzoImkjzsyFGXQOcxUqSLWYm1uVq2odpozBDmjc8FdSubn2TwY+QNbM8SupRgGVgQQeBB4iou+zmaNkkhmIDMBIk/bIRiI33ZNr2Cn562qReSwUrk7Dx+ZMjOHZAv7QC2cG4DFfsPdWDLyINKA5yYc55ElikkGdyqIGyOGN87sSAza2sTYBeFbuCG5zbvBugcglVMQFwAL5c+hsB7V2azQHF2jiTNE+HWKQNIpQ50sqhxYsW4EAG9hx4V2QKVmgIR066DjF/vEFkxAGoOiygcATybwb0NVHiIJIZDFKjRyDirCx+Y8R5ivSZrS2lsuHELkmjSVfBlvb5Hl6VCUEzHcWcKu/DPO7C/GvhjIwygHUDxFXNjOrLBubqZovJZLj/AHA1rRdVGEB7UuIceBdB9VQGodtmGPT60ZZTRSaxopsLAnhpqb8AP8VNti9WeKnhMzFYDa8ccinM589f2Y8NCflVtbF6J4TCWMMCKw+2e0/9xuRXatU1D2dCFquZvJVHVM8uHxc+BmRkYoHynkYyFv5ghxY8OzVm43B7zKQxR0N0cWuLixFjoQRoR/gVs5a/VSSwX04aI6Tnrs9z355GP3cqL7AX+poNlAd2WZT470n6NcV0KV6TNTZ+AWINYlmdszuQMzNYC5sAOCgelYrcpQClKUApSlAKUpQClKUApSlAKUpQClKUApSlAf/Z"/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52" name="AutoShape 11" descr="data:image/jpeg;base64,/9j/4AAQSkZJRgABAQAAAQABAAD/2wCEAAkGBxQSEhUQExMUEhQWFxQbFhQWEhcYFhcaFRoZGxcXHBYfHCghGhooGxQYIjEhJiwrLy4uGCAzRDMuNygwLisBCgoKDQ0OGxAQGzQlHyQyNy83NC0vNCw3NzQ3NCsrNy80NywsLDQvLTM3NzQsLi8sKywvLDcsLDU3LDQsLDcsK//AABEIAGAAdQMBIgACEQEDEQH/xAAcAAEAAgMBAQEAAAAAAAAAAAAABgcBBAUIAwL/xAA7EAACAQIDBAgDBQcFAAAAAAABAgMAEQQSIQUTMUEGByIyUWGBkRRxoUJicrHBIyQzUoKS0UOisuHw/8QAGgEBAAMBAQEAAAAAAAAAAAAAAAIDBAUBBv/EACQRAAIBAwMEAwEAAAAAAAAAAAABAgMEERIhMQUTQVEicfDR/9oADAMBAAIRAxEAPwC8aUpQClKUApSsXoDNK+GIxkcffdE/EwX8zXzh2nC5sk0THwWRSfYGgNulYvWaAUpSgFKUoBSlKAUpSgFKVqbTxyQRPPIbIilj46ch5k2A+dAa+3duRYSPeSnjoqDVnPgB+vAVWe1+meJxBIDbiP8AkjY5rfek43+Vv1rg7Z2y+KlaeU2J0Vb6IvJB+p5mu70B6OjFOXcndR2uLd5jqB+vtWeU5SeInDrXdWvU7dHZft/o4gwZa8gRmv8AayEk/wBR1NasiLzUEeYB+lWPiummyoMR8EzdoHKz5GaNW4WMnAa+1c3rJ6PpEq4qIWDEK4HDXusPyqDoyW5VcdNnThrzn2cjo5iMcuuEZiB/psS0fmMp4elqsLo90p3z/DYiM4bEgfwyTlfndCbX0F7cePG164z7dXZmxosUse8YrFZM2XM8p4lrHQXJ9LVow7Xj23gWmjTc4vDnNlDXKkajK1hdWA0PIjyq6KlFcnSoU6tKkpatXnH8LLBrNRboF0k+MhIcjfRELJ94HuvblccfMGpTVqeTbCanFSXDFKUoSFKUoBSlKAVXvW1tCyw4UHvlnb5JYKP7mv8A01YVVL1ov+/KCOEEdvV5b/8AvKoVHiJjv5uNCTRD92TVj9F5zBsXE4iPvqmLcfijQgf8BVeZudWJ1YYtJIJsG9jqzZTzSQAMPe/vVNJ/I5HTJJV9/KPPXLXW/EnnfiTV/wCMlZujsDSXLmHC8eN7pr7VHU6kn+IscQnwma/dbelL/wAPwvyzX87VIetDaSJHFgI9LZWZRwVVFkX9fSr5v4nbvJqNGWfWDUTAnaWwpMKms0Jug8TG28QeqkrUT6incbSkjAOXcSCUEcCrplDeBuWFvM+FfTov0jbAz7wDMjaSJfvDxH3h/wBVZT9OdnxxviEZd4wuUWO0rkcA2n1JryElgos7mDpJSe6IP0bxfwm2WQHsPNLCw5WYnIfRgvuauoV5qw20GkxiSnvPOjfItIDb616Hn2oisy2dsls5VCyrcA2JHOxB04XpDgss29LXjJvUr8RShgGUhlIBBHAg8DX7qZrFKUoBWDXH2ptKTeDDwIzvbNI4AtGvLUm2dtbA8ACbHQHWweD3rlJoy2QDOXmaQFm1VQLKvDU6aXXx0A+k8qPvJpnbdI+RFVmANrLey6sxckAeQ51AusPAOhw87hu0skfaN2UKxeNWbm2Vm9qs3HRxLCUfLHFbL/Kqg6Dh3dSNeVcfbGymx2zxGxtKUVkYi3bUXUkcgef4qjJZWCi5pd2lKHspsgVjBY+SGUSRsUZT2SPr8x5VqShlLK6lWUkMp4gg2IrEY/Os+MHzWhwe/JOJOsfFlMmWJWt/ECm/zte1RCbEGRmd2ZnYkljqSTzJr8PLaovtRWSVtSL6jU8DUknLk10Y1LuWmcuOCQTEAZmIA8SbVqb8EArw5Go/qxAuSeVzeusiZUC+A/OpOODTOzjSSy8s7vQzB7/H4aK3elDHyWMZ2Psv1FX1lZMSEjsUkDPKp+xYWDKfFmsCD4E+N4D1J7HXLLjiQXJMSrzQCzMfU29BU/lzri1yhSJE7RJ1URHkOZJlX5WPGrILCOjbQ0w+zEG8gzoImkjzsyFGXQOcxUqSLWYm1uVq2odpozBDmjc8FdSubn2TwY+QNbM8SupRgGVgQQeBB4iou+zmaNkkhmIDMBIk/bIRiI33ZNr2Cn562qReSwUrk7Dx+ZMjOHZAv7QC2cG4DFfsPdWDLyINKA5yYc55ElikkGdyqIGyOGN87sSAza2sTYBeFbuCG5zbvBugcglVMQFwAL5c+hsB7V2azQHF2jiTNE+HWKQNIpQ50sqhxYsW4EAG9hx4V2QKVmgIR066DjF/vEFkxAGoOiygcATybwb0NVHiIJIZDFKjRyDirCx+Y8R5ivSZrS2lsuHELkmjSVfBlvb5Hl6VCUEzHcWcKu/DPO7C/GvhjIwygHUDxFXNjOrLBubqZovJZLj/AHA1rRdVGEB7UuIceBdB9VQGodtmGPT60ZZTRSaxopsLAnhpqb8AP8VNti9WeKnhMzFYDa8ccinM589f2Y8NCflVtbF6J4TCWMMCKw+2e0/9xuRXatU1D2dCFquZvJVHVM8uHxc+BmRkYoHynkYyFv5ghxY8OzVm43B7zKQxR0N0cWuLixFjoQRoR/gVs5a/VSSwX04aI6Tnrs9z355GP3cqL7AX+poNlAd2WZT470n6NcV0KV6TNTZ+AWINYlmdszuQMzNYC5sAOCgelYrcpQClKUApSlAKUpQClKUApSlAKUpQClKUApSlAf/Z"/>
          <p:cNvSpPr>
            <a:spLocks noChangeAspect="1" noChangeArrowheads="1"/>
          </p:cNvSpPr>
          <p:nvPr/>
        </p:nvSpPr>
        <p:spPr bwMode="auto">
          <a:xfrm>
            <a:off x="381000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05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50" y="354013"/>
            <a:ext cx="143351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9" descr="C:\Users\ssimmino\AppData\Local\Microsoft\Windows\Temporary Internet Files\Content.IE5\38WKM02R\Strapline_White_ForOnlin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6324600"/>
            <a:ext cx="499745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  <p:sndAc>
      <p:stSnd>
        <p:snd r:embed="rId2" name="st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23900" y="28575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8000" b="1">
                <a:solidFill>
                  <a:schemeClr val="bg1"/>
                </a:solidFill>
                <a:latin typeface="NSPCC" pitchFamily="2" charset="0"/>
              </a:rPr>
              <a:t>Question 3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altLang="en-US" sz="32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If a car can hold 13 gallons of petrol, how many litres of petrol can the car hold if 1 gallon is equivalent to 4.5L (litre) ?</a:t>
            </a:r>
            <a:endParaRPr lang="en-US" altLang="en-US" sz="32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2.89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 L</a:t>
            </a:r>
            <a:endParaRPr lang="en-US" altLang="en-US" sz="16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5.85 L</a:t>
            </a:r>
            <a:endParaRPr lang="en-US" altLang="en-US" sz="16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28.9 L</a:t>
            </a:r>
            <a:endParaRPr lang="en-US" altLang="en-US" sz="16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58.5 L</a:t>
            </a:r>
            <a:endParaRPr lang="en-US" altLang="en-US" sz="16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308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</p:spPr>
        <p:txBody>
          <a:bodyPr/>
          <a:lstStyle/>
          <a:p>
            <a:pPr eaLnBrk="1" hangingPunct="1"/>
            <a:r>
              <a:rPr lang="en-GB" altLang="en-US" sz="32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If a car can hold 13 gallons of petrol, how many litres of petrol can the car hold if 1 gallon is equivalent to 4.5L (litre) ?</a:t>
            </a:r>
            <a:endParaRPr lang="en-US" altLang="en-US" sz="32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2.89 L</a:t>
            </a:r>
            <a:endParaRPr lang="en-US" altLang="en-US" sz="16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5.85 L</a:t>
            </a:r>
            <a:endParaRPr lang="en-US" altLang="en-US" sz="16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28.9 L</a:t>
            </a:r>
            <a:endParaRPr lang="en-US" altLang="en-US" sz="16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58.5 L</a:t>
            </a:r>
            <a:endParaRPr lang="en-US" altLang="en-US" sz="16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3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32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>
                <a:solidFill>
                  <a:schemeClr val="bg1"/>
                </a:solidFill>
                <a:latin typeface="NSPCC" pitchFamily="2" charset="0"/>
              </a:rPr>
              <a:t>2000 points</a:t>
            </a:r>
            <a:endParaRPr lang="en-US" altLang="en-US" sz="800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55508" y="548680"/>
            <a:ext cx="7901522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You’re getting the hang </a:t>
            </a:r>
          </a:p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of this!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23900" y="28575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8000" b="1">
                <a:solidFill>
                  <a:schemeClr val="bg1"/>
                </a:solidFill>
                <a:latin typeface="NSPCC" pitchFamily="2" charset="0"/>
              </a:rPr>
              <a:t>Question 4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altLang="en-US" sz="32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John takes 3 hrs to drive a distance of 192 km on the M1 motorway. What was John’s speed ?</a:t>
            </a:r>
            <a:endParaRPr lang="en-US" altLang="en-US" sz="32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57 km/hr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5400" b="1" baseline="10000" dirty="0">
                <a:solidFill>
                  <a:srgbClr val="FF9900"/>
                </a:solidFill>
                <a:latin typeface="NSPCC" pitchFamily="2" charset="0"/>
              </a:rPr>
              <a:t>B 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64 km/hr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54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28 km/</a:t>
            </a:r>
            <a:r>
              <a:rPr lang="en-US" altLang="en-US" sz="5400" dirty="0" err="1">
                <a:solidFill>
                  <a:schemeClr val="bg1"/>
                </a:solidFill>
                <a:latin typeface="NSPCC" pitchFamily="2" charset="0"/>
              </a:rPr>
              <a:t>hr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54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75 km/hr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endParaRPr lang="en-US" altLang="en-US" sz="52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40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404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altLang="en-US" sz="32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John takes 3 hrs to drive a distance of 192 km on the M1 motorway. What was John’s speed ?</a:t>
            </a:r>
            <a:endParaRPr lang="en-US" altLang="en-US" sz="32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57 km/hr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64 km/hr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28 km/</a:t>
            </a:r>
            <a:r>
              <a:rPr lang="en-US" altLang="en-US" sz="5400" dirty="0" err="1">
                <a:solidFill>
                  <a:schemeClr val="bg1"/>
                </a:solidFill>
                <a:latin typeface="NSPCC" pitchFamily="2" charset="0"/>
              </a:rPr>
              <a:t>hr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75 km/hr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28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>
                <a:solidFill>
                  <a:schemeClr val="bg1"/>
                </a:solidFill>
                <a:latin typeface="NSPCC" pitchFamily="2" charset="0"/>
              </a:rPr>
              <a:t>5000 points</a:t>
            </a:r>
            <a:endParaRPr lang="en-US" altLang="en-US" sz="800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001941" y="779131"/>
            <a:ext cx="700865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Fantastic!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8000" b="1">
                <a:solidFill>
                  <a:schemeClr val="bg1"/>
                </a:solidFill>
                <a:latin typeface="NSPCC" pitchFamily="2" charset="0"/>
              </a:rPr>
              <a:t>Question 5</a:t>
            </a: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altLang="en-US" sz="32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If Andrea is taller than Brittany, and Brittany is taller than Charlie, </a:t>
            </a:r>
            <a:br>
              <a:rPr lang="en-GB" altLang="en-US" sz="3200" dirty="0">
                <a:solidFill>
                  <a:schemeClr val="bg1"/>
                </a:solidFill>
                <a:latin typeface="NSPCC" pitchFamily="2" charset="0"/>
                <a:cs typeface="Arial" charset="0"/>
              </a:rPr>
            </a:br>
            <a:r>
              <a:rPr lang="en-GB" altLang="en-US" sz="32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can you conclude that Charlie is taller than Andrea ?</a:t>
            </a:r>
            <a:endParaRPr lang="en-US" altLang="en-US" sz="32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895600"/>
            <a:ext cx="7620000" cy="3962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dirty="0">
                <a:latin typeface="NSPCC" pitchFamily="2" charset="0"/>
              </a:rPr>
              <a:t>  </a:t>
            </a:r>
            <a:r>
              <a:rPr lang="en-GB" altLang="en-US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Only if Andrea is taller than Brittany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You can’t say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Yes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No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  <a:cs typeface="Arial" charset="0"/>
            </a:endParaRP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500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8000" b="1">
                <a:solidFill>
                  <a:schemeClr val="bg1"/>
                </a:solidFill>
                <a:latin typeface="NSPCC" pitchFamily="2" charset="0"/>
              </a:rPr>
              <a:t>Question 1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altLang="en-US" sz="32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If Andrea is taller than Brittany, and Brittany is taller than Charlie, </a:t>
            </a:r>
            <a:br>
              <a:rPr lang="en-GB" altLang="en-US" sz="3200" dirty="0">
                <a:solidFill>
                  <a:schemeClr val="bg1"/>
                </a:solidFill>
                <a:latin typeface="NSPCC" pitchFamily="2" charset="0"/>
                <a:cs typeface="Arial" charset="0"/>
              </a:rPr>
            </a:br>
            <a:r>
              <a:rPr lang="en-GB" altLang="en-US" sz="32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can you conclude that Charlie is taller than Andrea ?</a:t>
            </a:r>
            <a:endParaRPr lang="en-US" altLang="en-US" sz="32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2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24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0F37742A-A0A1-489D-8CA5-F5C895F5B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895600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800" b="1" kern="0" baseline="1000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kern="0">
                <a:latin typeface="NSPCC" pitchFamily="2" charset="0"/>
              </a:rPr>
              <a:t>  </a:t>
            </a:r>
            <a:r>
              <a:rPr lang="en-GB" altLang="en-US" kern="0">
                <a:solidFill>
                  <a:schemeClr val="bg1"/>
                </a:solidFill>
                <a:latin typeface="NSPCC" pitchFamily="2" charset="0"/>
                <a:cs typeface="Arial" charset="0"/>
              </a:rPr>
              <a:t>Only if Andrea is taller than Brittany</a:t>
            </a:r>
          </a:p>
          <a:p>
            <a:pPr eaLnBrk="1" hangingPunct="1">
              <a:buFontTx/>
              <a:buNone/>
            </a:pPr>
            <a:r>
              <a:rPr lang="en-US" altLang="en-US" sz="4800" b="1" kern="0" baseline="1000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kern="0">
                <a:latin typeface="NSPCC" pitchFamily="2" charset="0"/>
              </a:rPr>
              <a:t> </a:t>
            </a:r>
            <a:r>
              <a:rPr lang="en-GB" altLang="en-US" sz="5400" kern="0">
                <a:solidFill>
                  <a:schemeClr val="bg1"/>
                </a:solidFill>
                <a:latin typeface="NSPCC" pitchFamily="2" charset="0"/>
              </a:rPr>
              <a:t>You can’t say</a:t>
            </a:r>
            <a:endParaRPr lang="en-US" altLang="en-US" sz="5400" kern="0">
              <a:solidFill>
                <a:schemeClr val="bg1"/>
              </a:solidFill>
              <a:latin typeface="NSPCC" pitchFamily="2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kern="0" baseline="1000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kern="0">
                <a:latin typeface="NSPCC" pitchFamily="2" charset="0"/>
              </a:rPr>
              <a:t> </a:t>
            </a:r>
            <a:r>
              <a:rPr lang="en-US" altLang="en-US" sz="5400" kern="0">
                <a:solidFill>
                  <a:schemeClr val="bg1"/>
                </a:solidFill>
                <a:latin typeface="NSPCC" pitchFamily="2" charset="0"/>
              </a:rPr>
              <a:t>Yes</a:t>
            </a:r>
            <a:endParaRPr lang="en-US" altLang="en-US" sz="5400" kern="0">
              <a:solidFill>
                <a:schemeClr val="bg1"/>
              </a:solidFill>
              <a:latin typeface="NSPCC" pitchFamily="2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kern="0" baseline="10000">
                <a:solidFill>
                  <a:srgbClr val="FF9900"/>
                </a:solidFill>
                <a:latin typeface="NSPCC" pitchFamily="2" charset="0"/>
              </a:rPr>
              <a:t>D  </a:t>
            </a:r>
            <a:r>
              <a:rPr lang="en-GB" altLang="en-US" sz="5400" kern="0">
                <a:solidFill>
                  <a:schemeClr val="bg1"/>
                </a:solidFill>
                <a:latin typeface="NSPCC" pitchFamily="2" charset="0"/>
                <a:cs typeface="Arial" charset="0"/>
              </a:rPr>
              <a:t>No</a:t>
            </a:r>
            <a:endParaRPr lang="en-US" altLang="en-US" sz="5400" kern="0" dirty="0">
              <a:solidFill>
                <a:schemeClr val="bg1"/>
              </a:solidFill>
              <a:latin typeface="NSPCC" pitchFamily="2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Tarda.wav"/>
          </p:stSnd>
        </p:sndAc>
      </p:transition>
    </mc:Choice>
    <mc:Fallback xmlns="">
      <p:transition>
        <p:sndAc>
          <p:stSnd>
            <p:snd r:embed="rId4" name="Tarda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>
                <a:solidFill>
                  <a:schemeClr val="bg1"/>
                </a:solidFill>
                <a:latin typeface="NSPCC" pitchFamily="2" charset="0"/>
              </a:rPr>
              <a:t>10 000 points</a:t>
            </a:r>
            <a:endParaRPr lang="en-US" altLang="en-US" sz="800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251207" y="779131"/>
            <a:ext cx="651011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Brilliant!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8000" b="1">
                <a:solidFill>
                  <a:schemeClr val="bg1"/>
                </a:solidFill>
                <a:latin typeface="NSPCC" pitchFamily="2" charset="0"/>
              </a:rPr>
              <a:t>Question 6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548680"/>
            <a:ext cx="7696200" cy="116964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br>
              <a:rPr lang="en-GB" altLang="en-US" sz="32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GB" altLang="en-US" sz="32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If a + b = c + d and b = c, what can be logically said about </a:t>
            </a:r>
            <a:r>
              <a:rPr lang="en-GB" altLang="en-US" sz="3200" b="1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a</a:t>
            </a:r>
            <a:r>
              <a:rPr lang="en-GB" altLang="en-US" sz="32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 and </a:t>
            </a:r>
            <a:r>
              <a:rPr lang="en-GB" altLang="en-US" sz="3200" b="1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d</a:t>
            </a:r>
            <a:r>
              <a:rPr lang="en-GB" altLang="en-US" sz="32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?</a:t>
            </a:r>
            <a:endParaRPr lang="en-US" altLang="en-US" sz="32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a &lt; d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a &gt; d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a = d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Nothing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9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96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title"/>
          </p:nvPr>
        </p:nvSpPr>
        <p:spPr>
          <a:xfrm>
            <a:off x="631151" y="548680"/>
            <a:ext cx="7696200" cy="116964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br>
              <a:rPr lang="en-GB" altLang="en-US" sz="32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GB" altLang="en-US" sz="32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If a + b = c + d and b = c, what can be logically said about </a:t>
            </a:r>
            <a:r>
              <a:rPr lang="en-GB" altLang="en-US" sz="3200" b="1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a</a:t>
            </a:r>
            <a:r>
              <a:rPr lang="en-GB" altLang="en-US" sz="32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 and </a:t>
            </a:r>
            <a:r>
              <a:rPr lang="en-GB" altLang="en-US" sz="3200" b="1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d</a:t>
            </a:r>
            <a:r>
              <a:rPr lang="en-GB" altLang="en-US" sz="32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?</a:t>
            </a:r>
            <a:endParaRPr lang="en-US" altLang="en-US" sz="32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20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CDFF6357-B8D1-46E8-979F-CE3437C89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667000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GB" altLang="en-US" sz="5400" kern="0" dirty="0">
                <a:solidFill>
                  <a:schemeClr val="bg1"/>
                </a:solidFill>
                <a:latin typeface="NSPCC" pitchFamily="2" charset="0"/>
              </a:rPr>
              <a:t>a &lt; d</a:t>
            </a:r>
            <a:endParaRPr lang="en-US" altLang="en-US" sz="5400" kern="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GB" altLang="en-US" sz="5400" kern="0" dirty="0">
                <a:solidFill>
                  <a:schemeClr val="bg1"/>
                </a:solidFill>
                <a:latin typeface="NSPCC" pitchFamily="2" charset="0"/>
              </a:rPr>
              <a:t>a &gt; d</a:t>
            </a:r>
            <a:endParaRPr lang="en-US" altLang="en-US" sz="5400" kern="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a = d</a:t>
            </a:r>
          </a:p>
          <a:p>
            <a:pPr eaLnBrk="1" hangingPunct="1"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GB" altLang="en-US" sz="5400" kern="0" dirty="0">
                <a:solidFill>
                  <a:schemeClr val="bg1"/>
                </a:solidFill>
                <a:latin typeface="NSPCC" pitchFamily="2" charset="0"/>
              </a:rPr>
              <a:t>Nothing</a:t>
            </a:r>
            <a:endParaRPr lang="en-US" altLang="en-US" sz="5400" kern="0" dirty="0">
              <a:solidFill>
                <a:schemeClr val="bg1"/>
              </a:solidFill>
              <a:latin typeface="NSPCC" pitchFamily="2" charset="0"/>
            </a:endParaRPr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27813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>
                <a:solidFill>
                  <a:schemeClr val="bg1"/>
                </a:solidFill>
                <a:latin typeface="NSPCC" pitchFamily="2" charset="0"/>
              </a:rPr>
              <a:t>20 000 points</a:t>
            </a:r>
            <a:endParaRPr lang="en-US" altLang="en-US" sz="800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034005" y="476672"/>
            <a:ext cx="6944530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You’re half way there</a:t>
            </a:r>
          </a:p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now!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23900" y="27813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8000" b="1">
                <a:solidFill>
                  <a:schemeClr val="bg1"/>
                </a:solidFill>
                <a:latin typeface="NSPCC" pitchFamily="2" charset="0"/>
              </a:rPr>
              <a:t>Question 7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altLang="en-US" sz="32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Which of the following shapes is the odd one out</a:t>
            </a:r>
            <a:r>
              <a:rPr lang="en-US" altLang="en-US" sz="3200" dirty="0">
                <a:solidFill>
                  <a:schemeClr val="bg1"/>
                </a:solidFill>
                <a:latin typeface="NSPCC" pitchFamily="2" charset="0"/>
              </a:rPr>
              <a:t>?</a:t>
            </a: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Parallelogram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Triangle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Rhombus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Circle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9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92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altLang="en-US" sz="32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Which of the following shapes is the odd one out</a:t>
            </a:r>
            <a:r>
              <a:rPr lang="en-US" altLang="en-US" sz="3200" dirty="0">
                <a:solidFill>
                  <a:schemeClr val="bg1"/>
                </a:solidFill>
                <a:latin typeface="NSPCC" pitchFamily="2" charset="0"/>
              </a:rPr>
              <a:t>?</a:t>
            </a:r>
            <a:endParaRPr lang="en-US" altLang="en-US" sz="3200" b="1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16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4D4B62FC-6789-4495-98C5-B259B6D50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667000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800" b="1" kern="0" baseline="1000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kern="0">
                <a:latin typeface="NSPCC" pitchFamily="2" charset="0"/>
              </a:rPr>
              <a:t> </a:t>
            </a:r>
            <a:r>
              <a:rPr lang="en-GB" altLang="en-US" sz="5400" kern="0">
                <a:solidFill>
                  <a:schemeClr val="bg1"/>
                </a:solidFill>
                <a:latin typeface="NSPCC" pitchFamily="2" charset="0"/>
              </a:rPr>
              <a:t>Parallelogram</a:t>
            </a:r>
            <a:endParaRPr lang="en-US" altLang="en-US" sz="5400" ker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kern="0" baseline="1000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kern="0">
                <a:latin typeface="NSPCC" pitchFamily="2" charset="0"/>
              </a:rPr>
              <a:t> </a:t>
            </a:r>
            <a:r>
              <a:rPr lang="en-GB" altLang="en-US" sz="5400" kern="0">
                <a:solidFill>
                  <a:schemeClr val="bg1"/>
                </a:solidFill>
                <a:latin typeface="NSPCC" pitchFamily="2" charset="0"/>
              </a:rPr>
              <a:t>Triangle</a:t>
            </a:r>
            <a:endParaRPr lang="en-US" altLang="en-US" sz="5400" ker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kern="0" baseline="1000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kern="0">
                <a:latin typeface="NSPCC" pitchFamily="2" charset="0"/>
              </a:rPr>
              <a:t> </a:t>
            </a:r>
            <a:r>
              <a:rPr lang="en-US" altLang="en-US" sz="5400" kern="0">
                <a:solidFill>
                  <a:schemeClr val="bg1"/>
                </a:solidFill>
                <a:latin typeface="NSPCC" pitchFamily="2" charset="0"/>
              </a:rPr>
              <a:t>Rhombus</a:t>
            </a:r>
          </a:p>
          <a:p>
            <a:pPr eaLnBrk="1" hangingPunct="1">
              <a:buFontTx/>
              <a:buNone/>
            </a:pPr>
            <a:r>
              <a:rPr lang="en-US" altLang="en-US" sz="4800" b="1" kern="0" baseline="1000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kern="0">
                <a:latin typeface="NSPCC" pitchFamily="2" charset="0"/>
              </a:rPr>
              <a:t> </a:t>
            </a:r>
            <a:r>
              <a:rPr lang="en-GB" altLang="en-US" sz="5400" kern="0">
                <a:solidFill>
                  <a:schemeClr val="bg1"/>
                </a:solidFill>
                <a:latin typeface="NSPCC" pitchFamily="2" charset="0"/>
              </a:rPr>
              <a:t>Circle</a:t>
            </a:r>
            <a:endParaRPr lang="en-US" altLang="en-US" sz="5400" kern="0" dirty="0">
              <a:solidFill>
                <a:schemeClr val="bg1"/>
              </a:solidFill>
              <a:latin typeface="NSPCC" pitchFamily="2" charset="0"/>
            </a:endParaRPr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>
                <a:solidFill>
                  <a:schemeClr val="bg1"/>
                </a:solidFill>
                <a:latin typeface="NSPCC" pitchFamily="2" charset="0"/>
              </a:rPr>
              <a:t>50 000 points</a:t>
            </a:r>
            <a:endParaRPr lang="en-US" altLang="en-US" sz="800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346586" y="779131"/>
            <a:ext cx="63193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Superb!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>
          <a:xfrm>
            <a:off x="756772" y="299720"/>
            <a:ext cx="7696200" cy="121285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2000" dirty="0">
                <a:solidFill>
                  <a:schemeClr val="bg1"/>
                </a:solidFill>
                <a:latin typeface="NSPCC" pitchFamily="2" charset="0"/>
              </a:rPr>
              <a:t>As it concerns the circles in the diagram here, is the statement in the diagram true? </a:t>
            </a:r>
            <a:br>
              <a:rPr lang="en-US" altLang="en-US" sz="2000" dirty="0">
                <a:solidFill>
                  <a:schemeClr val="bg1"/>
                </a:solidFill>
                <a:latin typeface="NSPCC" pitchFamily="2" charset="0"/>
              </a:rPr>
            </a:br>
            <a:endParaRPr lang="en-US" altLang="en-US" sz="20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A  </a:t>
            </a:r>
            <a:r>
              <a:rPr lang="en-US" altLang="en-US" sz="4400" b="1" baseline="10000" dirty="0">
                <a:solidFill>
                  <a:srgbClr val="FF9900"/>
                </a:solidFill>
                <a:latin typeface="NSPCC" pitchFamily="2" charset="0"/>
              </a:rPr>
              <a:t> </a:t>
            </a:r>
            <a:r>
              <a:rPr lang="en-GB" altLang="en-US" sz="4800" dirty="0">
                <a:solidFill>
                  <a:schemeClr val="bg1"/>
                </a:solidFill>
                <a:latin typeface="NSPCC" pitchFamily="2" charset="0"/>
              </a:rPr>
              <a:t>Yes, but only for circles</a:t>
            </a:r>
            <a:endParaRPr lang="en-US" altLang="en-US" sz="48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4000" dirty="0">
                <a:solidFill>
                  <a:schemeClr val="bg1"/>
                </a:solidFill>
                <a:latin typeface="NSPCC" pitchFamily="2" charset="0"/>
              </a:rPr>
              <a:t>No, it only applies to squares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False</a:t>
            </a:r>
            <a:endParaRPr lang="en-GB" altLang="en-US" sz="6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endParaRPr lang="en-US" altLang="en-US" sz="2000" b="1" baseline="10000" dirty="0">
              <a:solidFill>
                <a:srgbClr val="FF9900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  </a:t>
            </a:r>
            <a:r>
              <a:rPr lang="en-US" altLang="en-US" sz="4400" dirty="0">
                <a:solidFill>
                  <a:schemeClr val="bg1"/>
                </a:solidFill>
                <a:latin typeface="NSPCC" pitchFamily="2" charset="0"/>
              </a:rPr>
              <a:t>True, </a:t>
            </a:r>
            <a:r>
              <a:rPr lang="en-US" altLang="en-US" sz="4000" dirty="0">
                <a:solidFill>
                  <a:schemeClr val="bg1"/>
                </a:solidFill>
                <a:latin typeface="NSPCC" pitchFamily="2" charset="0"/>
              </a:rPr>
              <a:t>but wrong </a:t>
            </a:r>
            <a:r>
              <a:rPr lang="en-US" altLang="en-US" sz="4000" dirty="0" err="1">
                <a:solidFill>
                  <a:schemeClr val="bg1"/>
                </a:solidFill>
                <a:latin typeface="NSPCC" pitchFamily="2" charset="0"/>
              </a:rPr>
              <a:t>colours</a:t>
            </a:r>
            <a:r>
              <a:rPr lang="en-US" altLang="en-US" sz="4000" dirty="0">
                <a:solidFill>
                  <a:schemeClr val="bg1"/>
                </a:solidFill>
                <a:latin typeface="NSPCC" pitchFamily="2" charset="0"/>
              </a:rPr>
              <a:t> used</a:t>
            </a:r>
            <a:endParaRPr lang="en-US" altLang="en-US" sz="28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16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F718E2F-B82F-4A6D-8475-E33C805CB8FB}"/>
              </a:ext>
            </a:extLst>
          </p:cNvPr>
          <p:cNvSpPr/>
          <p:nvPr/>
        </p:nvSpPr>
        <p:spPr>
          <a:xfrm>
            <a:off x="3203848" y="1153631"/>
            <a:ext cx="2797175" cy="12128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AEB3CB8-BDB1-417E-9715-FA5E7C3E8384}"/>
              </a:ext>
            </a:extLst>
          </p:cNvPr>
          <p:cNvSpPr/>
          <p:nvPr/>
        </p:nvSpPr>
        <p:spPr>
          <a:xfrm>
            <a:off x="3248298" y="1298411"/>
            <a:ext cx="941070" cy="87757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3877514-F238-4BD0-A684-24AFB415B114}"/>
              </a:ext>
            </a:extLst>
          </p:cNvPr>
          <p:cNvSpPr/>
          <p:nvPr/>
        </p:nvSpPr>
        <p:spPr>
          <a:xfrm>
            <a:off x="5239658" y="1478751"/>
            <a:ext cx="696595" cy="62357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5EC55A54-B6ED-44C9-B7EA-73FA0F92D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5723" y="1298411"/>
            <a:ext cx="1004570" cy="8039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halve the radius, you halve the area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8000" b="1">
                <a:solidFill>
                  <a:schemeClr val="bg1"/>
                </a:solidFill>
                <a:latin typeface="NSPCC" pitchFamily="2" charset="0"/>
              </a:rPr>
              <a:t>Question 8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altLang="en-US" sz="28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An </a:t>
            </a:r>
            <a:r>
              <a:rPr lang="en-GB" altLang="en-US" sz="2800" dirty="0" err="1">
                <a:solidFill>
                  <a:schemeClr val="bg1"/>
                </a:solidFill>
                <a:latin typeface="NSPCC" pitchFamily="2" charset="0"/>
                <a:cs typeface="Arial" charset="0"/>
              </a:rPr>
              <a:t>icosagon</a:t>
            </a:r>
            <a:r>
              <a:rPr lang="en-GB" altLang="en-US" sz="28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 is a polygon with twenty sides. How many non-overlapping triangles can be drawn in a regular </a:t>
            </a:r>
            <a:r>
              <a:rPr lang="en-GB" altLang="en-US" sz="2800" dirty="0" err="1">
                <a:solidFill>
                  <a:schemeClr val="bg1"/>
                </a:solidFill>
                <a:latin typeface="NSPCC" pitchFamily="2" charset="0"/>
                <a:cs typeface="Arial" charset="0"/>
              </a:rPr>
              <a:t>icosagon</a:t>
            </a:r>
            <a:r>
              <a:rPr lang="en-GB" altLang="en-US" sz="28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? </a:t>
            </a:r>
            <a:endParaRPr lang="en-US" altLang="en-US" sz="30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18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 19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20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21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88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altLang="en-US" sz="28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An </a:t>
            </a:r>
            <a:r>
              <a:rPr lang="en-GB" altLang="en-US" sz="2800" dirty="0" err="1">
                <a:solidFill>
                  <a:schemeClr val="bg1"/>
                </a:solidFill>
                <a:latin typeface="NSPCC" pitchFamily="2" charset="0"/>
                <a:cs typeface="Arial" charset="0"/>
              </a:rPr>
              <a:t>icosagon</a:t>
            </a:r>
            <a:r>
              <a:rPr lang="en-GB" altLang="en-US" sz="28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 is a polygon with twenty sides. How many non-overlapping triangles can be drawn in a regular </a:t>
            </a:r>
            <a:r>
              <a:rPr lang="en-GB" altLang="en-US" sz="2800" dirty="0" err="1">
                <a:solidFill>
                  <a:schemeClr val="bg1"/>
                </a:solidFill>
                <a:latin typeface="NSPCC" pitchFamily="2" charset="0"/>
                <a:cs typeface="Arial" charset="0"/>
              </a:rPr>
              <a:t>icosagon</a:t>
            </a:r>
            <a:r>
              <a:rPr lang="en-GB" altLang="en-US" sz="28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? </a:t>
            </a:r>
            <a:endParaRPr lang="en-US" altLang="en-US" sz="3000" b="1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1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812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B0F3E8FB-AF9F-48C6-8B1C-1FDD5ECE9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667000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800" b="1" kern="0" baseline="1000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kern="0">
                <a:latin typeface="NSPCC" pitchFamily="2" charset="0"/>
              </a:rPr>
              <a:t> </a:t>
            </a:r>
            <a:r>
              <a:rPr lang="en-GB" altLang="en-US" sz="5400" kern="0">
                <a:solidFill>
                  <a:schemeClr val="bg1"/>
                </a:solidFill>
                <a:latin typeface="NSPCC" pitchFamily="2" charset="0"/>
              </a:rPr>
              <a:t>18</a:t>
            </a:r>
            <a:endParaRPr lang="en-US" altLang="en-US" sz="5400" ker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kern="0" baseline="1000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kern="0">
                <a:solidFill>
                  <a:schemeClr val="bg1"/>
                </a:solidFill>
                <a:latin typeface="NSPCC" pitchFamily="2" charset="0"/>
              </a:rPr>
              <a:t> 19</a:t>
            </a:r>
          </a:p>
          <a:p>
            <a:pPr eaLnBrk="1" hangingPunct="1">
              <a:buFontTx/>
              <a:buNone/>
            </a:pPr>
            <a:r>
              <a:rPr lang="en-US" altLang="en-US" sz="4800" b="1" kern="0" baseline="1000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kern="0">
                <a:latin typeface="NSPCC" pitchFamily="2" charset="0"/>
              </a:rPr>
              <a:t> </a:t>
            </a:r>
            <a:r>
              <a:rPr lang="en-US" altLang="en-US" sz="5400" kern="0">
                <a:solidFill>
                  <a:schemeClr val="bg1"/>
                </a:solidFill>
                <a:latin typeface="NSPCC" pitchFamily="2" charset="0"/>
              </a:rPr>
              <a:t>20</a:t>
            </a:r>
          </a:p>
          <a:p>
            <a:pPr eaLnBrk="1" hangingPunct="1">
              <a:buFontTx/>
              <a:buNone/>
            </a:pPr>
            <a:r>
              <a:rPr lang="en-US" altLang="en-US" sz="4800" b="1" kern="0" baseline="1000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kern="0">
                <a:latin typeface="NSPCC" pitchFamily="2" charset="0"/>
              </a:rPr>
              <a:t> </a:t>
            </a:r>
            <a:r>
              <a:rPr lang="en-GB" altLang="en-US" sz="5400" kern="0">
                <a:solidFill>
                  <a:schemeClr val="bg1"/>
                </a:solidFill>
                <a:latin typeface="NSPCC" pitchFamily="2" charset="0"/>
              </a:rPr>
              <a:t>21</a:t>
            </a:r>
            <a:endParaRPr lang="en-US" altLang="en-US" sz="5400" kern="0" dirty="0">
              <a:solidFill>
                <a:schemeClr val="bg1"/>
              </a:solidFill>
              <a:latin typeface="NSPCC" pitchFamily="2" charset="0"/>
            </a:endParaRPr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>
                <a:solidFill>
                  <a:schemeClr val="bg1"/>
                </a:solidFill>
                <a:latin typeface="NSPCC" pitchFamily="2" charset="0"/>
              </a:rPr>
              <a:t>75 000 points</a:t>
            </a:r>
            <a:endParaRPr lang="en-US" altLang="en-US" sz="800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95768" y="779131"/>
            <a:ext cx="762099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Keep going!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8000" b="1">
                <a:solidFill>
                  <a:schemeClr val="bg1"/>
                </a:solidFill>
                <a:latin typeface="NSPCC" pitchFamily="2" charset="0"/>
              </a:rPr>
              <a:t>Question 9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altLang="en-US" sz="32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What is the value of the sixth term in the sequence 1, 4, 9, 16, 25 ?</a:t>
            </a:r>
            <a:endParaRPr lang="en-US" altLang="en-US" sz="32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28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36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 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34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30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8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84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891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altLang="en-US" sz="32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What is the value of the sixth term in the sequence 1, 4, 9, 16, 25 ?</a:t>
            </a:r>
            <a:endParaRPr lang="en-US" altLang="en-US" sz="3200" b="1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908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1CFC43C7-A1E5-4BD9-BEA7-D8852E641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667000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800" b="1" kern="0" baseline="1000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kern="0">
                <a:latin typeface="NSPCC" pitchFamily="2" charset="0"/>
              </a:rPr>
              <a:t> </a:t>
            </a:r>
            <a:r>
              <a:rPr lang="en-GB" altLang="en-US" sz="5400" kern="0">
                <a:solidFill>
                  <a:schemeClr val="bg1"/>
                </a:solidFill>
                <a:latin typeface="NSPCC" pitchFamily="2" charset="0"/>
              </a:rPr>
              <a:t>28</a:t>
            </a:r>
            <a:endParaRPr lang="en-US" altLang="en-US" sz="5400" ker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kern="0" baseline="1000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kern="0">
                <a:latin typeface="NSPCC" pitchFamily="2" charset="0"/>
              </a:rPr>
              <a:t> </a:t>
            </a:r>
            <a:r>
              <a:rPr lang="en-US" altLang="en-US" sz="5400" kern="0">
                <a:solidFill>
                  <a:schemeClr val="bg1"/>
                </a:solidFill>
                <a:latin typeface="NSPCC" pitchFamily="2" charset="0"/>
              </a:rPr>
              <a:t>36</a:t>
            </a:r>
          </a:p>
          <a:p>
            <a:pPr eaLnBrk="1" hangingPunct="1">
              <a:buFontTx/>
              <a:buNone/>
            </a:pPr>
            <a:r>
              <a:rPr lang="en-US" altLang="en-US" sz="4800" b="1" kern="0" baseline="10000">
                <a:solidFill>
                  <a:srgbClr val="FF9900"/>
                </a:solidFill>
                <a:latin typeface="NSPCC" pitchFamily="2" charset="0"/>
              </a:rPr>
              <a:t>C   </a:t>
            </a:r>
            <a:r>
              <a:rPr lang="en-GB" altLang="en-US" sz="5400" kern="0">
                <a:solidFill>
                  <a:schemeClr val="bg1"/>
                </a:solidFill>
                <a:latin typeface="NSPCC" pitchFamily="2" charset="0"/>
              </a:rPr>
              <a:t>34</a:t>
            </a:r>
            <a:endParaRPr lang="en-US" altLang="en-US" sz="5400" ker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kern="0" baseline="1000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kern="0">
                <a:latin typeface="NSPCC" pitchFamily="2" charset="0"/>
              </a:rPr>
              <a:t> </a:t>
            </a:r>
            <a:r>
              <a:rPr lang="en-GB" altLang="en-US" sz="5400" kern="0">
                <a:solidFill>
                  <a:schemeClr val="bg1"/>
                </a:solidFill>
                <a:latin typeface="NSPCC" pitchFamily="2" charset="0"/>
              </a:rPr>
              <a:t>30</a:t>
            </a:r>
            <a:endParaRPr lang="en-US" altLang="en-US" sz="5400" kern="0" dirty="0">
              <a:solidFill>
                <a:schemeClr val="bg1"/>
              </a:solidFill>
              <a:latin typeface="NSPCC" pitchFamily="2" charset="0"/>
            </a:endParaRPr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>
                <a:solidFill>
                  <a:schemeClr val="bg1"/>
                </a:solidFill>
                <a:latin typeface="NSPCC" pitchFamily="2" charset="0"/>
              </a:rPr>
              <a:t>150 000 points</a:t>
            </a:r>
            <a:endParaRPr lang="en-US" altLang="en-US" sz="800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909768" y="779131"/>
            <a:ext cx="719299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Incredible!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8000" b="1">
                <a:solidFill>
                  <a:schemeClr val="bg1"/>
                </a:solidFill>
                <a:latin typeface="NSPCC" pitchFamily="2" charset="0"/>
              </a:rPr>
              <a:t>Question 10</a:t>
            </a: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altLang="en-US" sz="32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A pile of 12 identical encyclopaedias weighs 48 kg. How much would the full set of 27 weigh?</a:t>
            </a:r>
            <a:endParaRPr lang="en-US" altLang="en-US" sz="32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576kg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96kg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108kg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1,296kg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5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80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>
          <a:xfrm>
            <a:off x="731898" y="631815"/>
            <a:ext cx="7696200" cy="755104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2000" dirty="0">
                <a:solidFill>
                  <a:schemeClr val="bg1"/>
                </a:solidFill>
                <a:latin typeface="NSPCC" pitchFamily="2" charset="0"/>
              </a:rPr>
              <a:t>As it concerns the circles in the diagram here, is the statement in the diagram true? </a:t>
            </a:r>
            <a:br>
              <a:rPr lang="en-US" altLang="en-US" sz="3200" dirty="0">
                <a:solidFill>
                  <a:schemeClr val="bg1"/>
                </a:solidFill>
                <a:latin typeface="NSPCC" pitchFamily="2" charset="0"/>
              </a:rPr>
            </a:br>
            <a:endParaRPr lang="en-US" altLang="en-US" sz="32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40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ECADCF5-688D-4D84-ACD6-1597F59C6113}"/>
              </a:ext>
            </a:extLst>
          </p:cNvPr>
          <p:cNvSpPr/>
          <p:nvPr/>
        </p:nvSpPr>
        <p:spPr>
          <a:xfrm>
            <a:off x="3203848" y="1153631"/>
            <a:ext cx="2797175" cy="12128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FAFF6B2-D2D1-484F-929B-90D138EBCFC6}"/>
              </a:ext>
            </a:extLst>
          </p:cNvPr>
          <p:cNvSpPr/>
          <p:nvPr/>
        </p:nvSpPr>
        <p:spPr>
          <a:xfrm>
            <a:off x="3248298" y="1298411"/>
            <a:ext cx="941070" cy="87757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7038B72-8E4E-41DE-83E1-8854CB57FE85}"/>
              </a:ext>
            </a:extLst>
          </p:cNvPr>
          <p:cNvSpPr/>
          <p:nvPr/>
        </p:nvSpPr>
        <p:spPr>
          <a:xfrm>
            <a:off x="5239658" y="1478751"/>
            <a:ext cx="696595" cy="62357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838B6F2A-C6A8-4DFB-9FBA-7319B78EB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5723" y="1298411"/>
            <a:ext cx="1004570" cy="8039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halve the radius, you halve the area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8">
            <a:extLst>
              <a:ext uri="{FF2B5EF4-FFF2-40B4-BE49-F238E27FC236}">
                <a16:creationId xmlns:a16="http://schemas.microsoft.com/office/drawing/2014/main" id="{17FFD45F-3085-4F8A-A96A-F717F6FB2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2667000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800" b="1" kern="0" baseline="10000">
                <a:solidFill>
                  <a:srgbClr val="FF9900"/>
                </a:solidFill>
                <a:latin typeface="NSPCC" pitchFamily="2" charset="0"/>
              </a:rPr>
              <a:t>A  </a:t>
            </a:r>
            <a:r>
              <a:rPr lang="en-US" altLang="en-US" sz="4400" b="1" kern="0" baseline="10000">
                <a:solidFill>
                  <a:srgbClr val="FF9900"/>
                </a:solidFill>
                <a:latin typeface="NSPCC" pitchFamily="2" charset="0"/>
              </a:rPr>
              <a:t> </a:t>
            </a:r>
            <a:r>
              <a:rPr lang="en-GB" altLang="en-US" sz="4800" kern="0">
                <a:solidFill>
                  <a:schemeClr val="bg1"/>
                </a:solidFill>
                <a:latin typeface="NSPCC" pitchFamily="2" charset="0"/>
              </a:rPr>
              <a:t>Yes, but only for circles</a:t>
            </a:r>
            <a:endParaRPr lang="en-US" altLang="en-US" sz="4800" ker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kern="0" baseline="1000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kern="0">
                <a:latin typeface="NSPCC" pitchFamily="2" charset="0"/>
              </a:rPr>
              <a:t> </a:t>
            </a:r>
            <a:r>
              <a:rPr lang="en-GB" altLang="en-US" sz="4000" kern="0">
                <a:solidFill>
                  <a:schemeClr val="bg1"/>
                </a:solidFill>
                <a:latin typeface="NSPCC" pitchFamily="2" charset="0"/>
              </a:rPr>
              <a:t>No, it only applies to squares</a:t>
            </a:r>
            <a:endParaRPr lang="en-US" altLang="en-US" sz="5400" ker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kern="0" baseline="1000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kern="0">
                <a:latin typeface="NSPCC" pitchFamily="2" charset="0"/>
              </a:rPr>
              <a:t> </a:t>
            </a:r>
            <a:r>
              <a:rPr lang="en-GB" altLang="en-US" sz="5400" kern="0">
                <a:solidFill>
                  <a:schemeClr val="bg1"/>
                </a:solidFill>
                <a:latin typeface="NSPCC" pitchFamily="2" charset="0"/>
              </a:rPr>
              <a:t>False</a:t>
            </a:r>
            <a:endParaRPr lang="en-GB" altLang="en-US" sz="600" ker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endParaRPr lang="en-US" altLang="en-US" sz="2000" b="1" kern="0" baseline="10000">
              <a:solidFill>
                <a:srgbClr val="FF9900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kern="0" baseline="10000">
                <a:solidFill>
                  <a:srgbClr val="FF9900"/>
                </a:solidFill>
                <a:latin typeface="NSPCC" pitchFamily="2" charset="0"/>
              </a:rPr>
              <a:t>D   </a:t>
            </a:r>
            <a:r>
              <a:rPr lang="en-US" altLang="en-US" sz="4400" kern="0">
                <a:solidFill>
                  <a:schemeClr val="bg1"/>
                </a:solidFill>
                <a:latin typeface="NSPCC" pitchFamily="2" charset="0"/>
              </a:rPr>
              <a:t>True, </a:t>
            </a:r>
            <a:r>
              <a:rPr lang="en-US" altLang="en-US" sz="4000" kern="0">
                <a:solidFill>
                  <a:schemeClr val="bg1"/>
                </a:solidFill>
                <a:latin typeface="NSPCC" pitchFamily="2" charset="0"/>
              </a:rPr>
              <a:t>but wrong colours used</a:t>
            </a:r>
            <a:endParaRPr lang="en-US" altLang="en-US" sz="2800" ker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endParaRPr lang="en-US" altLang="en-US" sz="5400" kern="0" dirty="0">
              <a:solidFill>
                <a:schemeClr val="bg1"/>
              </a:solidFill>
              <a:latin typeface="NSPCC" pitchFamily="2" charset="0"/>
            </a:endParaRPr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990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altLang="en-US" sz="32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A pile of 12 identical encyclopaedias weighs 48 kg. How much would the full set of 27 weigh?</a:t>
            </a:r>
            <a:endParaRPr lang="en-US" altLang="en-US" sz="3200" b="1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2004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F327BDE9-5F23-45F9-B734-B39DCDBF5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667000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800" b="1" kern="0" baseline="1000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kern="0">
                <a:latin typeface="NSPCC" pitchFamily="2" charset="0"/>
              </a:rPr>
              <a:t> </a:t>
            </a:r>
            <a:r>
              <a:rPr lang="en-GB" altLang="en-US" sz="5400" kern="0">
                <a:solidFill>
                  <a:schemeClr val="bg1"/>
                </a:solidFill>
                <a:latin typeface="NSPCC" pitchFamily="2" charset="0"/>
              </a:rPr>
              <a:t>576kg</a:t>
            </a:r>
            <a:endParaRPr lang="en-US" altLang="en-US" sz="5400" ker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kern="0" baseline="1000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kern="0">
                <a:latin typeface="NSPCC" pitchFamily="2" charset="0"/>
              </a:rPr>
              <a:t> </a:t>
            </a:r>
            <a:r>
              <a:rPr lang="en-GB" altLang="en-US" sz="5400" kern="0">
                <a:solidFill>
                  <a:schemeClr val="bg1"/>
                </a:solidFill>
                <a:latin typeface="NSPCC" pitchFamily="2" charset="0"/>
              </a:rPr>
              <a:t>96kg</a:t>
            </a:r>
            <a:endParaRPr lang="en-US" altLang="en-US" sz="5400" ker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kern="0" baseline="1000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kern="0">
                <a:latin typeface="NSPCC" pitchFamily="2" charset="0"/>
              </a:rPr>
              <a:t> </a:t>
            </a:r>
            <a:r>
              <a:rPr lang="en-US" altLang="en-US" sz="5400" kern="0">
                <a:solidFill>
                  <a:schemeClr val="bg1"/>
                </a:solidFill>
                <a:latin typeface="NSPCC" pitchFamily="2" charset="0"/>
              </a:rPr>
              <a:t>108kg</a:t>
            </a:r>
          </a:p>
          <a:p>
            <a:pPr eaLnBrk="1" hangingPunct="1">
              <a:buFontTx/>
              <a:buNone/>
            </a:pPr>
            <a:r>
              <a:rPr lang="en-US" altLang="en-US" sz="4800" b="1" kern="0" baseline="1000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kern="0">
                <a:latin typeface="NSPCC" pitchFamily="2" charset="0"/>
              </a:rPr>
              <a:t> </a:t>
            </a:r>
            <a:r>
              <a:rPr lang="en-GB" altLang="en-US" sz="5400" kern="0">
                <a:solidFill>
                  <a:schemeClr val="bg1"/>
                </a:solidFill>
                <a:latin typeface="NSPCC" pitchFamily="2" charset="0"/>
              </a:rPr>
              <a:t>1,296kg</a:t>
            </a:r>
            <a:endParaRPr lang="en-US" altLang="en-US" sz="5400" kern="0" dirty="0">
              <a:solidFill>
                <a:schemeClr val="bg1"/>
              </a:solidFill>
              <a:latin typeface="NSPCC" pitchFamily="2" charset="0"/>
            </a:endParaRPr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>
                <a:solidFill>
                  <a:schemeClr val="bg1"/>
                </a:solidFill>
                <a:latin typeface="NSPCC" pitchFamily="2" charset="0"/>
              </a:rPr>
              <a:t>250 000 points</a:t>
            </a:r>
            <a:endParaRPr lang="en-US" altLang="en-US" sz="800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75355" y="779131"/>
            <a:ext cx="80618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Outstanding!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8000" b="1">
                <a:solidFill>
                  <a:schemeClr val="bg1"/>
                </a:solidFill>
                <a:latin typeface="NSPCC" pitchFamily="2" charset="0"/>
              </a:rPr>
              <a:t>Question 11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505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altLang="en-US" sz="32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What is the mean of the following group of numbers – 8, 3, 5, 12, 10?</a:t>
            </a:r>
            <a:endParaRPr lang="en-US" altLang="en-US" sz="3200" b="1" dirty="0">
              <a:solidFill>
                <a:schemeClr val="bg1"/>
              </a:solidFill>
              <a:latin typeface="NSPCC" pitchFamily="2" charset="0"/>
              <a:cs typeface="Arial" charset="0"/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11.6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30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7.6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5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7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5076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608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altLang="en-US" sz="32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What is the mean of the following group of numbers – 8, 3, 5, 12, 10?</a:t>
            </a:r>
            <a:endParaRPr lang="en-US" altLang="en-US" sz="3200" b="1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3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6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8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6100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036281F9-228D-4164-B355-B0C7FFAC7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667000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GB" altLang="en-US" sz="5400" kern="0" dirty="0">
                <a:solidFill>
                  <a:schemeClr val="bg1"/>
                </a:solidFill>
                <a:latin typeface="NSPCC" pitchFamily="2" charset="0"/>
              </a:rPr>
              <a:t>11.6</a:t>
            </a:r>
            <a:endParaRPr lang="en-US" altLang="en-US" sz="5400" kern="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GB" altLang="en-US" sz="5400" kern="0" dirty="0">
                <a:solidFill>
                  <a:schemeClr val="bg1"/>
                </a:solidFill>
                <a:latin typeface="NSPCC" pitchFamily="2" charset="0"/>
              </a:rPr>
              <a:t>30</a:t>
            </a:r>
            <a:endParaRPr lang="en-US" altLang="en-US" sz="5400" kern="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7.6</a:t>
            </a:r>
          </a:p>
          <a:p>
            <a:pPr eaLnBrk="1" hangingPunct="1"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GB" altLang="en-US" sz="5400" kern="0" dirty="0">
                <a:solidFill>
                  <a:schemeClr val="bg1"/>
                </a:solidFill>
                <a:latin typeface="NSPCC" pitchFamily="2" charset="0"/>
              </a:rPr>
              <a:t>5</a:t>
            </a:r>
            <a:endParaRPr lang="en-US" altLang="en-US" sz="5400" kern="0" dirty="0">
              <a:solidFill>
                <a:schemeClr val="bg1"/>
              </a:solidFill>
              <a:latin typeface="NSPCC" pitchFamily="2" charset="0"/>
            </a:endParaRPr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8000">
                <a:solidFill>
                  <a:schemeClr val="bg1"/>
                </a:solidFill>
                <a:latin typeface="NSPCC" pitchFamily="2" charset="0"/>
              </a:rPr>
              <a:t>500 000 points</a:t>
            </a:r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14817" y="779131"/>
            <a:ext cx="77829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Sensational!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8000" b="1">
                <a:solidFill>
                  <a:schemeClr val="bg1"/>
                </a:solidFill>
                <a:latin typeface="NSPCC" pitchFamily="2" charset="0"/>
              </a:rPr>
              <a:t>Final Question! Question 12</a:t>
            </a:r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55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57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58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altLang="en-US" sz="32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What is the ‘mode’ of the following group of numbers – 1,2,3,4,5,6,7 ?</a:t>
            </a:r>
            <a:endParaRPr lang="en-US" altLang="en-US" sz="3200" b="1" dirty="0">
              <a:solidFill>
                <a:schemeClr val="bg1"/>
              </a:solidFill>
              <a:latin typeface="NSPCC" pitchFamily="2" charset="0"/>
              <a:cs typeface="Arial" charset="0"/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4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2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8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There is no mode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70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7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72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7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altLang="en-US" sz="32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What is the ‘mode’ of the following group of numbers – 1,2,3,4,5,6,7 ?</a:t>
            </a:r>
            <a:endParaRPr lang="en-US" altLang="en-US" sz="3200" b="1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19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19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19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19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96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7445C552-1664-4278-9CBC-15B54AE24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667000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800" b="1" kern="0" baseline="1000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kern="0">
                <a:latin typeface="NSPCC" pitchFamily="2" charset="0"/>
              </a:rPr>
              <a:t> </a:t>
            </a:r>
            <a:r>
              <a:rPr lang="en-GB" altLang="en-US" sz="5400" kern="0">
                <a:solidFill>
                  <a:schemeClr val="bg1"/>
                </a:solidFill>
                <a:latin typeface="NSPCC" pitchFamily="2" charset="0"/>
              </a:rPr>
              <a:t>4</a:t>
            </a:r>
            <a:endParaRPr lang="en-US" altLang="en-US" sz="5400" ker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kern="0" baseline="1000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kern="0">
                <a:latin typeface="NSPCC" pitchFamily="2" charset="0"/>
              </a:rPr>
              <a:t> </a:t>
            </a:r>
            <a:r>
              <a:rPr lang="en-GB" altLang="en-US" sz="5400" kern="0">
                <a:solidFill>
                  <a:schemeClr val="bg1"/>
                </a:solidFill>
                <a:latin typeface="NSPCC" pitchFamily="2" charset="0"/>
              </a:rPr>
              <a:t>2</a:t>
            </a:r>
            <a:endParaRPr lang="en-US" altLang="en-US" sz="5400" ker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kern="0" baseline="1000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kern="0">
                <a:latin typeface="NSPCC" pitchFamily="2" charset="0"/>
              </a:rPr>
              <a:t> </a:t>
            </a:r>
            <a:r>
              <a:rPr lang="en-US" altLang="en-US" sz="5400" kern="0">
                <a:solidFill>
                  <a:schemeClr val="bg1"/>
                </a:solidFill>
                <a:latin typeface="NSPCC" pitchFamily="2" charset="0"/>
              </a:rPr>
              <a:t>8</a:t>
            </a:r>
          </a:p>
          <a:p>
            <a:pPr eaLnBrk="1" hangingPunct="1">
              <a:buFontTx/>
              <a:buNone/>
            </a:pPr>
            <a:r>
              <a:rPr lang="en-US" altLang="en-US" sz="4800" b="1" kern="0" baseline="1000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kern="0">
                <a:latin typeface="NSPCC" pitchFamily="2" charset="0"/>
              </a:rPr>
              <a:t> </a:t>
            </a:r>
            <a:r>
              <a:rPr lang="en-GB" altLang="en-US" sz="5400" kern="0">
                <a:solidFill>
                  <a:schemeClr val="bg1"/>
                </a:solidFill>
                <a:latin typeface="NSPCC" pitchFamily="2" charset="0"/>
              </a:rPr>
              <a:t>There is no mode</a:t>
            </a:r>
            <a:endParaRPr lang="en-US" altLang="en-US" sz="5400" kern="0" dirty="0">
              <a:solidFill>
                <a:schemeClr val="bg1"/>
              </a:solidFill>
              <a:latin typeface="NSPCC" pitchFamily="2" charset="0"/>
            </a:endParaRPr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ChangeArrowheads="1"/>
          </p:cNvSpPr>
          <p:nvPr/>
        </p:nvSpPr>
        <p:spPr bwMode="auto">
          <a:xfrm>
            <a:off x="6223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7000">
                <a:solidFill>
                  <a:schemeClr val="bg1"/>
                </a:solidFill>
                <a:latin typeface="NSPCC" pitchFamily="2" charset="0"/>
              </a:rPr>
              <a:t>1 000 000 points</a:t>
            </a:r>
            <a:endParaRPr lang="en-US" altLang="en-US" sz="700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" name="j02187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5949950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35521" y="1321659"/>
            <a:ext cx="5761514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YOU DID IT!</a:t>
            </a:r>
          </a:p>
        </p:txBody>
      </p:sp>
      <p:pic>
        <p:nvPicPr>
          <p:cNvPr id="51208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50" y="354013"/>
            <a:ext cx="143351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9" descr="C:\Users\ssimmino\AppData\Local\Microsoft\Windows\Temporary Internet Files\Content.IE5\38WKM02R\Strapline_White_ForOnlin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6324600"/>
            <a:ext cx="499745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>
                <a:solidFill>
                  <a:schemeClr val="bg1"/>
                </a:solidFill>
                <a:latin typeface="NSPCC" pitchFamily="2" charset="0"/>
              </a:rPr>
              <a:t>500 points</a:t>
            </a:r>
            <a:endParaRPr lang="en-US" altLang="en-US" sz="800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770309" y="779131"/>
            <a:ext cx="747191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Great start!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8000" b="1">
                <a:solidFill>
                  <a:schemeClr val="bg1"/>
                </a:solidFill>
                <a:latin typeface="NSPCC" pitchFamily="2" charset="0"/>
              </a:rPr>
              <a:t>Question 2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chemeClr val="bg1"/>
                </a:solidFill>
                <a:latin typeface="NSPCC" pitchFamily="2" charset="0"/>
              </a:rPr>
              <a:t>How many named points does a compass have ?</a:t>
            </a:r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00100" y="2667000"/>
            <a:ext cx="7620000" cy="3962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32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16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8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4</a:t>
            </a:r>
            <a:endParaRPr lang="en-US" altLang="en-US" sz="5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1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212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chemeClr val="bg1"/>
                </a:solidFill>
                <a:latin typeface="NSPCC" pitchFamily="2" charset="0"/>
              </a:rPr>
              <a:t>How many named points does a compass have ?</a:t>
            </a:r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32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1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6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8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4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36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>
                <a:solidFill>
                  <a:schemeClr val="bg1"/>
                </a:solidFill>
                <a:latin typeface="NSPCC" pitchFamily="2" charset="0"/>
              </a:rPr>
              <a:t>1000 points</a:t>
            </a:r>
            <a:endParaRPr lang="en-US" altLang="en-US" sz="800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28202" y="779131"/>
            <a:ext cx="71561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Well done!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F2EF9D9B408F409D3A1A63B693EA5F" ma:contentTypeVersion="18" ma:contentTypeDescription="Create a new document." ma:contentTypeScope="" ma:versionID="d5b824814e925a89fe768a73169f52b6">
  <xsd:schema xmlns:xsd="http://www.w3.org/2001/XMLSchema" xmlns:xs="http://www.w3.org/2001/XMLSchema" xmlns:p="http://schemas.microsoft.com/office/2006/metadata/properties" xmlns:ns2="9d031ff0-4dbb-48f4-aaf7-de6d814f06da" xmlns:ns3="8e4bf7f8-65f7-44f4-aac8-c09cb63d597f" targetNamespace="http://schemas.microsoft.com/office/2006/metadata/properties" ma:root="true" ma:fieldsID="77592dc8a8d9d6e0a8b6a736d2fdd11c" ns2:_="" ns3:_="">
    <xsd:import namespace="9d031ff0-4dbb-48f4-aaf7-de6d814f06da"/>
    <xsd:import namespace="8e4bf7f8-65f7-44f4-aac8-c09cb63d59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1ff0-4dbb-48f4-aaf7-de6d814f06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f73d0f-580d-40b4-85a5-f6fbd70934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bf7f8-65f7-44f4-aac8-c09cb63d597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eb34bbe-3b27-4fd1-b63c-f2f0664c859b}" ma:internalName="TaxCatchAll" ma:showField="CatchAllData" ma:web="8e4bf7f8-65f7-44f4-aac8-c09cb63d59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bf7f8-65f7-44f4-aac8-c09cb63d597f" xsi:nil="true"/>
    <lcf76f155ced4ddcb4097134ff3c332f xmlns="9d031ff0-4dbb-48f4-aaf7-de6d814f06d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264CB66-87AB-411E-A8A5-E36205DF3D77}"/>
</file>

<file path=customXml/itemProps2.xml><?xml version="1.0" encoding="utf-8"?>
<ds:datastoreItem xmlns:ds="http://schemas.openxmlformats.org/officeDocument/2006/customXml" ds:itemID="{841A5013-DC53-4733-8BDA-C476EC22CC9D}"/>
</file>

<file path=customXml/itemProps3.xml><?xml version="1.0" encoding="utf-8"?>
<ds:datastoreItem xmlns:ds="http://schemas.openxmlformats.org/officeDocument/2006/customXml" ds:itemID="{37B70C0F-E7A5-446E-A7A2-981C81042EDE}"/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928</Words>
  <Application>Microsoft Office PowerPoint</Application>
  <PresentationFormat>On-screen Show (4:3)</PresentationFormat>
  <Paragraphs>163</Paragraphs>
  <Slides>49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Calibri</vt:lpstr>
      <vt:lpstr>Arial</vt:lpstr>
      <vt:lpstr>NSPCC</vt:lpstr>
      <vt:lpstr>Times New Roman</vt:lpstr>
      <vt:lpstr>Default Design</vt:lpstr>
      <vt:lpstr>Number Day Who Wants To Be A Mathionaire?  </vt:lpstr>
      <vt:lpstr>Question 1</vt:lpstr>
      <vt:lpstr>As it concerns the circles in the diagram here, is the statement in the diagram true?  </vt:lpstr>
      <vt:lpstr>As it concerns the circles in the diagram here, is the statement in the diagram true?  </vt:lpstr>
      <vt:lpstr>500 points</vt:lpstr>
      <vt:lpstr>Question 2</vt:lpstr>
      <vt:lpstr>How many named points does a compass have ?</vt:lpstr>
      <vt:lpstr>How many named points does a compass have ?</vt:lpstr>
      <vt:lpstr>1000 points</vt:lpstr>
      <vt:lpstr>Question 3</vt:lpstr>
      <vt:lpstr>If a car can hold 13 gallons of petrol, how many litres of petrol can the car hold if 1 gallon is equivalent to 4.5L (litre) ?</vt:lpstr>
      <vt:lpstr>If a car can hold 13 gallons of petrol, how many litres of petrol can the car hold if 1 gallon is equivalent to 4.5L (litre) ?</vt:lpstr>
      <vt:lpstr>2000 points</vt:lpstr>
      <vt:lpstr>Question 4</vt:lpstr>
      <vt:lpstr>John takes 3 hrs to drive a distance of 192 km on the M1 motorway. What was John’s speed ?</vt:lpstr>
      <vt:lpstr>John takes 3 hrs to drive a distance of 192 km on the M1 motorway. What was John’s speed ?</vt:lpstr>
      <vt:lpstr>5000 points</vt:lpstr>
      <vt:lpstr>Question 5</vt:lpstr>
      <vt:lpstr>If Andrea is taller than Brittany, and Brittany is taller than Charlie,  can you conclude that Charlie is taller than Andrea ?</vt:lpstr>
      <vt:lpstr>If Andrea is taller than Brittany, and Brittany is taller than Charlie,  can you conclude that Charlie is taller than Andrea ?</vt:lpstr>
      <vt:lpstr>10 000 points</vt:lpstr>
      <vt:lpstr>Question 6</vt:lpstr>
      <vt:lpstr> If a + b = c + d and b = c, what can be logically said about a and d?</vt:lpstr>
      <vt:lpstr> If a + b = c + d and b = c, what can be logically said about a and d?</vt:lpstr>
      <vt:lpstr>20 000 points</vt:lpstr>
      <vt:lpstr>Question 7</vt:lpstr>
      <vt:lpstr>Which of the following shapes is the odd one out?</vt:lpstr>
      <vt:lpstr>Which of the following shapes is the odd one out?</vt:lpstr>
      <vt:lpstr>50 000 points</vt:lpstr>
      <vt:lpstr>Question 8</vt:lpstr>
      <vt:lpstr>An icosagon is a polygon with twenty sides. How many non-overlapping triangles can be drawn in a regular icosagon? </vt:lpstr>
      <vt:lpstr>An icosagon is a polygon with twenty sides. How many non-overlapping triangles can be drawn in a regular icosagon? </vt:lpstr>
      <vt:lpstr>75 000 points</vt:lpstr>
      <vt:lpstr>Question 9</vt:lpstr>
      <vt:lpstr>What is the value of the sixth term in the sequence 1, 4, 9, 16, 25 ?</vt:lpstr>
      <vt:lpstr>What is the value of the sixth term in the sequence 1, 4, 9, 16, 25 ?</vt:lpstr>
      <vt:lpstr>150 000 points</vt:lpstr>
      <vt:lpstr>Question 10</vt:lpstr>
      <vt:lpstr>A pile of 12 identical encyclopaedias weighs 48 kg. How much would the full set of 27 weigh?</vt:lpstr>
      <vt:lpstr>A pile of 12 identical encyclopaedias weighs 48 kg. How much would the full set of 27 weigh?</vt:lpstr>
      <vt:lpstr>250 000 points</vt:lpstr>
      <vt:lpstr>Question 11</vt:lpstr>
      <vt:lpstr>What is the mean of the following group of numbers – 8, 3, 5, 12, 10?</vt:lpstr>
      <vt:lpstr>What is the mean of the following group of numbers – 8, 3, 5, 12, 10?</vt:lpstr>
      <vt:lpstr>500 000 points</vt:lpstr>
      <vt:lpstr>Final Question! Question 12</vt:lpstr>
      <vt:lpstr>What is the ‘mode’ of the following group of numbers – 1,2,3,4,5,6,7 ?</vt:lpstr>
      <vt:lpstr>What is the ‘mode’ of the following group of numbers – 1,2,3,4,5,6,7 ?</vt:lpstr>
      <vt:lpstr>1 000 000 points</vt:lpstr>
    </vt:vector>
  </TitlesOfParts>
  <Company>NETLinc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Wants To Be A Millionaire?</dc:title>
  <dc:creator>STNG11</dc:creator>
  <cp:lastModifiedBy>Coleman, Stephanie</cp:lastModifiedBy>
  <cp:revision>103</cp:revision>
  <cp:lastPrinted>2014-09-30T18:06:41Z</cp:lastPrinted>
  <dcterms:created xsi:type="dcterms:W3CDTF">2003-05-20T13:35:24Z</dcterms:created>
  <dcterms:modified xsi:type="dcterms:W3CDTF">2023-10-07T09:40:24Z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0x010100E0F2EF9D9B408F409D3A1A63B693EA5F</vt:lpwstr>
  </property>
</Properties>
</file>