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media1.WAV" ContentType="audio/x-wav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46"/>
  </p:notesMasterIdLst>
  <p:sldIdLst>
    <p:sldId id="257" r:id="rId5"/>
    <p:sldId id="258" r:id="rId6"/>
    <p:sldId id="259" r:id="rId7"/>
    <p:sldId id="319" r:id="rId8"/>
    <p:sldId id="261" r:id="rId9"/>
    <p:sldId id="263" r:id="rId10"/>
    <p:sldId id="264" r:id="rId11"/>
    <p:sldId id="320" r:id="rId12"/>
    <p:sldId id="266" r:id="rId13"/>
    <p:sldId id="315" r:id="rId14"/>
    <p:sldId id="316" r:id="rId15"/>
    <p:sldId id="321" r:id="rId16"/>
    <p:sldId id="318" r:id="rId17"/>
    <p:sldId id="267" r:id="rId18"/>
    <p:sldId id="323" r:id="rId19"/>
    <p:sldId id="324" r:id="rId20"/>
    <p:sldId id="270" r:id="rId21"/>
    <p:sldId id="271" r:id="rId22"/>
    <p:sldId id="325" r:id="rId23"/>
    <p:sldId id="326" r:id="rId24"/>
    <p:sldId id="274" r:id="rId25"/>
    <p:sldId id="275" r:id="rId26"/>
    <p:sldId id="327" r:id="rId27"/>
    <p:sldId id="328" r:id="rId28"/>
    <p:sldId id="278" r:id="rId29"/>
    <p:sldId id="279" r:id="rId30"/>
    <p:sldId id="329" r:id="rId31"/>
    <p:sldId id="330" r:id="rId32"/>
    <p:sldId id="282" r:id="rId33"/>
    <p:sldId id="283" r:id="rId34"/>
    <p:sldId id="331" r:id="rId35"/>
    <p:sldId id="332" r:id="rId36"/>
    <p:sldId id="286" r:id="rId37"/>
    <p:sldId id="287" r:id="rId38"/>
    <p:sldId id="333" r:id="rId39"/>
    <p:sldId id="334" r:id="rId40"/>
    <p:sldId id="290" r:id="rId41"/>
    <p:sldId id="291" r:id="rId42"/>
    <p:sldId id="335" r:id="rId43"/>
    <p:sldId id="336" r:id="rId44"/>
    <p:sldId id="302" r:id="rId45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NSPCC" panose="020B0604020202020204" charset="0"/>
      <p:regular r:id="rId51"/>
      <p:bold r:id="rId52"/>
    </p:embeddedFont>
    <p:embeddedFont>
      <p:font typeface="NSPCC Light" panose="020B0604020202020204" charset="0"/>
      <p:regular r:id="rId53"/>
      <p:italic r:id="rId54"/>
    </p:embeddedFont>
  </p:embeddedFont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B39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8F00C2-B6DD-4F7C-BA14-F427341A3A97}" v="19" dt="2023-09-05T11:54:53.1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50" autoAdjust="0"/>
    <p:restoredTop sz="86376" autoAdjust="0"/>
  </p:normalViewPr>
  <p:slideViewPr>
    <p:cSldViewPr>
      <p:cViewPr varScale="1">
        <p:scale>
          <a:sx n="98" d="100"/>
          <a:sy n="98" d="100"/>
        </p:scale>
        <p:origin x="165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font" Target="fonts/font7.fntdata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2.fntdata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font" Target="fonts/font5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59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3.fntdata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6.fntdata"/><Relationship Id="rId60" Type="http://schemas.microsoft.com/office/2015/10/relationships/revisionInfo" Target="revisionInfo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leman, Stephanie" userId="S::stephanie.coleman@nspcc.org.uk::2c2424dc-a093-4f48-8eaf-331171fd9e15" providerId="AD" clId="Web-{408F00C2-B6DD-4F7C-BA14-F427341A3A97}"/>
    <pc:docChg chg="modSld">
      <pc:chgData name="Coleman, Stephanie" userId="S::stephanie.coleman@nspcc.org.uk::2c2424dc-a093-4f48-8eaf-331171fd9e15" providerId="AD" clId="Web-{408F00C2-B6DD-4F7C-BA14-F427341A3A97}" dt="2023-09-05T11:54:53.199" v="18" actId="20577"/>
      <pc:docMkLst>
        <pc:docMk/>
      </pc:docMkLst>
      <pc:sldChg chg="modSp">
        <pc:chgData name="Coleman, Stephanie" userId="S::stephanie.coleman@nspcc.org.uk::2c2424dc-a093-4f48-8eaf-331171fd9e15" providerId="AD" clId="Web-{408F00C2-B6DD-4F7C-BA14-F427341A3A97}" dt="2023-09-05T11:54:53.199" v="18" actId="20577"/>
        <pc:sldMkLst>
          <pc:docMk/>
          <pc:sldMk cId="0" sldId="257"/>
        </pc:sldMkLst>
        <pc:spChg chg="mod">
          <ac:chgData name="Coleman, Stephanie" userId="S::stephanie.coleman@nspcc.org.uk::2c2424dc-a093-4f48-8eaf-331171fd9e15" providerId="AD" clId="Web-{408F00C2-B6DD-4F7C-BA14-F427341A3A97}" dt="2023-09-05T11:54:53.199" v="18" actId="20577"/>
          <ac:spMkLst>
            <pc:docMk/>
            <pc:sldMk cId="0" sldId="257"/>
            <ac:spMk id="409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0804AC-1DC9-48F6-AEBA-F12DF9814CAA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3FB814-0CBE-49B5-9BF8-996BF3C84E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3480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FB814-0CBE-49B5-9BF8-996BF3C84E9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401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B8AD9-57ED-465E-BC45-A063C66D725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9905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47F73-86DA-4B7D-ACD7-B6F8C0B1209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76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637E79-0B77-42E9-8435-73377070957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1831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C91DA-C1E3-475C-B7BD-199F8D2EAA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75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95C69-F63E-4EB6-B0B0-8AF365219A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319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164950-8B8C-4B20-BCB2-2BCC27E64F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352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4E3363-2727-4837-92CB-DC25D0BF101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165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53452-9A95-4B9B-9875-D8CD10D1C6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670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7455EB-CCE2-40FB-AD67-2CB4C6489E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180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5A21B-4B53-4094-97BA-66A32CE41B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037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9BD42B-0816-40E6-BA42-191B518FAA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290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2914579-A315-48C8-B966-C1BE280D891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slide" Target="slide3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audio" Target="../media/audio5.wav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00AB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2996952"/>
            <a:ext cx="8807896" cy="1800200"/>
          </a:xfrm>
        </p:spPr>
        <p:txBody>
          <a:bodyPr/>
          <a:lstStyle/>
          <a:p>
            <a:pPr>
              <a:defRPr/>
            </a:pPr>
            <a:br>
              <a:rPr lang="en-GB" sz="5400" dirty="0">
                <a:latin typeface="NSPCC" pitchFamily="2" charset="0"/>
              </a:rPr>
            </a:br>
            <a:r>
              <a:rPr lang="en-GB" b="1" dirty="0">
                <a:solidFill>
                  <a:schemeClr val="bg1"/>
                </a:solidFill>
                <a:latin typeface="NSPCC"/>
              </a:rPr>
              <a:t>Number Day</a:t>
            </a:r>
            <a:br>
              <a:rPr lang="en-GB" b="1" dirty="0">
                <a:latin typeface="NSPCC" pitchFamily="2" charset="0"/>
              </a:rPr>
            </a:br>
            <a:r>
              <a:rPr lang="en-GB" b="1" dirty="0">
                <a:solidFill>
                  <a:schemeClr val="bg1"/>
                </a:solidFill>
                <a:latin typeface="NSPCC"/>
              </a:rPr>
              <a:t>Who wants to be a </a:t>
            </a:r>
            <a:r>
              <a:rPr lang="en-GB" b="1" dirty="0" err="1">
                <a:solidFill>
                  <a:schemeClr val="bg1"/>
                </a:solidFill>
                <a:latin typeface="NSPCC"/>
              </a:rPr>
              <a:t>Mathionaire</a:t>
            </a:r>
            <a:r>
              <a:rPr lang="en-GB" b="1" dirty="0">
                <a:solidFill>
                  <a:schemeClr val="bg1"/>
                </a:solidFill>
                <a:latin typeface="NSPCC"/>
              </a:rPr>
              <a:t>?</a:t>
            </a:r>
            <a:br>
              <a:rPr lang="en-GB" b="1" dirty="0">
                <a:latin typeface="NSPCC" pitchFamily="2" charset="0"/>
              </a:rPr>
            </a:br>
            <a:r>
              <a:rPr lang="en-GB" sz="1600" b="1">
                <a:solidFill>
                  <a:schemeClr val="bg1"/>
                </a:solidFill>
                <a:latin typeface="NSPCC"/>
              </a:rPr>
              <a:t>5 – 7 years</a:t>
            </a:r>
            <a:br>
              <a:rPr lang="en-GB" sz="5400" dirty="0">
                <a:latin typeface="NSPCC" pitchFamily="2" charset="0"/>
              </a:rPr>
            </a:br>
            <a:br>
              <a:rPr lang="en-GB" sz="5400" dirty="0">
                <a:latin typeface="NSPCC" pitchFamily="2" charset="0"/>
              </a:rPr>
            </a:br>
            <a:endParaRPr 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2051" name="AutoShape 7" descr="data:image/jpeg;base64,/9j/4AAQSkZJRgABAQAAAQABAAD/2wCEAAkGBxQSEhUQExMUEhQWFxQbFhQWEhcYFhcaFRoZGxcXHBYfHCghGhooGxQYIjEhJiwrLy4uGCAzRDMuNygwLisBCgoKDQ0OGxAQGzQlHyQyNy83NC0vNCw3NzQ3NCsrNy80NywsLDQvLTM3NzQsLi8sKywvLDcsLDU3LDQsLDcsK//AABEIAGAAdQMBIgACEQEDEQH/xAAcAAEAAgMBAQEAAAAAAAAAAAAABgcBBAUIAwL/xAA7EAACAQIDBAgDBQcFAAAAAAABAgMAEQQSIQUTMUEGByIyUWGBkRRxoUJicrHBIyQzUoKS0UOisuHw/8QAGgEBAAMBAQEAAAAAAAAAAAAAAAIDBAUBBv/EACQRAAIBAwMEAwEAAAAAAAAAAAABAgMEERIhMQUTQVEicfDR/9oADAMBAAIRAxEAPwC8aUpQClKUApSsXoDNK+GIxkcffdE/EwX8zXzh2nC5sk0THwWRSfYGgNulYvWaAUpSgFKUoBSlKAUpSgFKVqbTxyQRPPIbIilj46ch5k2A+dAa+3duRYSPeSnjoqDVnPgB+vAVWe1+meJxBIDbiP8AkjY5rfek43+Vv1rg7Z2y+KlaeU2J0Vb6IvJB+p5mu70B6OjFOXcndR2uLd5jqB+vtWeU5SeInDrXdWvU7dHZft/o4gwZa8gRmv8AayEk/wBR1NasiLzUEeYB+lWPiummyoMR8EzdoHKz5GaNW4WMnAa+1c3rJ6PpEq4qIWDEK4HDXusPyqDoyW5VcdNnThrzn2cjo5iMcuuEZiB/psS0fmMp4elqsLo90p3z/DYiM4bEgfwyTlfndCbX0F7cePG164z7dXZmxosUse8YrFZM2XM8p4lrHQXJ9LVow7Xj23gWmjTc4vDnNlDXKkajK1hdWA0PIjyq6KlFcnSoU6tKkpatXnH8LLBrNRboF0k+MhIcjfRELJ94HuvblccfMGpTVqeTbCanFSXDFKUoSFKUoBSlKAVXvW1tCyw4UHvlnb5JYKP7mv8A01YVVL1ov+/KCOEEdvV5b/8AvKoVHiJjv5uNCTRD92TVj9F5zBsXE4iPvqmLcfijQgf8BVeZudWJ1YYtJIJsG9jqzZTzSQAMPe/vVNJ/I5HTJJV9/KPPXLXW/EnnfiTV/wCMlZujsDSXLmHC8eN7pr7VHU6kn+IscQnwma/dbelL/wAPwvyzX87VIetDaSJHFgI9LZWZRwVVFkX9fSr5v4nbvJqNGWfWDUTAnaWwpMKms0Jug8TG28QeqkrUT6incbSkjAOXcSCUEcCrplDeBuWFvM+FfTov0jbAz7wDMjaSJfvDxH3h/wBVZT9OdnxxviEZd4wuUWO0rkcA2n1JryElgos7mDpJSe6IP0bxfwm2WQHsPNLCw5WYnIfRgvuauoV5qw20GkxiSnvPOjfItIDb616Hn2oisy2dsls5VCyrcA2JHOxB04XpDgss29LXjJvUr8RShgGUhlIBBHAg8DX7qZrFKUoBWDXH2ptKTeDDwIzvbNI4AtGvLUm2dtbA8ACbHQHWweD3rlJoy2QDOXmaQFm1VQLKvDU6aXXx0A+k8qPvJpnbdI+RFVmANrLey6sxckAeQ51AusPAOhw87hu0skfaN2UKxeNWbm2Vm9qs3HRxLCUfLHFbL/Kqg6Dh3dSNeVcfbGymx2zxGxtKUVkYi3bUXUkcgef4qjJZWCi5pd2lKHspsgVjBY+SGUSRsUZT2SPr8x5VqShlLK6lWUkMp4gg2IrEY/Os+MHzWhwe/JOJOsfFlMmWJWt/ECm/zte1RCbEGRmd2ZnYkljqSTzJr8PLaovtRWSVtSL6jU8DUknLk10Y1LuWmcuOCQTEAZmIA8SbVqb8EArw5Go/qxAuSeVzeusiZUC+A/OpOODTOzjSSy8s7vQzB7/H4aK3elDHyWMZ2Psv1FX1lZMSEjsUkDPKp+xYWDKfFmsCD4E+N4D1J7HXLLjiQXJMSrzQCzMfU29BU/lzri1yhSJE7RJ1URHkOZJlX5WPGrILCOjbQ0w+zEG8gzoImkjzsyFGXQOcxUqSLWYm1uVq2odpozBDmjc8FdSubn2TwY+QNbM8SupRgGVgQQeBB4iou+zmaNkkhmIDMBIk/bIRiI33ZNr2Cn562qReSwUrk7Dx+ZMjOHZAv7QC2cG4DFfsPdWDLyINKA5yYc55ElikkGdyqIGyOGN87sSAza2sTYBeFbuCG5zbvBugcglVMQFwAL5c+hsB7V2azQHF2jiTNE+HWKQNIpQ50sqhxYsW4EAG9hx4V2QKVmgIR066DjF/vEFkxAGoOiygcATybwb0NVHiIJIZDFKjRyDirCx+Y8R5ivSZrS2lsuHELkmjSVfBlvb5Hl6VCUEzHcWcKu/DPO7C/GvhjIwygHUDxFXNjOrLBubqZovJZLj/AHA1rRdVGEB7UuIceBdB9VQGodtmGPT60ZZTRSaxopsLAnhpqb8AP8VNti9WeKnhMzFYDa8ccinM589f2Y8NCflVtbF6J4TCWMMCKw+2e0/9xuRXatU1D2dCFquZvJVHVM8uHxc+BmRkYoHynkYyFv5ghxY8OzVm43B7zKQxR0N0cWuLixFjoQRoR/gVs5a/VSSwX04aI6Tnrs9z355GP3cqL7AX+poNlAd2WZT470n6NcV0KV6TNTZ+AWINYlmdszuQMzNYC5sAOCgelYrcpQClKUApSlAKUpQClKUApSlAKUpQClKUApSlAf/Z"/>
          <p:cNvSpPr>
            <a:spLocks noChangeAspect="1" noChangeArrowheads="1"/>
          </p:cNvSpPr>
          <p:nvPr/>
        </p:nvSpPr>
        <p:spPr bwMode="auto">
          <a:xfrm>
            <a:off x="76200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052" name="AutoShape 11" descr="data:image/jpeg;base64,/9j/4AAQSkZJRgABAQAAAQABAAD/2wCEAAkGBxQSEhUQExMUEhQWFxQbFhQWEhcYFhcaFRoZGxcXHBYfHCghGhooGxQYIjEhJiwrLy4uGCAzRDMuNygwLisBCgoKDQ0OGxAQGzQlHyQyNy83NC0vNCw3NzQ3NCsrNy80NywsLDQvLTM3NzQsLi8sKywvLDcsLDU3LDQsLDcsK//AABEIAGAAdQMBIgACEQEDEQH/xAAcAAEAAgMBAQEAAAAAAAAAAAAABgcBBAUIAwL/xAA7EAACAQIDBAgDBQcFAAAAAAABAgMAEQQSIQUTMUEGByIyUWGBkRRxoUJicrHBIyQzUoKS0UOisuHw/8QAGgEBAAMBAQEAAAAAAAAAAAAAAAIDBAUBBv/EACQRAAIBAwMEAwEAAAAAAAAAAAABAgMEERIhMQUTQVEicfDR/9oADAMBAAIRAxEAPwC8aUpQClKUApSsXoDNK+GIxkcffdE/EwX8zXzh2nC5sk0THwWRSfYGgNulYvWaAUpSgFKUoBSlKAUpSgFKVqbTxyQRPPIbIilj46ch5k2A+dAa+3duRYSPeSnjoqDVnPgB+vAVWe1+meJxBIDbiP8AkjY5rfek43+Vv1rg7Z2y+KlaeU2J0Vb6IvJB+p5mu70B6OjFOXcndR2uLd5jqB+vtWeU5SeInDrXdWvU7dHZft/o4gwZa8gRmv8AayEk/wBR1NasiLzUEeYB+lWPiummyoMR8EzdoHKz5GaNW4WMnAa+1c3rJ6PpEq4qIWDEK4HDXusPyqDoyW5VcdNnThrzn2cjo5iMcuuEZiB/psS0fmMp4elqsLo90p3z/DYiM4bEgfwyTlfndCbX0F7cePG164z7dXZmxosUse8YrFZM2XM8p4lrHQXJ9LVow7Xj23gWmjTc4vDnNlDXKkajK1hdWA0PIjyq6KlFcnSoU6tKkpatXnH8LLBrNRboF0k+MhIcjfRELJ94HuvblccfMGpTVqeTbCanFSXDFKUoSFKUoBSlKAVXvW1tCyw4UHvlnb5JYKP7mv8A01YVVL1ov+/KCOEEdvV5b/8AvKoVHiJjv5uNCTRD92TVj9F5zBsXE4iPvqmLcfijQgf8BVeZudWJ1YYtJIJsG9jqzZTzSQAMPe/vVNJ/I5HTJJV9/KPPXLXW/EnnfiTV/wCMlZujsDSXLmHC8eN7pr7VHU6kn+IscQnwma/dbelL/wAPwvyzX87VIetDaSJHFgI9LZWZRwVVFkX9fSr5v4nbvJqNGWfWDUTAnaWwpMKms0Jug8TG28QeqkrUT6incbSkjAOXcSCUEcCrplDeBuWFvM+FfTov0jbAz7wDMjaSJfvDxH3h/wBVZT9OdnxxviEZd4wuUWO0rkcA2n1JryElgos7mDpJSe6IP0bxfwm2WQHsPNLCw5WYnIfRgvuauoV5qw20GkxiSnvPOjfItIDb616Hn2oisy2dsls5VCyrcA2JHOxB04XpDgss29LXjJvUr8RShgGUhlIBBHAg8DX7qZrFKUoBWDXH2ptKTeDDwIzvbNI4AtGvLUm2dtbA8ACbHQHWweD3rlJoy2QDOXmaQFm1VQLKvDU6aXXx0A+k8qPvJpnbdI+RFVmANrLey6sxckAeQ51AusPAOhw87hu0skfaN2UKxeNWbm2Vm9qs3HRxLCUfLHFbL/Kqg6Dh3dSNeVcfbGymx2zxGxtKUVkYi3bUXUkcgef4qjJZWCi5pd2lKHspsgVjBY+SGUSRsUZT2SPr8x5VqShlLK6lWUkMp4gg2IrEY/Os+MHzWhwe/JOJOsfFlMmWJWt/ECm/zte1RCbEGRmd2ZnYkljqSTzJr8PLaovtRWSVtSL6jU8DUknLk10Y1LuWmcuOCQTEAZmIA8SbVqb8EArw5Go/qxAuSeVzeusiZUC+A/OpOODTOzjSSy8s7vQzB7/H4aK3elDHyWMZ2Psv1FX1lZMSEjsUkDPKp+xYWDKfFmsCD4E+N4D1J7HXLLjiQXJMSrzQCzMfU29BU/lzri1yhSJE7RJ1URHkOZJlX5WPGrILCOjbQ0w+zEG8gzoImkjzsyFGXQOcxUqSLWYm1uVq2odpozBDmjc8FdSubn2TwY+QNbM8SupRgGVgQQeBB4iou+zmaNkkhmIDMBIk/bIRiI33ZNr2Cn562qReSwUrk7Dx+ZMjOHZAv7QC2cG4DFfsPdWDLyINKA5yYc55ElikkGdyqIGyOGN87sSAza2sTYBeFbuCG5zbvBugcglVMQFwAL5c+hsB7V2azQHF2jiTNE+HWKQNIpQ50sqhxYsW4EAG9hx4V2QKVmgIR066DjF/vEFkxAGoOiygcATybwb0NVHiIJIZDFKjRyDirCx+Y8R5ivSZrS2lsuHELkmjSVfBlvb5Hl6VCUEzHcWcKu/DPO7C/GvhjIwygHUDxFXNjOrLBubqZovJZLj/AHA1rRdVGEB7UuIceBdB9VQGodtmGPT60ZZTRSaxopsLAnhpqb8AP8VNti9WeKnhMzFYDa8ccinM589f2Y8NCflVtbF6J4TCWMMCKw+2e0/9xuRXatU1D2dCFquZvJVHVM8uHxc+BmRkYoHynkYyFv5ghxY8OzVm43B7zKQxR0N0cWuLixFjoQRoR/gVs5a/VSSwX04aI6Tnrs9z355GP3cqL7AX+poNlAd2WZT470n6NcV0KV6TNTZ+AWINYlmdszuQMzNYC5sAOCgelYrcpQClKUApSlAKUpQClKUApSlAKUpQClKUApSlAf/Z"/>
          <p:cNvSpPr>
            <a:spLocks noChangeAspect="1" noChangeArrowheads="1"/>
          </p:cNvSpPr>
          <p:nvPr/>
        </p:nvSpPr>
        <p:spPr bwMode="auto">
          <a:xfrm>
            <a:off x="381000" y="1222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7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098" y="354044"/>
            <a:ext cx="1434425" cy="35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C:\Users\ssimmino\AppData\Local\Microsoft\Windows\Temporary Internet Files\Content.IE5\38WKM02R\Strapline_White_ForOnlin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443" y="6323881"/>
            <a:ext cx="4997394" cy="18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  <p:sndAc>
      <p:stSnd>
        <p:snd r:embed="rId2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8000" b="1" dirty="0">
                <a:solidFill>
                  <a:schemeClr val="bg1"/>
                </a:solidFill>
                <a:latin typeface="NSPCC" pitchFamily="2" charset="0"/>
              </a:rPr>
              <a:t>Question 3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3200" dirty="0">
                <a:solidFill>
                  <a:schemeClr val="bg1"/>
                </a:solidFill>
                <a:latin typeface="NSPCC Light" pitchFamily="34" charset="0"/>
              </a:rPr>
              <a:t>Which of these is correct?</a:t>
            </a: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10-80=20</a:t>
            </a: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80-20=100</a:t>
            </a: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70-30=50</a:t>
            </a: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100-20=80</a:t>
            </a: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30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33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333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1" name="Rectangle 8"/>
          <p:cNvSpPr txBox="1">
            <a:spLocks noChangeArrowheads="1"/>
          </p:cNvSpPr>
          <p:nvPr/>
        </p:nvSpPr>
        <p:spPr bwMode="auto">
          <a:xfrm>
            <a:off x="800100" y="2628900"/>
            <a:ext cx="76200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10-80=20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80-20=100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70-30=50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100-20=80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78031" y="838200"/>
            <a:ext cx="7772400" cy="1143000"/>
          </a:xfrm>
        </p:spPr>
        <p:txBody>
          <a:bodyPr/>
          <a:lstStyle/>
          <a:p>
            <a:r>
              <a:rPr lang="en-GB" sz="3200" dirty="0">
                <a:solidFill>
                  <a:schemeClr val="bg1"/>
                </a:solidFill>
                <a:latin typeface="NSPCC Light" pitchFamily="34" charset="0"/>
              </a:rPr>
              <a:t>Which of these is correct?</a:t>
            </a:r>
            <a:endParaRPr lang="en-GB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2" name="Tarda.wav"/>
          </p:stSnd>
        </p:sndAc>
      </p:transition>
    </mc:Choice>
    <mc:Fallback xmlns="">
      <p:transition>
        <p:sndAc>
          <p:stSnd>
            <p:snd r:embed="rId4" name="Tarda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>
                <a:solidFill>
                  <a:schemeClr val="bg1"/>
                </a:solidFill>
                <a:latin typeface="NSPCC" pitchFamily="2" charset="0"/>
              </a:rPr>
              <a:t>2000 points</a:t>
            </a:r>
            <a:endParaRPr lang="en-US" altLang="en-US" sz="800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555508" y="548680"/>
            <a:ext cx="7901522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You’re getting the hang </a:t>
            </a:r>
          </a:p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of this!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8000" b="1" dirty="0">
                <a:solidFill>
                  <a:schemeClr val="bg1"/>
                </a:solidFill>
                <a:latin typeface="NSPCC" pitchFamily="2" charset="0"/>
              </a:rPr>
              <a:t>Question 4</a:t>
            </a: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40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640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chemeClr val="bg1"/>
                </a:solidFill>
                <a:latin typeface="NSPCC Light" panose="020F0303030202060203" pitchFamily="34" charset="0"/>
              </a:rPr>
              <a:t>I have 4 cakes, 2 buns and 2 biscuits. How many treats do I have?</a:t>
            </a:r>
          </a:p>
        </p:txBody>
      </p:sp>
      <p:sp>
        <p:nvSpPr>
          <p:cNvPr id="23" name="Rectangle 8">
            <a:extLst>
              <a:ext uri="{FF2B5EF4-FFF2-40B4-BE49-F238E27FC236}">
                <a16:creationId xmlns:a16="http://schemas.microsoft.com/office/drawing/2014/main" id="{492AB691-43EB-47A6-AAAB-929CE7929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10</a:t>
            </a:r>
          </a:p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8</a:t>
            </a:r>
          </a:p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6</a:t>
            </a:r>
          </a:p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12</a:t>
            </a:r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41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2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42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2" name="Rectangle 8"/>
          <p:cNvSpPr txBox="1">
            <a:spLocks noChangeArrowheads="1"/>
          </p:cNvSpPr>
          <p:nvPr/>
        </p:nvSpPr>
        <p:spPr bwMode="auto">
          <a:xfrm>
            <a:off x="800100" y="2684585"/>
            <a:ext cx="76200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10</a:t>
            </a:r>
          </a:p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B  </a:t>
            </a:r>
            <a:r>
              <a:rPr lang="en-US" altLang="en-US" sz="4800" b="1" kern="0" dirty="0">
                <a:solidFill>
                  <a:srgbClr val="FF9900"/>
                </a:solidFill>
                <a:latin typeface="NSPCC" pitchFamily="2" charset="0"/>
              </a:rPr>
              <a:t>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8</a:t>
            </a:r>
            <a:endParaRPr lang="en-GB" altLang="en-US" sz="5400" kern="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6</a:t>
            </a:r>
          </a:p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12</a:t>
            </a:r>
            <a:endParaRPr lang="en-US" altLang="en-US" sz="5200" kern="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chemeClr val="bg1"/>
                </a:solidFill>
                <a:latin typeface="NSPCC Light" panose="020F0303030202060203" pitchFamily="34" charset="0"/>
              </a:rPr>
              <a:t>I have 4 cakes, 2 buns and 2 biscuits. How many treats do I have?</a:t>
            </a:r>
            <a:endParaRPr lang="en-GB" sz="3200" dirty="0">
              <a:latin typeface="NSPCC Light" panose="020F0303030202060203" pitchFamily="34" charset="0"/>
            </a:endParaRPr>
          </a:p>
        </p:txBody>
      </p:sp>
    </p:spTree>
  </p:cSld>
  <p:clrMapOvr>
    <a:masterClrMapping/>
  </p:clrMapOvr>
  <p:transition>
    <p:zoom/>
    <p:sndAc>
      <p:stSnd>
        <p:snd r:embed="rId2" name="Tarda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>
                <a:solidFill>
                  <a:schemeClr val="bg1"/>
                </a:solidFill>
                <a:latin typeface="NSPCC" pitchFamily="2" charset="0"/>
              </a:rPr>
              <a:t>5000 points</a:t>
            </a:r>
            <a:endParaRPr lang="en-US" altLang="en-US" sz="800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1001941" y="779131"/>
            <a:ext cx="700865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Fantastic!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8000" b="1" dirty="0">
                <a:solidFill>
                  <a:schemeClr val="bg1"/>
                </a:solidFill>
                <a:latin typeface="NSPCC" pitchFamily="2" charset="0"/>
              </a:rPr>
              <a:t>Question 5</a:t>
            </a: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050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9" name="Rectangle 7"/>
          <p:cNvSpPr txBox="1">
            <a:spLocks noChangeArrowheads="1"/>
          </p:cNvSpPr>
          <p:nvPr/>
        </p:nvSpPr>
        <p:spPr bwMode="auto">
          <a:xfrm>
            <a:off x="685800" y="348182"/>
            <a:ext cx="76962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GB" sz="3200" kern="0" dirty="0">
                <a:solidFill>
                  <a:schemeClr val="bg1"/>
                </a:solidFill>
                <a:latin typeface="NSPCC Light" pitchFamily="34" charset="0"/>
              </a:rPr>
              <a:t>Put these fractions into the correct order from smallest to largest. ¾, ¼, ½ </a:t>
            </a:r>
          </a:p>
        </p:txBody>
      </p:sp>
      <p:sp>
        <p:nvSpPr>
          <p:cNvPr id="27" name="Rectangle 8">
            <a:extLst>
              <a:ext uri="{FF2B5EF4-FFF2-40B4-BE49-F238E27FC236}">
                <a16:creationId xmlns:a16="http://schemas.microsoft.com/office/drawing/2014/main" id="{F70ABA92-C6C3-4A7C-847B-16937CE5D4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3600" kern="0" dirty="0">
                <a:solidFill>
                  <a:schemeClr val="bg1"/>
                </a:solidFill>
                <a:latin typeface="NSPCC" pitchFamily="2" charset="0"/>
              </a:rPr>
              <a:t>¾, ¼, ½ </a:t>
            </a:r>
          </a:p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3600" kern="0" dirty="0">
                <a:solidFill>
                  <a:schemeClr val="bg1"/>
                </a:solidFill>
                <a:latin typeface="NSPCC" pitchFamily="2" charset="0"/>
              </a:rPr>
              <a:t>¼, ¾, ½ </a:t>
            </a:r>
          </a:p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3600" kern="0" dirty="0">
                <a:solidFill>
                  <a:schemeClr val="bg1"/>
                </a:solidFill>
                <a:latin typeface="NSPCC" pitchFamily="2" charset="0"/>
              </a:rPr>
              <a:t>½, ¼, ¾ </a:t>
            </a:r>
          </a:p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3600" kern="0" dirty="0">
                <a:solidFill>
                  <a:schemeClr val="bg1"/>
                </a:solidFill>
                <a:latin typeface="NSPCC" pitchFamily="2" charset="0"/>
              </a:rPr>
              <a:t>¼, ½, ¾ </a:t>
            </a:r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8000" b="1" dirty="0">
                <a:solidFill>
                  <a:schemeClr val="bg1"/>
                </a:solidFill>
                <a:latin typeface="NSPCC" pitchFamily="2" charset="0"/>
              </a:rPr>
              <a:t>Question 1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title"/>
          </p:nvPr>
        </p:nvSpPr>
        <p:spPr>
          <a:xfrm>
            <a:off x="637403" y="1066931"/>
            <a:ext cx="7696200" cy="1175792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3200" dirty="0">
                <a:solidFill>
                  <a:schemeClr val="bg1"/>
                </a:solidFill>
                <a:latin typeface="NSPCC Light" pitchFamily="34" charset="0"/>
              </a:rPr>
              <a:t>Put these fractions into the correct order from smallest to largest. ¾, ¼, ½ </a:t>
            </a:r>
            <a:br>
              <a:rPr lang="en-GB" sz="3200" dirty="0">
                <a:solidFill>
                  <a:schemeClr val="bg1"/>
                </a:solidFill>
                <a:latin typeface="NSPCC Light" pitchFamily="34" charset="0"/>
              </a:rPr>
            </a:br>
            <a:endParaRPr lang="en-GB" sz="3200" dirty="0">
              <a:solidFill>
                <a:schemeClr val="bg1"/>
              </a:solidFill>
              <a:latin typeface="NSPCC Light" pitchFamily="34" charset="0"/>
            </a:endParaRPr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52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52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152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grpSp>
        <p:nvGrpSpPr>
          <p:cNvPr id="23" name="Group 22"/>
          <p:cNvGrpSpPr/>
          <p:nvPr/>
        </p:nvGrpSpPr>
        <p:grpSpPr>
          <a:xfrm>
            <a:off x="749424" y="2877233"/>
            <a:ext cx="7950914" cy="3618132"/>
            <a:chOff x="749424" y="2877233"/>
            <a:chExt cx="7950914" cy="3618132"/>
          </a:xfrm>
        </p:grpSpPr>
        <p:sp>
          <p:nvSpPr>
            <p:cNvPr id="24" name="TextBox 23"/>
            <p:cNvSpPr txBox="1"/>
            <p:nvPr/>
          </p:nvSpPr>
          <p:spPr>
            <a:xfrm>
              <a:off x="755576" y="4820334"/>
              <a:ext cx="7855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b="1" dirty="0">
                  <a:solidFill>
                    <a:srgbClr val="FFC000"/>
                  </a:solidFill>
                  <a:latin typeface="NSPCC Light" pitchFamily="34" charset="0"/>
                </a:rPr>
                <a:t>C</a:t>
              </a:r>
              <a:r>
                <a:rPr lang="en-GB" sz="3600" dirty="0">
                  <a:latin typeface="NSPCC Light" pitchFamily="34" charset="0"/>
                </a:rPr>
                <a:t> </a:t>
              </a:r>
              <a:r>
                <a:rPr lang="en-GB" sz="3600" dirty="0">
                  <a:solidFill>
                    <a:schemeClr val="bg1"/>
                  </a:solidFill>
                  <a:latin typeface="NSPCC Light" pitchFamily="34" charset="0"/>
                </a:rPr>
                <a:t>½, ¼, ¾ 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26931" y="2877233"/>
              <a:ext cx="7855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b="1" dirty="0">
                  <a:solidFill>
                    <a:srgbClr val="FFC000"/>
                  </a:solidFill>
                  <a:latin typeface="NSPCC Light" pitchFamily="34" charset="0"/>
                </a:rPr>
                <a:t>A</a:t>
              </a:r>
              <a:r>
                <a:rPr lang="en-GB" sz="3600" dirty="0">
                  <a:latin typeface="NSPCC Light" pitchFamily="34" charset="0"/>
                </a:rPr>
                <a:t> </a:t>
              </a:r>
              <a:r>
                <a:rPr lang="en-GB" sz="3600" dirty="0">
                  <a:solidFill>
                    <a:schemeClr val="bg1"/>
                  </a:solidFill>
                  <a:latin typeface="NSPCC Light" pitchFamily="34" charset="0"/>
                </a:rPr>
                <a:t>¾, ¼, ½ 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49424" y="5849034"/>
              <a:ext cx="7855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b="1" dirty="0">
                  <a:solidFill>
                    <a:srgbClr val="FFC000"/>
                  </a:solidFill>
                  <a:latin typeface="NSPCC Light" pitchFamily="34" charset="0"/>
                </a:rPr>
                <a:t>D</a:t>
              </a:r>
              <a:r>
                <a:rPr lang="en-GB" sz="3600" dirty="0">
                  <a:latin typeface="NSPCC Light" pitchFamily="34" charset="0"/>
                </a:rPr>
                <a:t> </a:t>
              </a:r>
              <a:r>
                <a:rPr lang="en-GB" sz="3600" dirty="0">
                  <a:solidFill>
                    <a:schemeClr val="bg1"/>
                  </a:solidFill>
                  <a:latin typeface="NSPCC Light" pitchFamily="34" charset="0"/>
                </a:rPr>
                <a:t>¼, ½, ¾ 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45314" y="3829733"/>
              <a:ext cx="7855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b="1" dirty="0">
                  <a:solidFill>
                    <a:srgbClr val="FFC000"/>
                  </a:solidFill>
                  <a:latin typeface="NSPCC Light" pitchFamily="34" charset="0"/>
                </a:rPr>
                <a:t>B </a:t>
              </a:r>
              <a:r>
                <a:rPr lang="en-GB" sz="3600" dirty="0">
                  <a:solidFill>
                    <a:schemeClr val="bg1"/>
                  </a:solidFill>
                  <a:latin typeface="NSPCC Light" pitchFamily="34" charset="0"/>
                </a:rPr>
                <a:t>¼, ¾, ½ </a:t>
              </a:r>
              <a:endParaRPr lang="en-GB" sz="3600" dirty="0">
                <a:latin typeface="NSPCC Light" pitchFamily="34" charset="0"/>
              </a:endParaRPr>
            </a:p>
            <a:p>
              <a:endParaRPr lang="en-GB" sz="3600" dirty="0">
                <a:solidFill>
                  <a:schemeClr val="bg1"/>
                </a:solidFill>
                <a:latin typeface="NSPCC Light" pitchFamily="34" charset="0"/>
              </a:endParaRPr>
            </a:p>
          </p:txBody>
        </p:sp>
      </p:grpSp>
    </p:spTree>
  </p:cSld>
  <p:clrMapOvr>
    <a:masterClrMapping/>
  </p:clrMapOvr>
  <p:transition>
    <p:zoom/>
    <p:sndAc>
      <p:stSnd>
        <p:snd r:embed="rId2" name="Tarda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>
                <a:solidFill>
                  <a:schemeClr val="bg1"/>
                </a:solidFill>
                <a:latin typeface="NSPCC" pitchFamily="2" charset="0"/>
              </a:rPr>
              <a:t>10 000 points</a:t>
            </a:r>
            <a:endParaRPr lang="en-US" altLang="en-US" sz="800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1251207" y="779131"/>
            <a:ext cx="651011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Brilliant!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8000" b="1" dirty="0">
                <a:solidFill>
                  <a:schemeClr val="bg1"/>
                </a:solidFill>
                <a:latin typeface="NSPCC" pitchFamily="2" charset="0"/>
              </a:rPr>
              <a:t>Question 6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br>
              <a:rPr lang="en-US" sz="3200" dirty="0">
                <a:solidFill>
                  <a:schemeClr val="bg1"/>
                </a:solidFill>
                <a:latin typeface="NSPCC" pitchFamily="2" charset="0"/>
              </a:rPr>
            </a:br>
            <a:r>
              <a:rPr lang="en-GB" sz="3200" dirty="0">
                <a:solidFill>
                  <a:schemeClr val="bg1"/>
                </a:solidFill>
                <a:latin typeface="NSPCC Light" pitchFamily="34" charset="0"/>
              </a:rPr>
              <a:t>Tina called Childline at 4 o’clock. The call lasted 1 hour and 45 mins. </a:t>
            </a:r>
            <a:br>
              <a:rPr lang="en-GB" sz="3200" dirty="0">
                <a:solidFill>
                  <a:schemeClr val="bg1"/>
                </a:solidFill>
                <a:latin typeface="NSPCC Light" pitchFamily="34" charset="0"/>
              </a:rPr>
            </a:br>
            <a:r>
              <a:rPr lang="en-GB" sz="3200" dirty="0">
                <a:solidFill>
                  <a:schemeClr val="bg1"/>
                </a:solidFill>
                <a:latin typeface="NSPCC Light" pitchFamily="34" charset="0"/>
              </a:rPr>
              <a:t>What time did the call end?</a:t>
            </a:r>
            <a:br>
              <a:rPr lang="en-GB" sz="3200" dirty="0"/>
            </a:br>
            <a:br>
              <a:rPr lang="en-GB" sz="3200" dirty="0">
                <a:solidFill>
                  <a:schemeClr val="bg1"/>
                </a:solidFill>
                <a:latin typeface="NSPCC" pitchFamily="2" charset="0"/>
              </a:rPr>
            </a:br>
            <a:endParaRPr lang="en-US" altLang="en-US" sz="32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00100" y="2747428"/>
            <a:ext cx="7620000" cy="39624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 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6:50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4:30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5:45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4:45</a:t>
            </a:r>
          </a:p>
          <a:p>
            <a:pPr eaLnBrk="1" hangingPunct="1">
              <a:buFontTx/>
              <a:buNone/>
            </a:pP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9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59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61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562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2" name="Rectangle 8"/>
          <p:cNvSpPr txBox="1">
            <a:spLocks noChangeArrowheads="1"/>
          </p:cNvSpPr>
          <p:nvPr/>
        </p:nvSpPr>
        <p:spPr bwMode="auto">
          <a:xfrm>
            <a:off x="800100" y="2747428"/>
            <a:ext cx="76200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A  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6:50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4:30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5:45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4:45</a:t>
            </a:r>
            <a:endParaRPr lang="en-US" altLang="en-US" sz="5400" kern="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27" name="Rectangle 7"/>
          <p:cNvSpPr txBox="1">
            <a:spLocks noChangeArrowheads="1"/>
          </p:cNvSpPr>
          <p:nvPr/>
        </p:nvSpPr>
        <p:spPr bwMode="auto">
          <a:xfrm>
            <a:off x="723900" y="609600"/>
            <a:ext cx="76962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n-GB" sz="3200" dirty="0">
              <a:solidFill>
                <a:schemeClr val="bg1"/>
              </a:solidFill>
              <a:latin typeface="NSPCC Light" pitchFamily="34" charset="0"/>
            </a:endParaRPr>
          </a:p>
          <a:p>
            <a:r>
              <a:rPr lang="en-GB" sz="3200" dirty="0">
                <a:solidFill>
                  <a:schemeClr val="bg1"/>
                </a:solidFill>
                <a:latin typeface="NSPCC Light" pitchFamily="34" charset="0"/>
              </a:rPr>
              <a:t>Tina called Childline at 4 o’clock. The call lasted 1 hour and 45 mins. </a:t>
            </a:r>
            <a:br>
              <a:rPr lang="en-GB" sz="3200" dirty="0">
                <a:solidFill>
                  <a:schemeClr val="bg1"/>
                </a:solidFill>
                <a:latin typeface="NSPCC Light" pitchFamily="34" charset="0"/>
              </a:rPr>
            </a:br>
            <a:r>
              <a:rPr lang="en-GB" sz="3200" dirty="0">
                <a:solidFill>
                  <a:schemeClr val="bg1"/>
                </a:solidFill>
                <a:latin typeface="NSPCC Light" pitchFamily="34" charset="0"/>
              </a:rPr>
              <a:t>What time did the call end?</a:t>
            </a:r>
            <a:br>
              <a:rPr lang="en-GB" sz="3200" dirty="0"/>
            </a:br>
            <a:br>
              <a:rPr lang="en-GB" sz="3200" kern="0" dirty="0">
                <a:solidFill>
                  <a:schemeClr val="bg1"/>
                </a:solidFill>
                <a:latin typeface="NSPCC" pitchFamily="2" charset="0"/>
              </a:rPr>
            </a:br>
            <a:endParaRPr lang="en-US" altLang="en-US" sz="3200" kern="0" dirty="0">
              <a:solidFill>
                <a:schemeClr val="bg1"/>
              </a:solidFill>
              <a:latin typeface="NSPCC" pitchFamily="2" charset="0"/>
            </a:endParaRPr>
          </a:p>
        </p:txBody>
      </p:sp>
    </p:spTree>
  </p:cSld>
  <p:clrMapOvr>
    <a:masterClrMapping/>
  </p:clrMapOvr>
  <p:transition>
    <p:zoom/>
    <p:sndAc>
      <p:stSnd>
        <p:snd r:embed="rId2" name="Tarda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3" y="27813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 dirty="0">
                <a:solidFill>
                  <a:schemeClr val="bg1"/>
                </a:solidFill>
                <a:latin typeface="NSPCC" pitchFamily="2" charset="0"/>
              </a:rPr>
              <a:t>20 000 points</a:t>
            </a:r>
            <a:endParaRPr lang="en-US" altLang="en-US" sz="80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1034005" y="476672"/>
            <a:ext cx="6944530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You’re half way there</a:t>
            </a:r>
          </a:p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now!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8000" b="1" dirty="0">
                <a:solidFill>
                  <a:schemeClr val="bg1"/>
                </a:solidFill>
                <a:latin typeface="NSPCC" pitchFamily="2" charset="0"/>
              </a:rPr>
              <a:t>Question 7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br>
              <a:rPr lang="en-US" sz="3200" dirty="0">
                <a:solidFill>
                  <a:schemeClr val="bg1"/>
                </a:solidFill>
                <a:latin typeface="NSPCC Light" pitchFamily="34" charset="0"/>
              </a:rPr>
            </a:br>
            <a:r>
              <a:rPr lang="en-GB" sz="3200" dirty="0"/>
              <a:t> </a:t>
            </a:r>
            <a:br>
              <a:rPr lang="en-GB" sz="3200" dirty="0"/>
            </a:br>
            <a:r>
              <a:rPr lang="en-GB" sz="3200" dirty="0">
                <a:solidFill>
                  <a:schemeClr val="bg1"/>
                </a:solidFill>
                <a:latin typeface="NSPCC Light" pitchFamily="34" charset="0"/>
              </a:rPr>
              <a:t>Shaun’s birthday is in April. John’s birthday is three months after. </a:t>
            </a:r>
            <a:br>
              <a:rPr lang="en-GB" sz="3200" dirty="0">
                <a:solidFill>
                  <a:schemeClr val="bg1"/>
                </a:solidFill>
                <a:latin typeface="NSPCC Light" pitchFamily="34" charset="0"/>
              </a:rPr>
            </a:br>
            <a:r>
              <a:rPr lang="en-GB" sz="3200" dirty="0">
                <a:solidFill>
                  <a:schemeClr val="bg1"/>
                </a:solidFill>
                <a:latin typeface="NSPCC Light" pitchFamily="34" charset="0"/>
              </a:rPr>
              <a:t>Which month is John’s birthday in</a:t>
            </a:r>
            <a:r>
              <a:rPr lang="en-GB" sz="3200" b="1" dirty="0">
                <a:solidFill>
                  <a:schemeClr val="bg1"/>
                </a:solidFill>
                <a:latin typeface="NSPCC Light" pitchFamily="34" charset="0"/>
              </a:rPr>
              <a:t>?</a:t>
            </a:r>
            <a:br>
              <a:rPr lang="en-GB" sz="3200" dirty="0"/>
            </a:br>
            <a:br>
              <a:rPr lang="en-GB" sz="3200" dirty="0">
                <a:latin typeface="NSPCC Light" pitchFamily="34" charset="0"/>
              </a:rPr>
            </a:br>
            <a:br>
              <a:rPr lang="en-GB" sz="3200" b="1" dirty="0">
                <a:solidFill>
                  <a:schemeClr val="bg1"/>
                </a:solidFill>
                <a:latin typeface="NSPCC Light" pitchFamily="34" charset="0"/>
              </a:rPr>
            </a:br>
            <a:endParaRPr lang="en-US" altLang="en-US" sz="3200" b="1" dirty="0">
              <a:solidFill>
                <a:schemeClr val="bg1"/>
              </a:solidFill>
              <a:latin typeface="NSPCC Light" pitchFamily="34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September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June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December</a:t>
            </a: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July</a:t>
            </a: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9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869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97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97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97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97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97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97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971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971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2" name="Rectangle 8"/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September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June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December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July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FCBCAE-9E02-4BC6-A5B8-87DB8542D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chemeClr val="bg1"/>
                </a:solidFill>
                <a:latin typeface="NSPCC Light" pitchFamily="34" charset="0"/>
              </a:rPr>
              <a:t>Shaun’s birthday is in April. John’s </a:t>
            </a:r>
            <a:br>
              <a:rPr lang="en-GB" sz="3200" dirty="0">
                <a:solidFill>
                  <a:schemeClr val="bg1"/>
                </a:solidFill>
                <a:latin typeface="NSPCC Light" pitchFamily="34" charset="0"/>
              </a:rPr>
            </a:br>
            <a:r>
              <a:rPr lang="en-GB" sz="3200" dirty="0">
                <a:solidFill>
                  <a:schemeClr val="bg1"/>
                </a:solidFill>
                <a:latin typeface="NSPCC Light" pitchFamily="34" charset="0"/>
              </a:rPr>
              <a:t>birthday is three months after. </a:t>
            </a:r>
            <a:br>
              <a:rPr lang="en-GB" sz="3200" dirty="0">
                <a:solidFill>
                  <a:schemeClr val="bg1"/>
                </a:solidFill>
                <a:latin typeface="NSPCC Light" pitchFamily="34" charset="0"/>
              </a:rPr>
            </a:br>
            <a:r>
              <a:rPr lang="en-GB" sz="3200" dirty="0">
                <a:solidFill>
                  <a:schemeClr val="bg1"/>
                </a:solidFill>
                <a:latin typeface="NSPCC Light" pitchFamily="34" charset="0"/>
              </a:rPr>
              <a:t>Which month is John’s birthday in</a:t>
            </a:r>
            <a:r>
              <a:rPr lang="en-GB" sz="3200" b="1" dirty="0">
                <a:solidFill>
                  <a:schemeClr val="bg1"/>
                </a:solidFill>
                <a:latin typeface="NSPCC Light" pitchFamily="34" charset="0"/>
              </a:rPr>
              <a:t>?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zoom/>
    <p:sndAc>
      <p:stSnd>
        <p:snd r:embed="rId2" name="Tarda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>
                <a:solidFill>
                  <a:schemeClr val="bg1"/>
                </a:solidFill>
                <a:latin typeface="NSPCC" pitchFamily="2" charset="0"/>
              </a:rPr>
              <a:t>50 000 points</a:t>
            </a:r>
            <a:endParaRPr lang="en-US" altLang="en-US" sz="800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1346586" y="779131"/>
            <a:ext cx="631935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Superb!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609600" y="244666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3200" dirty="0">
                <a:solidFill>
                  <a:schemeClr val="bg1"/>
                </a:solidFill>
                <a:latin typeface="NSPCC Light" panose="020F0303030202060203" pitchFamily="34" charset="0"/>
              </a:rPr>
              <a:t>How many corners does a cube have?</a:t>
            </a: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  </a:t>
            </a:r>
            <a:r>
              <a:rPr lang="en-US" altLang="en-US" sz="8000" baseline="10000" dirty="0">
                <a:solidFill>
                  <a:schemeClr val="bg1"/>
                </a:solidFill>
                <a:latin typeface="NSPCC" pitchFamily="2" charset="0"/>
              </a:rPr>
              <a:t>4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 </a:t>
            </a: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5</a:t>
            </a: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8</a:t>
            </a: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 7</a:t>
            </a:r>
            <a:endParaRPr lang="en-GB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1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1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8000" b="1" dirty="0">
                <a:solidFill>
                  <a:schemeClr val="bg1"/>
                </a:solidFill>
                <a:latin typeface="NSPCC" pitchFamily="2" charset="0"/>
              </a:rPr>
              <a:t>Question 8</a:t>
            </a: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278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2" name="Rectangle 8"/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Cuboid</a:t>
            </a:r>
          </a:p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Square</a:t>
            </a:r>
          </a:p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Cone</a:t>
            </a:r>
          </a:p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Cylinder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8BC415-59D9-4188-A1A8-0BFC9CBA7E70}"/>
              </a:ext>
            </a:extLst>
          </p:cNvPr>
          <p:cNvSpPr txBox="1"/>
          <p:nvPr/>
        </p:nvSpPr>
        <p:spPr>
          <a:xfrm>
            <a:off x="2051720" y="871091"/>
            <a:ext cx="48245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NSPCC Light" panose="020F0303030202060203" pitchFamily="34" charset="0"/>
              </a:rPr>
              <a:t>What is the shape of a standard house brick?</a:t>
            </a:r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37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38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381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381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2" name="Rectangle 8"/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Cuboid</a:t>
            </a:r>
          </a:p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Square</a:t>
            </a:r>
          </a:p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Cone</a:t>
            </a:r>
          </a:p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Cylinder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736F636-8A59-46B6-B829-6AB537308694}"/>
              </a:ext>
            </a:extLst>
          </p:cNvPr>
          <p:cNvSpPr txBox="1"/>
          <p:nvPr/>
        </p:nvSpPr>
        <p:spPr>
          <a:xfrm>
            <a:off x="2051720" y="871091"/>
            <a:ext cx="48245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NSPCC Light" panose="020F0303030202060203" pitchFamily="34" charset="0"/>
              </a:rPr>
              <a:t>What is the shape of a standard house brick?</a:t>
            </a:r>
          </a:p>
        </p:txBody>
      </p:sp>
    </p:spTree>
  </p:cSld>
  <p:clrMapOvr>
    <a:masterClrMapping/>
  </p:clrMapOvr>
  <p:transition>
    <p:zoom/>
    <p:sndAc>
      <p:stSnd>
        <p:snd r:embed="rId2" name="Tarda.wav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 dirty="0">
                <a:solidFill>
                  <a:schemeClr val="bg1"/>
                </a:solidFill>
                <a:latin typeface="NSPCC" pitchFamily="2" charset="0"/>
              </a:rPr>
              <a:t>75 000 points</a:t>
            </a:r>
            <a:endParaRPr lang="en-US" altLang="en-US" sz="80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695768" y="779131"/>
            <a:ext cx="762099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Keep going!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8000" b="1" dirty="0">
                <a:solidFill>
                  <a:schemeClr val="bg1"/>
                </a:solidFill>
                <a:latin typeface="NSPCC" pitchFamily="2" charset="0"/>
              </a:rPr>
              <a:t>Question 9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10</a:t>
            </a: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7</a:t>
            </a: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5</a:t>
            </a: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8</a:t>
            </a: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688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4C51DCD-6BE1-4475-A889-FD8659F67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800" y="838200"/>
            <a:ext cx="7486600" cy="1143000"/>
          </a:xfrm>
        </p:spPr>
        <p:txBody>
          <a:bodyPr/>
          <a:lstStyle/>
          <a:p>
            <a:r>
              <a:rPr lang="en-GB" sz="3200" dirty="0">
                <a:solidFill>
                  <a:schemeClr val="bg1"/>
                </a:solidFill>
                <a:latin typeface="NSPCC Light" panose="020F0303030202060203" pitchFamily="34" charset="0"/>
              </a:rPr>
              <a:t>What is the smallest number of coins needed to make £1.88p ?</a:t>
            </a:r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78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9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9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9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9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9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9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90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790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2" name="Rectangle 8"/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10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 7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5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8</a:t>
            </a: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3ED5F998-572D-46DB-AE2C-26F3EF8E3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800" y="838200"/>
            <a:ext cx="7486600" cy="1143000"/>
          </a:xfrm>
        </p:spPr>
        <p:txBody>
          <a:bodyPr/>
          <a:lstStyle/>
          <a:p>
            <a:r>
              <a:rPr lang="en-GB" sz="3200" dirty="0">
                <a:solidFill>
                  <a:schemeClr val="bg1"/>
                </a:solidFill>
                <a:latin typeface="NSPCC Light" panose="020F0303030202060203" pitchFamily="34" charset="0"/>
              </a:rPr>
              <a:t>What is the smallest number of coins needed to make £1.88p ?</a:t>
            </a:r>
          </a:p>
        </p:txBody>
      </p:sp>
    </p:spTree>
  </p:cSld>
  <p:clrMapOvr>
    <a:masterClrMapping/>
  </p:clrMapOvr>
  <p:transition>
    <p:zoom/>
    <p:sndAc>
      <p:stSnd>
        <p:snd r:embed="rId2" name="Tarda.wav"/>
      </p:stSnd>
    </p:sndAc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>
                <a:solidFill>
                  <a:schemeClr val="bg1"/>
                </a:solidFill>
                <a:latin typeface="NSPCC" pitchFamily="2" charset="0"/>
              </a:rPr>
              <a:t>150 000 points</a:t>
            </a:r>
            <a:endParaRPr lang="en-US" altLang="en-US" sz="800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909768" y="779131"/>
            <a:ext cx="719299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Incredible!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8000" b="1" dirty="0">
                <a:solidFill>
                  <a:schemeClr val="bg1"/>
                </a:solidFill>
                <a:latin typeface="NSPCC" pitchFamily="2" charset="0"/>
              </a:rPr>
              <a:t>Question 10</a:t>
            </a: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kilograms</a:t>
            </a: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 err="1">
                <a:solidFill>
                  <a:schemeClr val="bg1"/>
                </a:solidFill>
                <a:latin typeface="NSPCC" pitchFamily="2" charset="0"/>
              </a:rPr>
              <a:t>centimetres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minutes</a:t>
            </a: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length</a:t>
            </a: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098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2" name="Rectangle 7"/>
          <p:cNvSpPr txBox="1">
            <a:spLocks noChangeArrowheads="1"/>
          </p:cNvSpPr>
          <p:nvPr/>
        </p:nvSpPr>
        <p:spPr bwMode="auto">
          <a:xfrm>
            <a:off x="762000" y="476481"/>
            <a:ext cx="76962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GB" sz="2800" dirty="0">
                <a:solidFill>
                  <a:schemeClr val="bg1"/>
                </a:solidFill>
                <a:latin typeface="NSPCC Light" pitchFamily="34" charset="0"/>
              </a:rPr>
              <a:t>What unit would you use to measure how long it takes to walk to school?</a:t>
            </a:r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3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140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2" name="Rectangle 8"/>
          <p:cNvSpPr txBox="1">
            <a:spLocks noChangeArrowheads="1"/>
          </p:cNvSpPr>
          <p:nvPr/>
        </p:nvSpPr>
        <p:spPr bwMode="auto">
          <a:xfrm>
            <a:off x="800100" y="2625969"/>
            <a:ext cx="76200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A   </a:t>
            </a:r>
            <a:r>
              <a:rPr lang="en-US" altLang="en-US" sz="8000" kern="0" baseline="10000" dirty="0">
                <a:solidFill>
                  <a:schemeClr val="bg1"/>
                </a:solidFill>
                <a:latin typeface="NSPCC" pitchFamily="2" charset="0"/>
              </a:rPr>
              <a:t>4</a:t>
            </a:r>
            <a:r>
              <a:rPr lang="en-US" altLang="en-US" sz="4800" b="1" kern="0" baseline="10000" dirty="0">
                <a:solidFill>
                  <a:schemeClr val="bg1"/>
                </a:solidFill>
                <a:latin typeface="NSPCC" pitchFamily="2" charset="0"/>
              </a:rPr>
              <a:t>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 </a:t>
            </a:r>
          </a:p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5</a:t>
            </a:r>
          </a:p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8</a:t>
            </a:r>
          </a:p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7</a:t>
            </a:r>
            <a:endParaRPr lang="en-GB" altLang="en-US" sz="5400" kern="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FontTx/>
              <a:buNone/>
            </a:pPr>
            <a:endParaRPr lang="en-US" altLang="en-US" sz="5400" kern="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12746" y="835269"/>
            <a:ext cx="7772400" cy="1143000"/>
          </a:xfrm>
        </p:spPr>
        <p:txBody>
          <a:bodyPr/>
          <a:lstStyle/>
          <a:p>
            <a:r>
              <a:rPr lang="en-GB" sz="3200" dirty="0">
                <a:solidFill>
                  <a:schemeClr val="bg1"/>
                </a:solidFill>
                <a:latin typeface="NSPCC Light" panose="020F0303030202060203" pitchFamily="34" charset="0"/>
              </a:rPr>
              <a:t>How many corners does a cube have?</a:t>
            </a:r>
            <a:endParaRPr lang="en-GB" sz="3200" dirty="0">
              <a:latin typeface="NSPCC Light" panose="020F030303020206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>
        <p:sndAc>
          <p:stSnd>
            <p:snd r:embed="rId3" name="Tarda.wav"/>
          </p:stSnd>
        </p:sndAc>
      </p:transition>
    </mc:Choice>
    <mc:Fallback xmlns="">
      <p:transition advClick="0">
        <p:sndAc>
          <p:stSnd>
            <p:snd r:embed="rId5" name="Tarda.wav"/>
          </p:stSnd>
        </p:sndAc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609600" y="2667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9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9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9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9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9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0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200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2" name="Rectangle 8"/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kilograms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 err="1">
                <a:solidFill>
                  <a:schemeClr val="bg1"/>
                </a:solidFill>
                <a:latin typeface="NSPCC" pitchFamily="2" charset="0"/>
              </a:rPr>
              <a:t>centimetres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minutes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length</a:t>
            </a:r>
          </a:p>
        </p:txBody>
      </p:sp>
      <p:sp>
        <p:nvSpPr>
          <p:cNvPr id="24" name="Rectangle 7"/>
          <p:cNvSpPr txBox="1">
            <a:spLocks noChangeArrowheads="1"/>
          </p:cNvSpPr>
          <p:nvPr/>
        </p:nvSpPr>
        <p:spPr bwMode="auto">
          <a:xfrm>
            <a:off x="838200" y="533400"/>
            <a:ext cx="76962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GB" sz="2800" dirty="0">
                <a:solidFill>
                  <a:schemeClr val="bg1"/>
                </a:solidFill>
                <a:latin typeface="NSPCC Light" pitchFamily="34" charset="0"/>
              </a:rPr>
              <a:t>What unit would you use to measure how long it takes to walk to school?</a:t>
            </a:r>
          </a:p>
        </p:txBody>
      </p:sp>
    </p:spTree>
  </p:cSld>
  <p:clrMapOvr>
    <a:masterClrMapping/>
  </p:clrMapOvr>
  <p:transition>
    <p:zoom/>
    <p:sndAc>
      <p:stSnd>
        <p:snd r:embed="rId2" name="Tarda.wav"/>
      </p:stSnd>
    </p:sndAc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7000">
                <a:solidFill>
                  <a:schemeClr val="bg1"/>
                </a:solidFill>
                <a:latin typeface="NSPCC" pitchFamily="2" charset="0"/>
              </a:rPr>
              <a:t>1 000 000 points</a:t>
            </a:r>
            <a:endParaRPr lang="en-US" altLang="en-US" sz="700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2" name="j021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17" y="6055070"/>
            <a:ext cx="676365" cy="676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625504" y="1268760"/>
            <a:ext cx="5761514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YOU DID IT!</a:t>
            </a:r>
          </a:p>
        </p:txBody>
      </p:sp>
      <p:pic>
        <p:nvPicPr>
          <p:cNvPr id="9" name="Picture 9" descr="C:\Users\ssimmino\AppData\Local\Microsoft\Windows\Temporary Internet Files\Content.IE5\38WKM02R\Strapline_White_ForOnlin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096" y="6323881"/>
            <a:ext cx="4997394" cy="18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098" y="354044"/>
            <a:ext cx="1434425" cy="35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  <p:sndAc>
      <p:stSnd>
        <p:snd r:embed="rId4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 dirty="0">
                <a:solidFill>
                  <a:schemeClr val="bg1"/>
                </a:solidFill>
                <a:latin typeface="NSPCC" pitchFamily="2" charset="0"/>
              </a:rPr>
              <a:t>500 points</a:t>
            </a:r>
            <a:endParaRPr lang="en-US" altLang="en-US" sz="80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770309" y="779131"/>
            <a:ext cx="747191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Great start!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8000" b="1" dirty="0">
                <a:solidFill>
                  <a:schemeClr val="bg1"/>
                </a:solidFill>
                <a:latin typeface="NSPCC" pitchFamily="2" charset="0"/>
              </a:rPr>
              <a:t>Question 2</a:t>
            </a: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548774" y="2764773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546938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3200" dirty="0">
                <a:solidFill>
                  <a:schemeClr val="bg1"/>
                </a:solidFill>
                <a:latin typeface="NSPCC Light" pitchFamily="34" charset="0"/>
              </a:rPr>
              <a:t>A roll of tape measures 12m. I use ¾ of the tape. How much is left?</a:t>
            </a: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 flipH="1">
            <a:off x="13538" y="3183873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1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821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1" name="Rectangle 8">
            <a:extLst>
              <a:ext uri="{FF2B5EF4-FFF2-40B4-BE49-F238E27FC236}">
                <a16:creationId xmlns:a16="http://schemas.microsoft.com/office/drawing/2014/main" id="{413EDB18-DFF4-4C62-893F-FEDDA44F5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A   </a:t>
            </a:r>
            <a:r>
              <a:rPr lang="en-US" altLang="en-US" sz="8000" kern="0" baseline="10000" dirty="0">
                <a:solidFill>
                  <a:schemeClr val="bg1"/>
                </a:solidFill>
                <a:latin typeface="NSPCC" pitchFamily="2" charset="0"/>
              </a:rPr>
              <a:t>3m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 </a:t>
            </a:r>
          </a:p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8m</a:t>
            </a:r>
          </a:p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4m</a:t>
            </a:r>
          </a:p>
          <a:p>
            <a:pPr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 5m</a:t>
            </a:r>
            <a:endParaRPr lang="en-GB" altLang="en-US" sz="5400" kern="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FontTx/>
              <a:buNone/>
            </a:pPr>
            <a:endParaRPr lang="en-US" altLang="en-US" sz="5400" kern="0" dirty="0">
              <a:solidFill>
                <a:schemeClr val="bg1"/>
              </a:solidFill>
              <a:latin typeface="NSPCC" pitchFamily="2" charset="0"/>
            </a:endParaRPr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23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923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94366" y="828092"/>
            <a:ext cx="7772400" cy="1163216"/>
          </a:xfrm>
        </p:spPr>
        <p:txBody>
          <a:bodyPr/>
          <a:lstStyle/>
          <a:p>
            <a:r>
              <a:rPr lang="en-GB" sz="3200" dirty="0">
                <a:solidFill>
                  <a:schemeClr val="bg1"/>
                </a:solidFill>
                <a:latin typeface="NSPCC Light" pitchFamily="34" charset="0"/>
              </a:rPr>
              <a:t>A roll of tape measures 12m. I use ¾ of the tape. How much is left?</a:t>
            </a:r>
            <a:endParaRPr lang="en-GB" sz="3200" dirty="0"/>
          </a:p>
        </p:txBody>
      </p:sp>
      <p:sp>
        <p:nvSpPr>
          <p:cNvPr id="38" name="Rectangle 8"/>
          <p:cNvSpPr txBox="1">
            <a:spLocks noChangeArrowheads="1"/>
          </p:cNvSpPr>
          <p:nvPr/>
        </p:nvSpPr>
        <p:spPr bwMode="auto">
          <a:xfrm>
            <a:off x="800100" y="2711442"/>
            <a:ext cx="76200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3m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8m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4m</a:t>
            </a:r>
          </a:p>
          <a:p>
            <a:pPr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5m</a:t>
            </a:r>
          </a:p>
        </p:txBody>
      </p:sp>
    </p:spTree>
  </p:cSld>
  <p:clrMapOvr>
    <a:masterClrMapping/>
  </p:clrMapOvr>
  <p:transition>
    <p:zoom/>
    <p:sndAc>
      <p:stSnd>
        <p:snd r:embed="rId2" name="Tarda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 dirty="0">
                <a:solidFill>
                  <a:schemeClr val="bg1"/>
                </a:solidFill>
                <a:latin typeface="NSPCC" pitchFamily="2" charset="0"/>
              </a:rPr>
              <a:t>1000 points</a:t>
            </a:r>
            <a:endParaRPr lang="en-US" altLang="en-US" sz="80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928202" y="779131"/>
            <a:ext cx="715612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Well done!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theme/theme1.xml><?xml version="1.0" encoding="utf-8"?>
<a:theme xmlns:a="http://schemas.openxmlformats.org/drawingml/2006/main" name="Mathionaire KS1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e4bf7f8-65f7-44f4-aac8-c09cb63d597f" xsi:nil="true"/>
    <lcf76f155ced4ddcb4097134ff3c332f xmlns="9d031ff0-4dbb-48f4-aaf7-de6d814f06da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F2EF9D9B408F409D3A1A63B693EA5F" ma:contentTypeVersion="17" ma:contentTypeDescription="Create a new document." ma:contentTypeScope="" ma:versionID="5d3adef34e77e81f238113baaed7edd6">
  <xsd:schema xmlns:xsd="http://www.w3.org/2001/XMLSchema" xmlns:xs="http://www.w3.org/2001/XMLSchema" xmlns:p="http://schemas.microsoft.com/office/2006/metadata/properties" xmlns:ns2="9d031ff0-4dbb-48f4-aaf7-de6d814f06da" xmlns:ns3="8e4bf7f8-65f7-44f4-aac8-c09cb63d597f" targetNamespace="http://schemas.microsoft.com/office/2006/metadata/properties" ma:root="true" ma:fieldsID="8529dee7b12145939d67a37917e61722" ns2:_="" ns3:_="">
    <xsd:import namespace="9d031ff0-4dbb-48f4-aaf7-de6d814f06da"/>
    <xsd:import namespace="8e4bf7f8-65f7-44f4-aac8-c09cb63d597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031ff0-4dbb-48f4-aaf7-de6d814f06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99f73d0f-580d-40b4-85a5-f6fbd70934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4bf7f8-65f7-44f4-aac8-c09cb63d597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eb34bbe-3b27-4fd1-b63c-f2f0664c859b}" ma:internalName="TaxCatchAll" ma:showField="CatchAllData" ma:web="8e4bf7f8-65f7-44f4-aac8-c09cb63d59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0221DC8-D902-4F63-9C63-9228BAA2DDDF}">
  <ds:schemaRefs>
    <ds:schemaRef ds:uri="http://schemas.microsoft.com/office/2006/metadata/properties"/>
    <ds:schemaRef ds:uri="http://schemas.microsoft.com/office/infopath/2007/PartnerControls"/>
    <ds:schemaRef ds:uri="8e4bf7f8-65f7-44f4-aac8-c09cb63d597f"/>
    <ds:schemaRef ds:uri="9d031ff0-4dbb-48f4-aaf7-de6d814f06da"/>
  </ds:schemaRefs>
</ds:datastoreItem>
</file>

<file path=customXml/itemProps2.xml><?xml version="1.0" encoding="utf-8"?>
<ds:datastoreItem xmlns:ds="http://schemas.openxmlformats.org/officeDocument/2006/customXml" ds:itemID="{B95D8EBE-F17D-4DD5-A720-56EABEB229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031ff0-4dbb-48f4-aaf7-de6d814f06da"/>
    <ds:schemaRef ds:uri="8e4bf7f8-65f7-44f4-aac8-c09cb63d59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EA279FA-D11C-42BF-A4DC-053132DF51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Mathionaire KS1</Template>
  <TotalTime>565</TotalTime>
  <Words>617</Words>
  <Application>Microsoft Office PowerPoint</Application>
  <PresentationFormat>On-screen Show (4:3)</PresentationFormat>
  <Paragraphs>135</Paragraphs>
  <Slides>41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Mathionaire KS1</vt:lpstr>
      <vt:lpstr> Number Day Who wants to be a Mathionaire? 5 – 7 years  </vt:lpstr>
      <vt:lpstr>Question 1</vt:lpstr>
      <vt:lpstr>How many corners does a cube have?</vt:lpstr>
      <vt:lpstr>How many corners does a cube have?</vt:lpstr>
      <vt:lpstr>500 points</vt:lpstr>
      <vt:lpstr>Question 2</vt:lpstr>
      <vt:lpstr>A roll of tape measures 12m. I use ¾ of the tape. How much is left?</vt:lpstr>
      <vt:lpstr>A roll of tape measures 12m. I use ¾ of the tape. How much is left?</vt:lpstr>
      <vt:lpstr>1000 points</vt:lpstr>
      <vt:lpstr>Question 3</vt:lpstr>
      <vt:lpstr>Which of these is correct?</vt:lpstr>
      <vt:lpstr>Which of these is correct?</vt:lpstr>
      <vt:lpstr>2000 points</vt:lpstr>
      <vt:lpstr>Question 4</vt:lpstr>
      <vt:lpstr>I have 4 cakes, 2 buns and 2 biscuits. How many treats do I have?</vt:lpstr>
      <vt:lpstr>I have 4 cakes, 2 buns and 2 biscuits. How many treats do I have?</vt:lpstr>
      <vt:lpstr>5000 points</vt:lpstr>
      <vt:lpstr>Question 5</vt:lpstr>
      <vt:lpstr>PowerPoint Presentation</vt:lpstr>
      <vt:lpstr>Put these fractions into the correct order from smallest to largest. ¾, ¼, ½  </vt:lpstr>
      <vt:lpstr>10 000 points</vt:lpstr>
      <vt:lpstr>Question 6</vt:lpstr>
      <vt:lpstr> Tina called Childline at 4 o’clock. The call lasted 1 hour and 45 mins.  What time did the call end?  </vt:lpstr>
      <vt:lpstr>PowerPoint Presentation</vt:lpstr>
      <vt:lpstr>20 000 points</vt:lpstr>
      <vt:lpstr>Question 7</vt:lpstr>
      <vt:lpstr>   Shaun’s birthday is in April. John’s birthday is three months after.  Which month is John’s birthday in?   </vt:lpstr>
      <vt:lpstr>Shaun’s birthday is in April. John’s  birthday is three months after.  Which month is John’s birthday in?</vt:lpstr>
      <vt:lpstr>50 000 points</vt:lpstr>
      <vt:lpstr>Question 8</vt:lpstr>
      <vt:lpstr>PowerPoint Presentation</vt:lpstr>
      <vt:lpstr>PowerPoint Presentation</vt:lpstr>
      <vt:lpstr>75 000 points</vt:lpstr>
      <vt:lpstr>Question 9</vt:lpstr>
      <vt:lpstr>What is the smallest number of coins needed to make £1.88p ?</vt:lpstr>
      <vt:lpstr>What is the smallest number of coins needed to make £1.88p ?</vt:lpstr>
      <vt:lpstr>150 000 points</vt:lpstr>
      <vt:lpstr>Question 10</vt:lpstr>
      <vt:lpstr>PowerPoint Presentation</vt:lpstr>
      <vt:lpstr>PowerPoint Presentation</vt:lpstr>
      <vt:lpstr>1 000 000 points</vt:lpstr>
    </vt:vector>
  </TitlesOfParts>
  <Company>NSPCC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Mathionaire?</dc:title>
  <dc:creator>admin</dc:creator>
  <cp:lastModifiedBy>Coleman, Stephanie</cp:lastModifiedBy>
  <cp:revision>96</cp:revision>
  <dcterms:created xsi:type="dcterms:W3CDTF">2014-09-05T09:12:52Z</dcterms:created>
  <dcterms:modified xsi:type="dcterms:W3CDTF">2023-09-05T11:54:55Z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0x010100E0F2EF9D9B408F409D3A1A63B693EA5F</vt:lpwstr>
  </property>
  <property fmtid="{D5CDD505-2E9C-101B-9397-08002B2CF9AE}" pid="3" name="MediaServiceImageTags">
    <vt:lpwstr/>
  </property>
</Properties>
</file>