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media1.WAV" ContentType="audio/x-wav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58" r:id="rId3"/>
    <p:sldId id="259" r:id="rId4"/>
    <p:sldId id="319" r:id="rId5"/>
    <p:sldId id="261" r:id="rId6"/>
    <p:sldId id="263" r:id="rId7"/>
    <p:sldId id="264" r:id="rId8"/>
    <p:sldId id="320" r:id="rId9"/>
    <p:sldId id="266" r:id="rId10"/>
    <p:sldId id="315" r:id="rId11"/>
    <p:sldId id="316" r:id="rId12"/>
    <p:sldId id="321" r:id="rId13"/>
    <p:sldId id="318" r:id="rId14"/>
    <p:sldId id="267" r:id="rId15"/>
    <p:sldId id="323" r:id="rId16"/>
    <p:sldId id="324" r:id="rId17"/>
    <p:sldId id="270" r:id="rId18"/>
    <p:sldId id="271" r:id="rId19"/>
    <p:sldId id="325" r:id="rId20"/>
    <p:sldId id="326" r:id="rId21"/>
    <p:sldId id="274" r:id="rId22"/>
    <p:sldId id="275" r:id="rId23"/>
    <p:sldId id="327" r:id="rId24"/>
    <p:sldId id="328" r:id="rId25"/>
    <p:sldId id="278" r:id="rId26"/>
    <p:sldId id="279" r:id="rId27"/>
    <p:sldId id="329" r:id="rId28"/>
    <p:sldId id="330" r:id="rId29"/>
    <p:sldId id="282" r:id="rId30"/>
    <p:sldId id="283" r:id="rId31"/>
    <p:sldId id="331" r:id="rId32"/>
    <p:sldId id="332" r:id="rId33"/>
    <p:sldId id="286" r:id="rId34"/>
    <p:sldId id="287" r:id="rId35"/>
    <p:sldId id="333" r:id="rId36"/>
    <p:sldId id="334" r:id="rId37"/>
    <p:sldId id="290" r:id="rId38"/>
    <p:sldId id="291" r:id="rId39"/>
    <p:sldId id="335" r:id="rId40"/>
    <p:sldId id="336" r:id="rId41"/>
    <p:sldId id="294" r:id="rId42"/>
    <p:sldId id="295" r:id="rId43"/>
    <p:sldId id="337" r:id="rId44"/>
    <p:sldId id="338" r:id="rId45"/>
    <p:sldId id="298" r:id="rId46"/>
    <p:sldId id="299" r:id="rId47"/>
    <p:sldId id="339" r:id="rId48"/>
    <p:sldId id="340" r:id="rId49"/>
    <p:sldId id="302" r:id="rId50"/>
  </p:sldIdLst>
  <p:sldSz cx="9144000" cy="6858000" type="screen4x3"/>
  <p:notesSz cx="6858000" cy="9144000"/>
  <p:embeddedFontLst>
    <p:embeddedFont>
      <p:font typeface="NSPCC" panose="020B0604020202020204" charset="0"/>
      <p:regular r:id="rId51"/>
      <p:bold r:id="rId52"/>
    </p:embeddedFont>
    <p:embeddedFont>
      <p:font typeface="NSPCC Light" panose="020F0303030202060203" pitchFamily="34" charset="0"/>
      <p:regular r:id="rId53"/>
      <p:italic r:id="rId54"/>
    </p:embeddedFont>
  </p:embeddedFont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B39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0" autoAdjust="0"/>
    <p:restoredTop sz="86376" autoAdjust="0"/>
  </p:normalViewPr>
  <p:slideViewPr>
    <p:cSldViewPr>
      <p:cViewPr varScale="1">
        <p:scale>
          <a:sx n="98" d="100"/>
          <a:sy n="98" d="100"/>
        </p:scale>
        <p:origin x="16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3.fntdata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customXml" Target="../customXml/item3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font" Target="fonts/font1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customXml" Target="../customXml/item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2.fntdata"/><Relationship Id="rId6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B8AD9-57ED-465E-BC45-A063C66D72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90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A47F73-86DA-4B7D-ACD7-B6F8C0B1209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7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37E79-0B77-42E9-8435-73377070957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831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C91DA-C1E3-475C-B7BD-199F8D2EAA6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7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595C69-F63E-4EB6-B0B0-8AF365219A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319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64950-8B8C-4B20-BCB2-2BCC27E64F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8352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E3363-2727-4837-92CB-DC25D0BF101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16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53452-9A95-4B9B-9875-D8CD10D1C6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670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7455EB-CCE2-40FB-AD67-2CB4C6489E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18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5A21B-4B53-4094-97BA-66A32CE41B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9037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9BD42B-0816-40E6-BA42-191B518FAA0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3290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72914579-A315-48C8-B966-C1BE280D891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audio" Target="../media/audio4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.jpeg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2.png"/><Relationship Id="rId5" Type="http://schemas.openxmlformats.org/officeDocument/2006/relationships/image" Target="../media/image3.png"/><Relationship Id="rId4" Type="http://schemas.openxmlformats.org/officeDocument/2006/relationships/audio" Target="../media/audio5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5.xml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AB3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2996952"/>
            <a:ext cx="8807896" cy="1800200"/>
          </a:xfrm>
        </p:spPr>
        <p:txBody>
          <a:bodyPr/>
          <a:lstStyle/>
          <a:p>
            <a:pPr eaLnBrk="1" hangingPunct="1">
              <a:defRPr/>
            </a:pPr>
            <a:br>
              <a:rPr lang="en-GB" sz="5400" dirty="0">
                <a:solidFill>
                  <a:schemeClr val="bg1"/>
                </a:solidFill>
                <a:latin typeface="NSPCC" pitchFamily="2" charset="0"/>
              </a:rPr>
            </a:br>
            <a:r>
              <a:rPr lang="en-GB" b="1" dirty="0">
                <a:solidFill>
                  <a:schemeClr val="bg1"/>
                </a:solidFill>
                <a:latin typeface="NSPCC" pitchFamily="2" charset="0"/>
              </a:rPr>
              <a:t>Number Day</a:t>
            </a:r>
            <a:br>
              <a:rPr lang="en-GB" b="1" dirty="0">
                <a:solidFill>
                  <a:schemeClr val="bg1"/>
                </a:solidFill>
                <a:latin typeface="NSPCC" pitchFamily="2" charset="0"/>
              </a:rPr>
            </a:br>
            <a:r>
              <a:rPr lang="en-GB" b="1" dirty="0">
                <a:solidFill>
                  <a:schemeClr val="bg1"/>
                </a:solidFill>
                <a:latin typeface="NSPCC" pitchFamily="2" charset="0"/>
              </a:rPr>
              <a:t>Who wants to be a </a:t>
            </a:r>
            <a:r>
              <a:rPr lang="en-GB" b="1" dirty="0" err="1">
                <a:solidFill>
                  <a:schemeClr val="bg1"/>
                </a:solidFill>
                <a:latin typeface="NSPCC" pitchFamily="2" charset="0"/>
              </a:rPr>
              <a:t>Mathionaire</a:t>
            </a:r>
            <a:r>
              <a:rPr lang="en-GB" b="1" dirty="0">
                <a:solidFill>
                  <a:schemeClr val="bg1"/>
                </a:solidFill>
                <a:latin typeface="NSPCC" pitchFamily="2" charset="0"/>
              </a:rPr>
              <a:t>?</a:t>
            </a:r>
            <a:br>
              <a:rPr lang="en-GB" b="1">
                <a:solidFill>
                  <a:schemeClr val="bg1"/>
                </a:solidFill>
                <a:latin typeface="NSPCC" pitchFamily="2" charset="0"/>
              </a:rPr>
            </a:br>
            <a:r>
              <a:rPr lang="en-GB" sz="1600" b="1">
                <a:solidFill>
                  <a:schemeClr val="bg1"/>
                </a:solidFill>
                <a:latin typeface="NSPCC" pitchFamily="2" charset="0"/>
              </a:rPr>
              <a:t>7 </a:t>
            </a:r>
            <a:r>
              <a:rPr lang="en-GB" sz="1600" b="1" dirty="0">
                <a:solidFill>
                  <a:schemeClr val="bg1"/>
                </a:solidFill>
                <a:latin typeface="NSPCC" pitchFamily="2" charset="0"/>
              </a:rPr>
              <a:t>– </a:t>
            </a:r>
            <a:r>
              <a:rPr lang="en-GB" sz="1600" b="1">
                <a:solidFill>
                  <a:schemeClr val="bg1"/>
                </a:solidFill>
                <a:latin typeface="NSPCC" pitchFamily="2" charset="0"/>
              </a:rPr>
              <a:t>9 years </a:t>
            </a:r>
            <a:r>
              <a:rPr lang="en-GB" sz="1600" b="1">
                <a:solidFill>
                  <a:srgbClr val="00AB39"/>
                </a:solidFill>
                <a:latin typeface="NSPCC" pitchFamily="2" charset="0"/>
              </a:rPr>
              <a:t>8</a:t>
            </a:r>
            <a:br>
              <a:rPr lang="en-GB" sz="5400" dirty="0">
                <a:solidFill>
                  <a:schemeClr val="bg1"/>
                </a:solidFill>
                <a:latin typeface="NSPCC" pitchFamily="2" charset="0"/>
              </a:rPr>
            </a:br>
            <a:br>
              <a:rPr lang="en-GB" sz="5400" dirty="0">
                <a:solidFill>
                  <a:schemeClr val="bg1"/>
                </a:solidFill>
                <a:latin typeface="NSPCC" pitchFamily="2" charset="0"/>
              </a:rPr>
            </a:br>
            <a:endParaRPr 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051" name="AutoShape 7" descr="data:image/jpeg;base64,/9j/4AAQSkZJRgABAQAAAQABAAD/2wCEAAkGBxQSEhUQExMUEhQWFxQbFhQWEhcYFhcaFRoZGxcXHBYfHCghGhooGxQYIjEhJiwrLy4uGCAzRDMuNygwLisBCgoKDQ0OGxAQGzQlHyQyNy83NC0vNCw3NzQ3NCsrNy80NywsLDQvLTM3NzQsLi8sKywvLDcsLDU3LDQsLDcsK//AABEIAGAAdQMBIgACEQEDEQH/xAAcAAEAAgMBAQEAAAAAAAAAAAAABgcBBAUIAwL/xAA7EAACAQIDBAgDBQcFAAAAAAABAgMAEQQSIQUTMUEGByIyUWGBkRRxoUJicrHBIyQzUoKS0UOisuHw/8QAGgEBAAMBAQEAAAAAAAAAAAAAAAIDBAUBBv/EACQRAAIBAwMEAwEAAAAAAAAAAAABAgMEERIhMQUTQVEicfDR/9oADAMBAAIRAxEAPwC8aUpQClKUApSsXoDNK+GIxkcffdE/EwX8zXzh2nC5sk0THwWRSfYGgNulYvWaAUpSgFKUoBSlKAUpSgFKVqbTxyQRPPIbIilj46ch5k2A+dAa+3duRYSPeSnjoqDVnPgB+vAVWe1+meJxBIDbiP8AkjY5rfek43+Vv1rg7Z2y+KlaeU2J0Vb6IvJB+p5mu70B6OjFOXcndR2uLd5jqB+vtWeU5SeInDrXdWvU7dHZft/o4gwZa8gRmv8AayEk/wBR1NasiLzUEeYB+lWPiummyoMR8EzdoHKz5GaNW4WMnAa+1c3rJ6PpEq4qIWDEK4HDXusPyqDoyW5VcdNnThrzn2cjo5iMcuuEZiB/psS0fmMp4elqsLo90p3z/DYiM4bEgfwyTlfndCbX0F7cePG164z7dXZmxosUse8YrFZM2XM8p4lrHQXJ9LVow7Xj23gWmjTc4vDnNlDXKkajK1hdWA0PIjyq6KlFcnSoU6tKkpatXnH8LLBrNRboF0k+MhIcjfRELJ94HuvblccfMGpTVqeTbCanFSXDFKUoSFKUoBSlKAVXvW1tCyw4UHvlnb5JYKP7mv8A01YVVL1ov+/KCOEEdvV5b/8AvKoVHiJjv5uNCTRD92TVj9F5zBsXE4iPvqmLcfijQgf8BVeZudWJ1YYtJIJsG9jqzZTzSQAMPe/vVNJ/I5HTJJV9/KPPXLXW/EnnfiTV/wCMlZujsDSXLmHC8eN7pr7VHU6kn+IscQnwma/dbelL/wAPwvyzX87VIetDaSJHFgI9LZWZRwVVFkX9fSr5v4nbvJqNGWfWDUTAnaWwpMKms0Jug8TG28QeqkrUT6incbSkjAOXcSCUEcCrplDeBuWFvM+FfTov0jbAz7wDMjaSJfvDxH3h/wBVZT9OdnxxviEZd4wuUWO0rkcA2n1JryElgos7mDpJSe6IP0bxfwm2WQHsPNLCw5WYnIfRgvuauoV5qw20GkxiSnvPOjfItIDb616Hn2oisy2dsls5VCyrcA2JHOxB04XpDgss29LXjJvUr8RShgGUhlIBBHAg8DX7qZrFKUoBWDXH2ptKTeDDwIzvbNI4AtGvLUm2dtbA8ACbHQHWweD3rlJoy2QDOXmaQFm1VQLKvDU6aXXx0A+k8qPvJpnbdI+RFVmANrLey6sxckAeQ51AusPAOhw87hu0skfaN2UKxeNWbm2Vm9qs3HRxLCUfLHFbL/Kqg6Dh3dSNeVcfbGymx2zxGxtKUVkYi3bUXUkcgef4qjJZWCi5pd2lKHspsgVjBY+SGUSRsUZT2SPr8x5VqShlLK6lWUkMp4gg2IrEY/Os+MHzWhwe/JOJOsfFlMmWJWt/ECm/zte1RCbEGRmd2ZnYkljqSTzJr8PLaovtRWSVtSL6jU8DUknLk10Y1LuWmcuOCQTEAZmIA8SbVqb8EArw5Go/qxAuSeVzeusiZUC+A/OpOODTOzjSSy8s7vQzB7/H4aK3elDHyWMZ2Psv1FX1lZMSEjsUkDPKp+xYWDKfFmsCD4E+N4D1J7HXLLjiQXJMSrzQCzMfU29BU/lzri1yhSJE7RJ1URHkOZJlX5WPGrILCOjbQ0w+zEG8gzoImkjzsyFGXQOcxUqSLWYm1uVq2odpozBDmjc8FdSubn2TwY+QNbM8SupRgGVgQQeBB4iou+zmaNkkhmIDMBIk/bIRiI33ZNr2Cn562qReSwUrk7Dx+ZMjOHZAv7QC2cG4DFfsPdWDLyINKA5yYc55ElikkGdyqIGyOGN87sSAza2sTYBeFbuCG5zbvBugcglVMQFwAL5c+hsB7V2azQHF2jiTNE+HWKQNIpQ50sqhxYsW4EAG9hx4V2QKVmgIR066DjF/vEFkxAGoOiygcATybwb0NVHiIJIZDFKjRyDirCx+Y8R5ivSZrS2lsuHELkmjSVfBlvb5Hl6VCUEzHcWcKu/DPO7C/GvhjIwygHUDxFXNjOrLBubqZovJZLj/AHA1rRdVGEB7UuIceBdB9VQGodtmGPT60ZZTRSaxopsLAnhpqb8AP8VNti9WeKnhMzFYDa8ccinM589f2Y8NCflVtbF6J4TCWMMCKw+2e0/9xuRXatU1D2dCFquZvJVHVM8uHxc+BmRkYoHynkYyFv5ghxY8OzVm43B7zKQxR0N0cWuLixFjoQRoR/gVs5a/VSSwX04aI6Tnrs9z355GP3cqL7AX+poNlAd2WZT470n6NcV0KV6TNTZ+AWINYlmdszuQMzNYC5sAOCgelYrcpQClKUApSlAKUpQClKUApSlAKUpQClKUApSlAf/Z"/>
          <p:cNvSpPr>
            <a:spLocks noChangeAspect="1" noChangeArrowheads="1"/>
          </p:cNvSpPr>
          <p:nvPr/>
        </p:nvSpPr>
        <p:spPr bwMode="auto">
          <a:xfrm>
            <a:off x="76200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52" name="AutoShape 11" descr="data:image/jpeg;base64,/9j/4AAQSkZJRgABAQAAAQABAAD/2wCEAAkGBxQSEhUQExMUEhQWFxQbFhQWEhcYFhcaFRoZGxcXHBYfHCghGhooGxQYIjEhJiwrLy4uGCAzRDMuNygwLisBCgoKDQ0OGxAQGzQlHyQyNy83NC0vNCw3NzQ3NCsrNy80NywsLDQvLTM3NzQsLi8sKywvLDcsLDU3LDQsLDcsK//AABEIAGAAdQMBIgACEQEDEQH/xAAcAAEAAgMBAQEAAAAAAAAAAAAABgcBBAUIAwL/xAA7EAACAQIDBAgDBQcFAAAAAAABAgMAEQQSIQUTMUEGByIyUWGBkRRxoUJicrHBIyQzUoKS0UOisuHw/8QAGgEBAAMBAQEAAAAAAAAAAAAAAAIDBAUBBv/EACQRAAIBAwMEAwEAAAAAAAAAAAABAgMEERIhMQUTQVEicfDR/9oADAMBAAIRAxEAPwC8aUpQClKUApSsXoDNK+GIxkcffdE/EwX8zXzh2nC5sk0THwWRSfYGgNulYvWaAUpSgFKUoBSlKAUpSgFKVqbTxyQRPPIbIilj46ch5k2A+dAa+3duRYSPeSnjoqDVnPgB+vAVWe1+meJxBIDbiP8AkjY5rfek43+Vv1rg7Z2y+KlaeU2J0Vb6IvJB+p5mu70B6OjFOXcndR2uLd5jqB+vtWeU5SeInDrXdWvU7dHZft/o4gwZa8gRmv8AayEk/wBR1NasiLzUEeYB+lWPiummyoMR8EzdoHKz5GaNW4WMnAa+1c3rJ6PpEq4qIWDEK4HDXusPyqDoyW5VcdNnThrzn2cjo5iMcuuEZiB/psS0fmMp4elqsLo90p3z/DYiM4bEgfwyTlfndCbX0F7cePG164z7dXZmxosUse8YrFZM2XM8p4lrHQXJ9LVow7Xj23gWmjTc4vDnNlDXKkajK1hdWA0PIjyq6KlFcnSoU6tKkpatXnH8LLBrNRboF0k+MhIcjfRELJ94HuvblccfMGpTVqeTbCanFSXDFKUoSFKUoBSlKAVXvW1tCyw4UHvlnb5JYKP7mv8A01YVVL1ov+/KCOEEdvV5b/8AvKoVHiJjv5uNCTRD92TVj9F5zBsXE4iPvqmLcfijQgf8BVeZudWJ1YYtJIJsG9jqzZTzSQAMPe/vVNJ/I5HTJJV9/KPPXLXW/EnnfiTV/wCMlZujsDSXLmHC8eN7pr7VHU6kn+IscQnwma/dbelL/wAPwvyzX87VIetDaSJHFgI9LZWZRwVVFkX9fSr5v4nbvJqNGWfWDUTAnaWwpMKms0Jug8TG28QeqkrUT6incbSkjAOXcSCUEcCrplDeBuWFvM+FfTov0jbAz7wDMjaSJfvDxH3h/wBVZT9OdnxxviEZd4wuUWO0rkcA2n1JryElgos7mDpJSe6IP0bxfwm2WQHsPNLCw5WYnIfRgvuauoV5qw20GkxiSnvPOjfItIDb616Hn2oisy2dsls5VCyrcA2JHOxB04XpDgss29LXjJvUr8RShgGUhlIBBHAg8DX7qZrFKUoBWDXH2ptKTeDDwIzvbNI4AtGvLUm2dtbA8ACbHQHWweD3rlJoy2QDOXmaQFm1VQLKvDU6aXXx0A+k8qPvJpnbdI+RFVmANrLey6sxckAeQ51AusPAOhw87hu0skfaN2UKxeNWbm2Vm9qs3HRxLCUfLHFbL/Kqg6Dh3dSNeVcfbGymx2zxGxtKUVkYi3bUXUkcgef4qjJZWCi5pd2lKHspsgVjBY+SGUSRsUZT2SPr8x5VqShlLK6lWUkMp4gg2IrEY/Os+MHzWhwe/JOJOsfFlMmWJWt/ECm/zte1RCbEGRmd2ZnYkljqSTzJr8PLaovtRWSVtSL6jU8DUknLk10Y1LuWmcuOCQTEAZmIA8SbVqb8EArw5Go/qxAuSeVzeusiZUC+A/OpOODTOzjSSy8s7vQzB7/H4aK3elDHyWMZ2Psv1FX1lZMSEjsUkDPKp+xYWDKfFmsCD4E+N4D1J7HXLLjiQXJMSrzQCzMfU29BU/lzri1yhSJE7RJ1URHkOZJlX5WPGrILCOjbQ0w+zEG8gzoImkjzsyFGXQOcxUqSLWYm1uVq2odpozBDmjc8FdSubn2TwY+QNbM8SupRgGVgQQeBB4iou+zmaNkkhmIDMBIk/bIRiI33ZNr2Cn562qReSwUrk7Dx+ZMjOHZAv7QC2cG4DFfsPdWDLyINKA5yYc55ElikkGdyqIGyOGN87sSAza2sTYBeFbuCG5zbvBugcglVMQFwAL5c+hsB7V2azQHF2jiTNE+HWKQNIpQ50sqhxYsW4EAG9hx4V2QKVmgIR066DjF/vEFkxAGoOiygcATybwb0NVHiIJIZDFKjRyDirCx+Y8R5ivSZrS2lsuHELkmjSVfBlvb5Hl6VCUEzHcWcKu/DPO7C/GvhjIwygHUDxFXNjOrLBubqZovJZLj/AHA1rRdVGEB7UuIceBdB9VQGodtmGPT60ZZTRSaxopsLAnhpqb8AP8VNti9WeKnhMzFYDa8ccinM589f2Y8NCflVtbF6J4TCWMMCKw+2e0/9xuRXatU1D2dCFquZvJVHVM8uHxc+BmRkYoHynkYyFv5ghxY8OzVm43B7zKQxR0N0cWuLixFjoQRoR/gVs5a/VSSwX04aI6Tnrs9z355GP3cqL7AX+poNlAd2WZT470n6NcV0KV6TNTZ+AWINYlmdszuQMzNYC5sAOCgelYrcpQClKUApSlAKUpQClKUApSlAKUpQClKUApSlAf/Z"/>
          <p:cNvSpPr>
            <a:spLocks noChangeAspect="1" noChangeArrowheads="1"/>
          </p:cNvSpPr>
          <p:nvPr/>
        </p:nvSpPr>
        <p:spPr bwMode="auto">
          <a:xfrm>
            <a:off x="381000" y="122238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pic>
        <p:nvPicPr>
          <p:cNvPr id="7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098" y="354044"/>
            <a:ext cx="1434425" cy="35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C:\Users\ssimmino\AppData\Local\Microsoft\Windows\Temporary Internet Files\Content.IE5\38WKM02R\Strapline_White_ForOnline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2443" y="6323881"/>
            <a:ext cx="4997394" cy="18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Which of these words could be used in this sentence: 7 _____ 5 equals 12</a:t>
            </a: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Minus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Multiplied by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Divided by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Plus</a:t>
            </a: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uiExpand="1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33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333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" name="Rectangle 8"/>
          <p:cNvSpPr txBox="1">
            <a:spLocks noChangeArrowheads="1"/>
          </p:cNvSpPr>
          <p:nvPr/>
        </p:nvSpPr>
        <p:spPr bwMode="auto">
          <a:xfrm>
            <a:off x="800100" y="2711442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Minus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Multiplied by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Divided by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Plus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3825" y="838200"/>
            <a:ext cx="7772400" cy="1143000"/>
          </a:xfrm>
        </p:spPr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Which of these words could be used in this sentence: 7 _____5 equals 12</a:t>
            </a:r>
            <a:endParaRPr lang="en-GB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sndAc>
          <p:stSnd>
            <p:snd r:embed="rId2" name="Tarda.wav"/>
          </p:stSnd>
        </p:sndAc>
      </p:transition>
    </mc:Choice>
    <mc:Fallback xmlns="">
      <p:transition>
        <p:sndAc>
          <p:stSnd>
            <p:snd r:embed="rId4" name="Tarda.wav"/>
          </p:stSnd>
        </p:sndAc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>
                <a:solidFill>
                  <a:schemeClr val="bg1"/>
                </a:solidFill>
                <a:latin typeface="NSPCC" pitchFamily="2" charset="0"/>
              </a:rPr>
              <a:t>2000 points</a:t>
            </a:r>
            <a:endParaRPr lang="en-US" altLang="en-US" sz="8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555508" y="548680"/>
            <a:ext cx="7901522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You’re getting the hang </a:t>
            </a:r>
          </a:p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of this!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00100" y="2684585"/>
            <a:ext cx="7620000" cy="3962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100</a:t>
            </a:r>
          </a:p>
          <a:p>
            <a:pPr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 </a:t>
            </a:r>
            <a:r>
              <a:rPr lang="en-US" altLang="en-US" sz="4800" b="1" dirty="0">
                <a:solidFill>
                  <a:srgbClr val="FF9900"/>
                </a:solidFill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1000</a:t>
            </a:r>
            <a:endParaRPr lang="en-GB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1,500</a:t>
            </a:r>
          </a:p>
          <a:p>
            <a:pPr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2000</a:t>
            </a:r>
            <a:endParaRPr lang="en-US" altLang="en-US" sz="5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anose="020F0303030202060203" pitchFamily="34" charset="0"/>
              </a:rPr>
              <a:t>How many grams in a kilogram ?</a:t>
            </a: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2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742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8"/>
          <p:cNvSpPr txBox="1">
            <a:spLocks noChangeArrowheads="1"/>
          </p:cNvSpPr>
          <p:nvPr/>
        </p:nvSpPr>
        <p:spPr bwMode="auto">
          <a:xfrm>
            <a:off x="800100" y="2684585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100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B  </a:t>
            </a:r>
            <a:r>
              <a:rPr lang="en-US" altLang="en-US" sz="4800" b="1" kern="0" dirty="0">
                <a:solidFill>
                  <a:srgbClr val="FF9900"/>
                </a:solidFill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1000</a:t>
            </a:r>
            <a:endParaRPr lang="en-GB" altLang="en-US" sz="5400" kern="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1,500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2000</a:t>
            </a:r>
            <a:endParaRPr lang="en-US" altLang="en-US" sz="5200" kern="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3" name="Title 2">
            <a:extLst>
              <a:ext uri="{FF2B5EF4-FFF2-40B4-BE49-F238E27FC236}">
                <a16:creationId xmlns:a16="http://schemas.microsoft.com/office/drawing/2014/main" id="{1EE86A05-0A52-4564-968B-A8A778F1F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anose="020F0303030202060203" pitchFamily="34" charset="0"/>
              </a:rPr>
              <a:t>How many grams in a kilogram ?</a:t>
            </a: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>
                <a:solidFill>
                  <a:schemeClr val="bg1"/>
                </a:solidFill>
                <a:latin typeface="NSPCC" pitchFamily="2" charset="0"/>
              </a:rPr>
              <a:t>5000 points</a:t>
            </a:r>
            <a:endParaRPr lang="en-US" altLang="en-US" sz="8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01941" y="779131"/>
            <a:ext cx="700865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Fantastic!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9" name="Rectangle 7"/>
          <p:cNvSpPr txBox="1">
            <a:spLocks noChangeArrowheads="1"/>
          </p:cNvSpPr>
          <p:nvPr/>
        </p:nvSpPr>
        <p:spPr bwMode="auto">
          <a:xfrm>
            <a:off x="762000" y="135674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GB" sz="3200" kern="0" dirty="0">
                <a:solidFill>
                  <a:schemeClr val="bg1"/>
                </a:solidFill>
                <a:latin typeface="NSPCC Light" pitchFamily="34" charset="0"/>
              </a:rPr>
              <a:t>What is a diagonal line ?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2A6E9BE-F839-4737-8C0D-098192628AE7}"/>
              </a:ext>
            </a:extLst>
          </p:cNvPr>
          <p:cNvSpPr txBox="1"/>
          <p:nvPr/>
        </p:nvSpPr>
        <p:spPr>
          <a:xfrm>
            <a:off x="787058" y="2935069"/>
            <a:ext cx="767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A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A line that goes from left to right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60888D5-49C5-4B31-899D-D307E011BD70}"/>
              </a:ext>
            </a:extLst>
          </p:cNvPr>
          <p:cNvSpPr txBox="1"/>
          <p:nvPr/>
        </p:nvSpPr>
        <p:spPr>
          <a:xfrm>
            <a:off x="785312" y="3874200"/>
            <a:ext cx="7531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B</a:t>
            </a:r>
            <a:r>
              <a:rPr lang="en-GB" sz="3600" dirty="0">
                <a:solidFill>
                  <a:srgbClr val="FFC000"/>
                </a:solidFill>
                <a:latin typeface="NSPCC Light" pitchFamily="34" charset="0"/>
              </a:rPr>
              <a:t> </a:t>
            </a: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A line that goes from top to bottom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96248B5-DF4E-40CA-B9E2-7A28379F41E1}"/>
              </a:ext>
            </a:extLst>
          </p:cNvPr>
          <p:cNvSpPr txBox="1"/>
          <p:nvPr/>
        </p:nvSpPr>
        <p:spPr>
          <a:xfrm>
            <a:off x="755607" y="4858434"/>
            <a:ext cx="7560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C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A curved line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1A3A4E8-6F5D-4F59-8D5E-C8671CE86426}"/>
              </a:ext>
            </a:extLst>
          </p:cNvPr>
          <p:cNvSpPr txBox="1"/>
          <p:nvPr/>
        </p:nvSpPr>
        <p:spPr>
          <a:xfrm>
            <a:off x="781710" y="5794984"/>
            <a:ext cx="753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D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A line on a slope</a:t>
            </a: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30" grpId="0"/>
      <p:bldP spid="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2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152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" name="Rectangle 7">
            <a:extLst>
              <a:ext uri="{FF2B5EF4-FFF2-40B4-BE49-F238E27FC236}">
                <a16:creationId xmlns:a16="http://schemas.microsoft.com/office/drawing/2014/main" id="{326DCF7E-26AB-4A37-AC18-F3E0BD024F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35674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GB" sz="3200" kern="0" dirty="0">
                <a:solidFill>
                  <a:schemeClr val="bg1"/>
                </a:solidFill>
                <a:latin typeface="NSPCC Light" pitchFamily="34" charset="0"/>
              </a:rPr>
              <a:t>What is a diagonal line 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A0F8B6E-DA2A-4CBE-B40D-2C457731BDCF}"/>
              </a:ext>
            </a:extLst>
          </p:cNvPr>
          <p:cNvSpPr txBox="1"/>
          <p:nvPr/>
        </p:nvSpPr>
        <p:spPr>
          <a:xfrm>
            <a:off x="787058" y="2935069"/>
            <a:ext cx="767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A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A line that goes from left to right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5E1A908-FD30-4829-8516-9CA8303FCD0A}"/>
              </a:ext>
            </a:extLst>
          </p:cNvPr>
          <p:cNvSpPr txBox="1"/>
          <p:nvPr/>
        </p:nvSpPr>
        <p:spPr>
          <a:xfrm>
            <a:off x="785312" y="3874200"/>
            <a:ext cx="75311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B </a:t>
            </a: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A line that goes from top to bottom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391DBD1-0A0D-468E-88DD-9B105FEE34DC}"/>
              </a:ext>
            </a:extLst>
          </p:cNvPr>
          <p:cNvSpPr txBox="1"/>
          <p:nvPr/>
        </p:nvSpPr>
        <p:spPr>
          <a:xfrm>
            <a:off x="755607" y="4858434"/>
            <a:ext cx="7560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C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A curved line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04AB5C8-1C4F-401B-BC2E-E4CD79242C4F}"/>
              </a:ext>
            </a:extLst>
          </p:cNvPr>
          <p:cNvSpPr txBox="1"/>
          <p:nvPr/>
        </p:nvSpPr>
        <p:spPr>
          <a:xfrm>
            <a:off x="781710" y="5794984"/>
            <a:ext cx="7534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D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A line on a slope</a:t>
            </a: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>
                <a:solidFill>
                  <a:schemeClr val="bg1"/>
                </a:solidFill>
                <a:latin typeface="NSPCC" pitchFamily="2" charset="0"/>
              </a:rPr>
              <a:t>10 000 points</a:t>
            </a:r>
            <a:endParaRPr lang="en-US" altLang="en-US" sz="8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251207" y="779131"/>
            <a:ext cx="651011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Brilliant!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br>
              <a:rPr lang="en-US" sz="3200" dirty="0">
                <a:solidFill>
                  <a:schemeClr val="bg1"/>
                </a:solidFill>
                <a:latin typeface="NSPCC" pitchFamily="2" charset="0"/>
              </a:rPr>
            </a:b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Daisy called Childline at 4pm. The call lasted 15 minutes. She then called again for another 25 minutes. How many minutes did both calls last</a:t>
            </a:r>
            <a:r>
              <a:rPr lang="en-GB" sz="3200" b="1" dirty="0">
                <a:solidFill>
                  <a:schemeClr val="bg1"/>
                </a:solidFill>
                <a:latin typeface="NSPCC Light" pitchFamily="34" charset="0"/>
              </a:rPr>
              <a:t>?</a:t>
            </a:r>
            <a:br>
              <a:rPr lang="en-GB" sz="3200" dirty="0"/>
            </a:br>
            <a:br>
              <a:rPr lang="en-GB" sz="3200" dirty="0">
                <a:solidFill>
                  <a:schemeClr val="bg1"/>
                </a:solidFill>
                <a:latin typeface="NSPCC" pitchFamily="2" charset="0"/>
              </a:rPr>
            </a:b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00100" y="2747428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30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35 minutes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40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60 minutes</a:t>
            </a:r>
          </a:p>
          <a:p>
            <a:pPr eaLnBrk="1" hangingPunct="1">
              <a:buFontTx/>
              <a:buNone/>
            </a:pP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561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562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8"/>
          <p:cNvSpPr txBox="1">
            <a:spLocks noChangeArrowheads="1"/>
          </p:cNvSpPr>
          <p:nvPr/>
        </p:nvSpPr>
        <p:spPr bwMode="auto">
          <a:xfrm>
            <a:off x="800100" y="2747428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 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30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35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40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60 minutes</a:t>
            </a:r>
            <a:endParaRPr lang="en-US" altLang="en-US" sz="5400" kern="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D995D742-E393-4DF3-9F36-8FC518F22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3400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br>
              <a:rPr lang="en-US" sz="3200" kern="0">
                <a:solidFill>
                  <a:schemeClr val="bg1"/>
                </a:solidFill>
                <a:latin typeface="NSPCC" pitchFamily="2" charset="0"/>
              </a:rPr>
            </a:br>
            <a:r>
              <a:rPr lang="en-GB" sz="3200" kern="0">
                <a:solidFill>
                  <a:schemeClr val="bg1"/>
                </a:solidFill>
                <a:latin typeface="NSPCC Light" pitchFamily="34" charset="0"/>
              </a:rPr>
              <a:t>Daisy called Childline at 4pm. The call lasted 15 minutes. She then called again for another 25 minutes. How many minutes did both calls last</a:t>
            </a:r>
            <a:r>
              <a:rPr lang="en-GB" sz="3200" b="1" kern="0">
                <a:solidFill>
                  <a:schemeClr val="bg1"/>
                </a:solidFill>
                <a:latin typeface="NSPCC Light" pitchFamily="34" charset="0"/>
              </a:rPr>
              <a:t>?</a:t>
            </a:r>
            <a:br>
              <a:rPr lang="en-GB" sz="3200" kern="0"/>
            </a:br>
            <a:br>
              <a:rPr lang="en-GB" sz="3200" kern="0">
                <a:solidFill>
                  <a:schemeClr val="bg1"/>
                </a:solidFill>
                <a:latin typeface="NSPCC" pitchFamily="2" charset="0"/>
              </a:rPr>
            </a:br>
            <a:endParaRPr lang="en-US" altLang="en-US" sz="3200" kern="0" dirty="0">
              <a:solidFill>
                <a:schemeClr val="bg1"/>
              </a:solidFill>
              <a:latin typeface="NSPCC" pitchFamily="2" charset="0"/>
            </a:endParaRP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27813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20 000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034005" y="476672"/>
            <a:ext cx="6944530" cy="175432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You’re half way there</a:t>
            </a:r>
          </a:p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now!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br>
              <a:rPr lang="en-US" sz="3200" dirty="0">
                <a:solidFill>
                  <a:schemeClr val="bg1"/>
                </a:solidFill>
                <a:latin typeface="NSPCC Light" pitchFamily="34" charset="0"/>
              </a:rPr>
            </a:b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If there are 30 minutes in half an hour, how many minutes are in 2 hours 45 minutes?</a:t>
            </a:r>
            <a:br>
              <a:rPr lang="en-GB" sz="3200" dirty="0">
                <a:latin typeface="NSPCC Light" pitchFamily="34" charset="0"/>
              </a:rPr>
            </a:br>
            <a:br>
              <a:rPr lang="en-GB" sz="3200" b="1" dirty="0">
                <a:solidFill>
                  <a:schemeClr val="bg1"/>
                </a:solidFill>
                <a:latin typeface="NSPCC Light" pitchFamily="34" charset="0"/>
              </a:rPr>
            </a:br>
            <a:endParaRPr lang="en-US" altLang="en-US" sz="3200" b="1" dirty="0">
              <a:solidFill>
                <a:schemeClr val="bg1"/>
              </a:solidFill>
              <a:latin typeface="NSPCC Light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95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115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110 minutes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165 minutes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7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95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115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110 minutes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165 minutes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Rectangle 7"/>
          <p:cNvSpPr txBox="1">
            <a:spLocks noChangeArrowheads="1"/>
          </p:cNvSpPr>
          <p:nvPr/>
        </p:nvSpPr>
        <p:spPr bwMode="auto"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br>
              <a:rPr lang="en-US" sz="3200" kern="0" dirty="0">
                <a:solidFill>
                  <a:schemeClr val="bg1"/>
                </a:solidFill>
                <a:latin typeface="NSPCC Light" pitchFamily="34" charset="0"/>
              </a:rPr>
            </a:br>
            <a:r>
              <a:rPr lang="en-GB" sz="3200" kern="0" dirty="0">
                <a:solidFill>
                  <a:schemeClr val="bg1"/>
                </a:solidFill>
                <a:latin typeface="NSPCC Light" pitchFamily="34" charset="0"/>
              </a:rPr>
              <a:t>If there are 30 minutes in half an hour, how many minutes are in 2 hours 45 minutes?</a:t>
            </a:r>
            <a:br>
              <a:rPr lang="en-GB" sz="3200" kern="0" dirty="0">
                <a:latin typeface="NSPCC Light" pitchFamily="34" charset="0"/>
              </a:rPr>
            </a:br>
            <a:br>
              <a:rPr lang="en-GB" sz="3200" b="1" kern="0" dirty="0">
                <a:solidFill>
                  <a:schemeClr val="bg1"/>
                </a:solidFill>
                <a:latin typeface="NSPCC Light" pitchFamily="34" charset="0"/>
              </a:rPr>
            </a:br>
            <a:endParaRPr lang="en-US" altLang="en-US" sz="3200" b="1" kern="0" dirty="0">
              <a:solidFill>
                <a:schemeClr val="bg1"/>
              </a:solidFill>
              <a:latin typeface="NSPCC Light" pitchFamily="34" charset="0"/>
            </a:endParaRP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>
                <a:solidFill>
                  <a:schemeClr val="bg1"/>
                </a:solidFill>
                <a:latin typeface="NSPCC" pitchFamily="2" charset="0"/>
              </a:rPr>
              <a:t>50 000 points</a:t>
            </a:r>
            <a:endParaRPr lang="en-US" altLang="en-US" sz="8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1346586" y="779131"/>
            <a:ext cx="631935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Superb!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667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How many dots does a </a:t>
            </a:r>
            <a:br>
              <a:rPr lang="en-GB" sz="3200" dirty="0">
                <a:solidFill>
                  <a:schemeClr val="bg1"/>
                </a:solidFill>
                <a:latin typeface="NSPCC Light" pitchFamily="34" charset="0"/>
              </a:rPr>
            </a:b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dice have in total?</a:t>
            </a:r>
            <a:endParaRPr lang="en-GB" sz="3200" dirty="0">
              <a:solidFill>
                <a:schemeClr val="bg1"/>
              </a:solidFill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  </a:t>
            </a:r>
            <a:r>
              <a:rPr lang="en-US" altLang="en-US" sz="8000" baseline="10000" dirty="0">
                <a:solidFill>
                  <a:schemeClr val="bg1"/>
                </a:solidFill>
                <a:latin typeface="NSPCC" pitchFamily="2" charset="0"/>
              </a:rPr>
              <a:t>24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18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21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GB" altLang="en-US" sz="5400" dirty="0">
                <a:solidFill>
                  <a:schemeClr val="bg1"/>
                </a:solidFill>
                <a:latin typeface="NSPCC" pitchFamily="2" charset="0"/>
              </a:rPr>
              <a:t>27</a:t>
            </a:r>
          </a:p>
          <a:p>
            <a:pPr eaLnBrk="1" hangingPunct="1">
              <a:buFontTx/>
              <a:buNone/>
            </a:pP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uiExpand="1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12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15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9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50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anose="020F0303030202060203" pitchFamily="34" charset="0"/>
              </a:rPr>
              <a:t>Which number can be divided by 2 &amp; 3 exactly ?</a:t>
            </a: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38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38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12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15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9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50</a:t>
            </a:r>
          </a:p>
        </p:txBody>
      </p:sp>
      <p:sp>
        <p:nvSpPr>
          <p:cNvPr id="23" name="Title 3">
            <a:extLst>
              <a:ext uri="{FF2B5EF4-FFF2-40B4-BE49-F238E27FC236}">
                <a16:creationId xmlns:a16="http://schemas.microsoft.com/office/drawing/2014/main" id="{03D2035D-5011-4841-B316-AD33ABF5D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anose="020F0303030202060203" pitchFamily="34" charset="0"/>
              </a:rPr>
              <a:t>Which number can be divided by 2 &amp; 3 exactly ?</a:t>
            </a: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75 000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95768" y="779131"/>
            <a:ext cx="762099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Keep going!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548680"/>
            <a:ext cx="7696200" cy="188972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br>
              <a:rPr lang="en-US" sz="3200" dirty="0">
                <a:solidFill>
                  <a:schemeClr val="bg1"/>
                </a:solidFill>
              </a:rPr>
            </a:b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How many sides does an octagon have? </a:t>
            </a:r>
            <a:br>
              <a:rPr lang="en-GB" sz="3200" dirty="0"/>
            </a:br>
            <a:br>
              <a:rPr lang="en-GB" sz="3200" dirty="0">
                <a:solidFill>
                  <a:schemeClr val="bg1"/>
                </a:solidFill>
                <a:latin typeface="NSPCC" pitchFamily="2" charset="0"/>
              </a:rPr>
            </a:b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  <a:extLs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6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8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10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12</a:t>
            </a: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589156" y="266699"/>
            <a:ext cx="8097644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 flipV="1">
            <a:off x="8686800" y="1447799"/>
            <a:ext cx="457200" cy="1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79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79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8"/>
          <p:cNvSpPr txBox="1">
            <a:spLocks noChangeArrowheads="1"/>
          </p:cNvSpPr>
          <p:nvPr/>
        </p:nvSpPr>
        <p:spPr bwMode="auto">
          <a:xfrm>
            <a:off x="838200" y="2667000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6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8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10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12</a:t>
            </a: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AA5E5083-0461-4545-8B2E-F93A111C03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548680"/>
            <a:ext cx="7696200" cy="188972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br>
              <a:rPr lang="en-US" sz="3200" dirty="0">
                <a:solidFill>
                  <a:schemeClr val="bg1"/>
                </a:solidFill>
              </a:rPr>
            </a:b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How many sides does an octagon have? </a:t>
            </a:r>
            <a:br>
              <a:rPr lang="en-GB" sz="3200" dirty="0"/>
            </a:br>
            <a:br>
              <a:rPr lang="en-GB" sz="3200" dirty="0">
                <a:solidFill>
                  <a:schemeClr val="bg1"/>
                </a:solidFill>
                <a:latin typeface="NSPCC" pitchFamily="2" charset="0"/>
              </a:rPr>
            </a:br>
            <a:endParaRPr lang="en-US" altLang="en-US" sz="3200" dirty="0">
              <a:solidFill>
                <a:schemeClr val="bg1"/>
              </a:solidFill>
              <a:latin typeface="NSPCC" pitchFamily="2" charset="0"/>
            </a:endParaRP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>
                <a:solidFill>
                  <a:schemeClr val="bg1"/>
                </a:solidFill>
                <a:latin typeface="NSPCC" pitchFamily="2" charset="0"/>
              </a:rPr>
              <a:t>150 000 points</a:t>
            </a:r>
            <a:endParaRPr lang="en-US" altLang="en-US" sz="8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909768" y="779131"/>
            <a:ext cx="719299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Incredible!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85800" y="2681177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17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27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37</a:t>
            </a:r>
          </a:p>
          <a:p>
            <a:pPr eaLnBrk="1" hangingPunct="1">
              <a:buFontTx/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47</a:t>
            </a: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anose="020F0303030202060203" pitchFamily="34" charset="0"/>
              </a:rPr>
              <a:t>There are 35 red balloons, 22 blue balloons and 7 white balloons. 27 balloons pop. How many balloons are left?</a:t>
            </a: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3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4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8"/>
          <p:cNvSpPr txBox="1">
            <a:spLocks noChangeArrowheads="1"/>
          </p:cNvSpPr>
          <p:nvPr/>
        </p:nvSpPr>
        <p:spPr bwMode="auto">
          <a:xfrm>
            <a:off x="800100" y="2681054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  </a:t>
            </a:r>
            <a:r>
              <a:rPr lang="en-US" altLang="en-US" sz="8000" kern="0" baseline="10000" dirty="0">
                <a:solidFill>
                  <a:schemeClr val="bg1"/>
                </a:solidFill>
                <a:latin typeface="NSPCC" pitchFamily="2" charset="0"/>
              </a:rPr>
              <a:t>24</a:t>
            </a:r>
            <a:r>
              <a:rPr lang="en-US" altLang="en-US" sz="4800" b="1" kern="0" baseline="10000" dirty="0">
                <a:solidFill>
                  <a:schemeClr val="bg1"/>
                </a:solidFill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 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18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21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27</a:t>
            </a:r>
            <a:endParaRPr lang="en-GB" altLang="en-US" sz="5400" kern="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FontTx/>
              <a:buNone/>
            </a:pPr>
            <a:endParaRPr lang="en-US" altLang="en-US" sz="5400" kern="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9" name="Rectangle 7"/>
          <p:cNvSpPr txBox="1">
            <a:spLocks noChangeArrowheads="1"/>
          </p:cNvSpPr>
          <p:nvPr/>
        </p:nvSpPr>
        <p:spPr bwMode="auto">
          <a:xfrm>
            <a:off x="762000" y="381000"/>
            <a:ext cx="76962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GB" sz="3200" kern="0" dirty="0">
                <a:solidFill>
                  <a:schemeClr val="bg1"/>
                </a:solidFill>
                <a:latin typeface="NSPCC Light" pitchFamily="34" charset="0"/>
              </a:rPr>
              <a:t>How many dots does</a:t>
            </a:r>
          </a:p>
          <a:p>
            <a:r>
              <a:rPr lang="en-GB" sz="3200" kern="0" dirty="0">
                <a:solidFill>
                  <a:schemeClr val="bg1"/>
                </a:solidFill>
                <a:latin typeface="NSPCC Light" pitchFamily="34" charset="0"/>
              </a:rPr>
              <a:t> a dice have in total?</a:t>
            </a:r>
            <a:endParaRPr lang="en-GB" sz="3200" kern="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>
        <p:sndAc>
          <p:stSnd>
            <p:snd r:embed="rId2" name="Tarda.wav"/>
          </p:stSnd>
        </p:sndAc>
      </p:transition>
    </mc:Choice>
    <mc:Fallback xmlns="">
      <p:transition advClick="0">
        <p:sndAc>
          <p:stSnd>
            <p:snd r:embed="rId4" name="Tarda.wav"/>
          </p:stSnd>
        </p:sndAc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20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20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2" name="Rectangle 8"/>
          <p:cNvSpPr txBox="1">
            <a:spLocks noChangeArrowheads="1"/>
          </p:cNvSpPr>
          <p:nvPr/>
        </p:nvSpPr>
        <p:spPr bwMode="auto">
          <a:xfrm>
            <a:off x="685800" y="2641972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17</a:t>
            </a:r>
            <a:endParaRPr lang="en-US" altLang="en-US" sz="5400" dirty="0">
              <a:solidFill>
                <a:schemeClr val="bg1"/>
              </a:solidFill>
              <a:latin typeface="NSPCC" pitchFamily="2" charset="0"/>
            </a:endParaRP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27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37</a:t>
            </a:r>
          </a:p>
          <a:p>
            <a:pPr>
              <a:buNone/>
            </a:pPr>
            <a:r>
              <a:rPr lang="en-US" altLang="en-US" sz="4800" b="1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dirty="0">
                <a:latin typeface="NSPCC" pitchFamily="2" charset="0"/>
              </a:rPr>
              <a:t> </a:t>
            </a:r>
            <a:r>
              <a:rPr lang="en-US" altLang="en-US" sz="5400" dirty="0">
                <a:solidFill>
                  <a:schemeClr val="bg1"/>
                </a:solidFill>
                <a:latin typeface="NSPCC" pitchFamily="2" charset="0"/>
              </a:rPr>
              <a:t>47</a:t>
            </a:r>
          </a:p>
        </p:txBody>
      </p:sp>
      <p:sp>
        <p:nvSpPr>
          <p:cNvPr id="23" name="Title 1">
            <a:extLst>
              <a:ext uri="{FF2B5EF4-FFF2-40B4-BE49-F238E27FC236}">
                <a16:creationId xmlns:a16="http://schemas.microsoft.com/office/drawing/2014/main" id="{C4E6570B-47FA-4771-8E3B-B50970A8A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anose="020F0303030202060203" pitchFamily="34" charset="0"/>
              </a:rPr>
              <a:t>There are 35 red balloons, 22 blue balloons and 7 white balloons. 27 balloons pop. How many balloons are left?</a:t>
            </a: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>
                <a:solidFill>
                  <a:schemeClr val="bg1"/>
                </a:solidFill>
                <a:latin typeface="NSPCC" pitchFamily="2" charset="0"/>
              </a:rPr>
              <a:t>250 000 points</a:t>
            </a:r>
            <a:endParaRPr lang="en-US" altLang="en-US" sz="8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75355" y="779131"/>
            <a:ext cx="806182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Outstanding!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710498"/>
            <a:ext cx="7696200" cy="188972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br>
              <a:rPr lang="en-US" sz="3200" dirty="0">
                <a:solidFill>
                  <a:schemeClr val="bg1"/>
                </a:solidFill>
                <a:latin typeface="NSPCC" pitchFamily="2" charset="0"/>
              </a:rPr>
            </a:b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Asif buys a book for £3.50 and a bookmark for 75p. If he pays with a £5 note, how much change will he get back?</a:t>
            </a:r>
            <a:br>
              <a:rPr lang="en-GB" sz="3200" dirty="0"/>
            </a:br>
            <a:br>
              <a:rPr lang="en-GB" sz="3200" dirty="0"/>
            </a:br>
            <a:br>
              <a:rPr lang="en-GB" sz="3200" dirty="0">
                <a:solidFill>
                  <a:schemeClr val="bg1"/>
                </a:solidFill>
                <a:latin typeface="NSPCC" pitchFamily="2" charset="0"/>
              </a:rPr>
            </a:br>
            <a:endParaRPr lang="en-US" altLang="en-US" sz="3200" b="1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1" name="Rectangle 8">
            <a:extLst>
              <a:ext uri="{FF2B5EF4-FFF2-40B4-BE49-F238E27FC236}">
                <a16:creationId xmlns:a16="http://schemas.microsoft.com/office/drawing/2014/main" id="{EE0C5757-0302-46F8-B859-239C65FC3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81177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25p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50p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75p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90p</a:t>
            </a: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60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61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738979" y="2643077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</a:t>
            </a:r>
            <a:r>
              <a:rPr lang="en-US" altLang="en-US" sz="5400" b="1" kern="0" baseline="10000" dirty="0">
                <a:solidFill>
                  <a:srgbClr val="FF9900"/>
                </a:solidFill>
                <a:latin typeface="NSPCC" pitchFamily="2" charset="0"/>
              </a:rPr>
              <a:t>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25p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B</a:t>
            </a:r>
            <a:r>
              <a:rPr lang="en-US" altLang="en-US" sz="5400" b="1" kern="0" baseline="10000" dirty="0">
                <a:solidFill>
                  <a:srgbClr val="FF9900"/>
                </a:solidFill>
                <a:latin typeface="NSPCC" pitchFamily="2" charset="0"/>
              </a:rPr>
              <a:t>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50p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C</a:t>
            </a:r>
            <a:r>
              <a:rPr lang="en-US" altLang="en-US" sz="5400" b="1" kern="0" baseline="10000" dirty="0">
                <a:solidFill>
                  <a:srgbClr val="FF9900"/>
                </a:solidFill>
                <a:latin typeface="NSPCC" pitchFamily="2" charset="0"/>
              </a:rPr>
              <a:t>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75p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D</a:t>
            </a:r>
            <a:r>
              <a:rPr lang="en-US" altLang="en-US" sz="5400" b="1" kern="0" baseline="10000" dirty="0">
                <a:solidFill>
                  <a:srgbClr val="FF9900"/>
                </a:solidFill>
                <a:latin typeface="NSPCC" pitchFamily="2" charset="0"/>
              </a:rPr>
              <a:t>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90p</a:t>
            </a:r>
          </a:p>
          <a:p>
            <a:pPr>
              <a:buFontTx/>
              <a:buNone/>
            </a:pPr>
            <a:endParaRPr lang="en-US" altLang="en-US" sz="5400" kern="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23" name="Rectangle 7">
            <a:extLst>
              <a:ext uri="{FF2B5EF4-FFF2-40B4-BE49-F238E27FC236}">
                <a16:creationId xmlns:a16="http://schemas.microsoft.com/office/drawing/2014/main" id="{3D7444B5-DC2A-406B-A90D-8F652BC59B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710498"/>
            <a:ext cx="7696200" cy="188972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br>
              <a:rPr lang="en-US" sz="3200" dirty="0">
                <a:solidFill>
                  <a:schemeClr val="bg1"/>
                </a:solidFill>
                <a:latin typeface="NSPCC" pitchFamily="2" charset="0"/>
              </a:rPr>
            </a:b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Asif buys a book for £3.50 and a bookmark for 75p. If he pays with a £5 note, how much change will he get back?</a:t>
            </a:r>
            <a:br>
              <a:rPr lang="en-GB" sz="3200" dirty="0"/>
            </a:br>
            <a:br>
              <a:rPr lang="en-GB" sz="3200" dirty="0"/>
            </a:br>
            <a:br>
              <a:rPr lang="en-GB" sz="3200" dirty="0">
                <a:solidFill>
                  <a:schemeClr val="bg1"/>
                </a:solidFill>
                <a:latin typeface="NSPCC" pitchFamily="2" charset="0"/>
              </a:rPr>
            </a:br>
            <a:endParaRPr lang="en-US" altLang="en-US" sz="3200" b="1" dirty="0">
              <a:solidFill>
                <a:schemeClr val="bg1"/>
              </a:solidFill>
              <a:latin typeface="NSPCC" pitchFamily="2" charset="0"/>
            </a:endParaRP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8000" dirty="0">
                <a:solidFill>
                  <a:schemeClr val="bg1"/>
                </a:solidFill>
                <a:latin typeface="NSPCC" pitchFamily="2" charset="0"/>
              </a:rPr>
              <a:t>500 000 points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14817" y="779131"/>
            <a:ext cx="778290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Sensational!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Final Question! 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Rectangle 7"/>
          <p:cNvSpPr txBox="1">
            <a:spLocks noChangeArrowheads="1"/>
          </p:cNvSpPr>
          <p:nvPr/>
        </p:nvSpPr>
        <p:spPr bwMode="auto">
          <a:xfrm>
            <a:off x="609600" y="381000"/>
            <a:ext cx="78486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br>
              <a:rPr lang="en-US" sz="3200" kern="0" dirty="0"/>
            </a:br>
            <a:r>
              <a:rPr lang="en-GB" sz="3200" kern="0" dirty="0">
                <a:solidFill>
                  <a:schemeClr val="bg1"/>
                </a:solidFill>
                <a:latin typeface="NSPCC Light" pitchFamily="34" charset="0"/>
              </a:rPr>
              <a:t>I’m thinking of a number.  I multiply it by 4 and add 250. My answer is 258. What is the number I was thinking of at the beginning</a:t>
            </a:r>
            <a:r>
              <a:rPr lang="en-GB" sz="3200" b="1" kern="0" dirty="0">
                <a:solidFill>
                  <a:schemeClr val="bg1"/>
                </a:solidFill>
                <a:latin typeface="NSPCC Light" panose="020F0303030202060203" pitchFamily="34" charset="0"/>
              </a:rPr>
              <a:t>?</a:t>
            </a:r>
            <a:br>
              <a:rPr lang="en-GB" sz="3200" kern="0" dirty="0"/>
            </a:br>
            <a:endParaRPr lang="en-US" altLang="en-US" sz="3200" b="1" kern="0" dirty="0">
              <a:solidFill>
                <a:schemeClr val="bg1"/>
              </a:solidFill>
              <a:latin typeface="NSPCC" pitchFamily="2" charset="0"/>
              <a:cs typeface="Arial" charset="0"/>
            </a:endParaRPr>
          </a:p>
        </p:txBody>
      </p:sp>
      <p:sp>
        <p:nvSpPr>
          <p:cNvPr id="24" name="Rectangle 8">
            <a:extLst>
              <a:ext uri="{FF2B5EF4-FFF2-40B4-BE49-F238E27FC236}">
                <a16:creationId xmlns:a16="http://schemas.microsoft.com/office/drawing/2014/main" id="{C66A2DDC-544E-44C6-BDF5-848A53710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2681177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8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6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4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2</a:t>
            </a: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01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24" name="Rectangle 8"/>
          <p:cNvSpPr txBox="1">
            <a:spLocks noChangeArrowheads="1"/>
          </p:cNvSpPr>
          <p:nvPr/>
        </p:nvSpPr>
        <p:spPr bwMode="auto">
          <a:xfrm>
            <a:off x="673100" y="2654548"/>
            <a:ext cx="76200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66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A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8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B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6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C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4</a:t>
            </a:r>
          </a:p>
          <a:p>
            <a:pPr>
              <a:buFontTx/>
              <a:buNone/>
            </a:pPr>
            <a:r>
              <a:rPr lang="en-US" altLang="en-US" sz="4800" b="1" kern="0" baseline="10000" dirty="0">
                <a:solidFill>
                  <a:srgbClr val="FF9900"/>
                </a:solidFill>
                <a:latin typeface="NSPCC" pitchFamily="2" charset="0"/>
              </a:rPr>
              <a:t>D </a:t>
            </a:r>
            <a:r>
              <a:rPr lang="en-US" altLang="en-US" sz="5400" kern="0" dirty="0">
                <a:latin typeface="NSPCC" pitchFamily="2" charset="0"/>
              </a:rPr>
              <a:t> </a:t>
            </a:r>
            <a:r>
              <a:rPr lang="en-US" altLang="en-US" sz="5400" kern="0" dirty="0">
                <a:solidFill>
                  <a:schemeClr val="bg1"/>
                </a:solidFill>
                <a:latin typeface="NSPCC" pitchFamily="2" charset="0"/>
              </a:rPr>
              <a:t>2</a:t>
            </a:r>
          </a:p>
        </p:txBody>
      </p:sp>
      <p:sp>
        <p:nvSpPr>
          <p:cNvPr id="22" name="Rectangle 7">
            <a:extLst>
              <a:ext uri="{FF2B5EF4-FFF2-40B4-BE49-F238E27FC236}">
                <a16:creationId xmlns:a16="http://schemas.microsoft.com/office/drawing/2014/main" id="{F947A7E2-CF71-4A8E-9054-C1F44031CC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81000"/>
            <a:ext cx="78486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br>
              <a:rPr lang="en-US" sz="3200" kern="0" dirty="0"/>
            </a:br>
            <a:r>
              <a:rPr lang="en-GB" sz="3200" kern="0" dirty="0">
                <a:solidFill>
                  <a:schemeClr val="bg1"/>
                </a:solidFill>
                <a:latin typeface="NSPCC Light" pitchFamily="34" charset="0"/>
              </a:rPr>
              <a:t>I’m thinking of a number.  I multiply it by 4 and add 250. My answer is 258. What is the number I was thinking of at the beginning</a:t>
            </a:r>
            <a:r>
              <a:rPr lang="en-GB" sz="3200" b="1" kern="0" dirty="0">
                <a:solidFill>
                  <a:schemeClr val="bg1"/>
                </a:solidFill>
                <a:latin typeface="NSPCC Light" panose="020F0303030202060203" pitchFamily="34" charset="0"/>
              </a:rPr>
              <a:t>?</a:t>
            </a:r>
            <a:br>
              <a:rPr lang="en-GB" sz="3200" kern="0" dirty="0"/>
            </a:br>
            <a:endParaRPr lang="en-US" altLang="en-US" sz="3200" b="1" kern="0" dirty="0">
              <a:solidFill>
                <a:schemeClr val="bg1"/>
              </a:solidFill>
              <a:latin typeface="NSPCC" pitchFamily="2" charset="0"/>
              <a:cs typeface="Arial" charset="0"/>
            </a:endParaRP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7000">
                <a:solidFill>
                  <a:schemeClr val="bg1"/>
                </a:solidFill>
                <a:latin typeface="NSPCC" pitchFamily="2" charset="0"/>
              </a:rPr>
              <a:t>1 000 000 points</a:t>
            </a:r>
            <a:endParaRPr lang="en-US" altLang="en-US" sz="700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2" name="j0217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17" y="6055070"/>
            <a:ext cx="676365" cy="6763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1625504" y="1268760"/>
            <a:ext cx="5761514" cy="132343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80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YOU DID IT!</a:t>
            </a:r>
          </a:p>
        </p:txBody>
      </p:sp>
      <p:pic>
        <p:nvPicPr>
          <p:cNvPr id="9" name="Picture 9" descr="C:\Users\ssimmino\AppData\Local\Microsoft\Windows\Temporary Internet Files\Content.IE5\38WKM02R\Strapline_White_ForOnline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9096" y="6323881"/>
            <a:ext cx="4997394" cy="182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2098" y="354044"/>
            <a:ext cx="1434425" cy="35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zoom/>
    <p:sndAc>
      <p:stSnd>
        <p:snd r:embed="rId4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500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770309" y="779131"/>
            <a:ext cx="747191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Great start!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8000" b="1" dirty="0">
                <a:solidFill>
                  <a:schemeClr val="bg1"/>
                </a:solidFill>
                <a:latin typeface="NSPCC" pitchFamily="2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90023" y="2784659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6618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50849" y="4746551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Julie walks 15 miles, Leon walks 9 miles.</a:t>
            </a:r>
            <a:br>
              <a:rPr lang="en-GB" sz="3200" dirty="0">
                <a:solidFill>
                  <a:schemeClr val="bg1"/>
                </a:solidFill>
                <a:latin typeface="NSPCC Light" pitchFamily="34" charset="0"/>
              </a:rPr>
            </a:b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How much further has Julie walked?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76200" y="3200398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799209" y="2929283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A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6 Miles.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12C0473-18A5-487B-9116-64F262B67B98}"/>
              </a:ext>
            </a:extLst>
          </p:cNvPr>
          <p:cNvSpPr txBox="1"/>
          <p:nvPr/>
        </p:nvSpPr>
        <p:spPr>
          <a:xfrm>
            <a:off x="785313" y="3874200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B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8 Miles.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1D0B3EE-236B-4176-B77F-FD60310E5104}"/>
              </a:ext>
            </a:extLst>
          </p:cNvPr>
          <p:cNvSpPr txBox="1"/>
          <p:nvPr/>
        </p:nvSpPr>
        <p:spPr>
          <a:xfrm>
            <a:off x="755608" y="4858434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C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10 Miles.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D5481F2-8857-4032-A220-B85FCD049E5C}"/>
              </a:ext>
            </a:extLst>
          </p:cNvPr>
          <p:cNvSpPr txBox="1"/>
          <p:nvPr/>
        </p:nvSpPr>
        <p:spPr>
          <a:xfrm>
            <a:off x="781710" y="5794984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D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12 Miles.</a:t>
            </a:r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rgbClr val="00B0F0"/>
          </a:solidFill>
          <a:ln w="5715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3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923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7281" y="838200"/>
            <a:ext cx="7772400" cy="1143000"/>
          </a:xfrm>
        </p:spPr>
        <p:txBody>
          <a:bodyPr/>
          <a:lstStyle/>
          <a:p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Julie walks 15 miles, Leon walks 9 miles.</a:t>
            </a:r>
            <a:br>
              <a:rPr lang="en-GB" sz="3200" dirty="0">
                <a:solidFill>
                  <a:schemeClr val="bg1"/>
                </a:solidFill>
                <a:latin typeface="NSPCC Light" pitchFamily="34" charset="0"/>
              </a:rPr>
            </a:br>
            <a:r>
              <a:rPr lang="en-GB" sz="3200" dirty="0">
                <a:solidFill>
                  <a:schemeClr val="bg1"/>
                </a:solidFill>
                <a:latin typeface="NSPCC Light" pitchFamily="34" charset="0"/>
              </a:rPr>
              <a:t>How much further has Julie walked?</a:t>
            </a:r>
            <a:endParaRPr lang="en-GB" sz="3200" dirty="0"/>
          </a:p>
        </p:txBody>
      </p:sp>
      <p:sp>
        <p:nvSpPr>
          <p:cNvPr id="31" name="TextBox 30"/>
          <p:cNvSpPr txBox="1"/>
          <p:nvPr/>
        </p:nvSpPr>
        <p:spPr>
          <a:xfrm>
            <a:off x="787533" y="5849033"/>
            <a:ext cx="7855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D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 12 Miles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31776" y="3804480"/>
            <a:ext cx="78550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B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8 Miles</a:t>
            </a:r>
          </a:p>
          <a:p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.</a:t>
            </a:r>
            <a:r>
              <a:rPr lang="en-US" altLang="en-US" sz="3600" baseline="10000" dirty="0">
                <a:solidFill>
                  <a:schemeClr val="bg1"/>
                </a:solidFill>
                <a:latin typeface="NSPCC Light" pitchFamily="34" charset="0"/>
              </a:rPr>
              <a:t> </a:t>
            </a:r>
            <a:endParaRPr lang="en-GB" sz="3600" dirty="0">
              <a:latin typeface="NSPCC Light" pitchFamily="34" charset="0"/>
            </a:endParaRPr>
          </a:p>
          <a:p>
            <a:endParaRPr lang="en-GB" sz="3600" dirty="0">
              <a:solidFill>
                <a:schemeClr val="bg1"/>
              </a:solidFill>
              <a:latin typeface="NSPCC Light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26931" y="2877233"/>
            <a:ext cx="7855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A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. 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259632" y="2877232"/>
            <a:ext cx="4608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6 Miles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55576" y="4820334"/>
            <a:ext cx="7855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FFC000"/>
                </a:solidFill>
                <a:latin typeface="NSPCC Light" pitchFamily="34" charset="0"/>
              </a:rPr>
              <a:t>C</a:t>
            </a:r>
            <a:r>
              <a:rPr lang="en-GB" sz="3600" dirty="0">
                <a:latin typeface="NSPCC Light" pitchFamily="34" charset="0"/>
              </a:rPr>
              <a:t> </a:t>
            </a:r>
            <a:r>
              <a:rPr lang="en-GB" sz="3600" dirty="0">
                <a:solidFill>
                  <a:schemeClr val="bg1"/>
                </a:solidFill>
                <a:latin typeface="NSPCC Light" pitchFamily="34" charset="0"/>
              </a:rPr>
              <a:t>10 Miles</a:t>
            </a:r>
          </a:p>
        </p:txBody>
      </p:sp>
    </p:spTree>
  </p:cSld>
  <p:clrMapOvr>
    <a:masterClrMapping/>
  </p:clrMapOvr>
  <p:transition>
    <p:zoom/>
    <p:sndAc>
      <p:stSnd>
        <p:snd r:embed="rId2" name="Tard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noFill/>
          <a:ln w="5715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altLang="en-US" sz="8000" dirty="0">
                <a:solidFill>
                  <a:schemeClr val="bg1"/>
                </a:solidFill>
                <a:latin typeface="NSPCC" pitchFamily="2" charset="0"/>
              </a:rPr>
              <a:t>1000 points</a:t>
            </a:r>
            <a:endParaRPr lang="en-US" altLang="en-US" sz="8000" dirty="0">
              <a:solidFill>
                <a:schemeClr val="bg1"/>
              </a:solidFill>
              <a:latin typeface="NSPCC" pitchFamily="2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928202" y="779131"/>
            <a:ext cx="715612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latin typeface="NSPCC" pitchFamily="2" charset="0"/>
              </a:rPr>
              <a:t>Well done! You have…</a:t>
            </a:r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</p:sld>
</file>

<file path=ppt/theme/theme1.xml><?xml version="1.0" encoding="utf-8"?>
<a:theme xmlns:a="http://schemas.openxmlformats.org/drawingml/2006/main" name="Mathionaire KS1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0F2EF9D9B408F409D3A1A63B693EA5F" ma:contentTypeVersion="17" ma:contentTypeDescription="Create a new document." ma:contentTypeScope="" ma:versionID="5d3adef34e77e81f238113baaed7edd6">
  <xsd:schema xmlns:xsd="http://www.w3.org/2001/XMLSchema" xmlns:xs="http://www.w3.org/2001/XMLSchema" xmlns:p="http://schemas.microsoft.com/office/2006/metadata/properties" xmlns:ns2="9d031ff0-4dbb-48f4-aaf7-de6d814f06da" xmlns:ns3="8e4bf7f8-65f7-44f4-aac8-c09cb63d597f" targetNamespace="http://schemas.microsoft.com/office/2006/metadata/properties" ma:root="true" ma:fieldsID="8529dee7b12145939d67a37917e61722" ns2:_="" ns3:_="">
    <xsd:import namespace="9d031ff0-4dbb-48f4-aaf7-de6d814f06da"/>
    <xsd:import namespace="8e4bf7f8-65f7-44f4-aac8-c09cb63d597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031ff0-4dbb-48f4-aaf7-de6d814f06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99f73d0f-580d-40b4-85a5-f6fbd70934c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bf7f8-65f7-44f4-aac8-c09cb63d597f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eb34bbe-3b27-4fd1-b63c-f2f0664c859b}" ma:internalName="TaxCatchAll" ma:showField="CatchAllData" ma:web="8e4bf7f8-65f7-44f4-aac8-c09cb63d597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bf7f8-65f7-44f4-aac8-c09cb63d597f" xsi:nil="true"/>
    <lcf76f155ced4ddcb4097134ff3c332f xmlns="9d031ff0-4dbb-48f4-aaf7-de6d814f06da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5082459-1DED-43C6-ACAE-C1DC26813F68}"/>
</file>

<file path=customXml/itemProps2.xml><?xml version="1.0" encoding="utf-8"?>
<ds:datastoreItem xmlns:ds="http://schemas.openxmlformats.org/officeDocument/2006/customXml" ds:itemID="{C3101E88-C8FF-4B93-95E8-D1671BA1D364}"/>
</file>

<file path=customXml/itemProps3.xml><?xml version="1.0" encoding="utf-8"?>
<ds:datastoreItem xmlns:ds="http://schemas.openxmlformats.org/officeDocument/2006/customXml" ds:itemID="{1DC71762-E6AE-4D46-AA9C-B615B6423065}"/>
</file>

<file path=docProps/app.xml><?xml version="1.0" encoding="utf-8"?>
<Properties xmlns="http://schemas.openxmlformats.org/officeDocument/2006/extended-properties" xmlns:vt="http://schemas.openxmlformats.org/officeDocument/2006/docPropsVTypes">
  <Template>Mathionaire KS1</Template>
  <TotalTime>484</TotalTime>
  <Words>870</Words>
  <Application>Microsoft Office PowerPoint</Application>
  <PresentationFormat>On-screen Show (4:3)</PresentationFormat>
  <Paragraphs>162</Paragraphs>
  <Slides>49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3" baseType="lpstr">
      <vt:lpstr>Times New Roman</vt:lpstr>
      <vt:lpstr>NSPCC Light</vt:lpstr>
      <vt:lpstr>NSPCC</vt:lpstr>
      <vt:lpstr>Mathionaire KS1</vt:lpstr>
      <vt:lpstr> Number Day Who wants to be a Mathionaire? 7 – 9 years 8  </vt:lpstr>
      <vt:lpstr>Question 1</vt:lpstr>
      <vt:lpstr>How many dots does a  dice have in total?</vt:lpstr>
      <vt:lpstr>PowerPoint Presentation</vt:lpstr>
      <vt:lpstr>500 points</vt:lpstr>
      <vt:lpstr>Question 2</vt:lpstr>
      <vt:lpstr>Julie walks 15 miles, Leon walks 9 miles. How much further has Julie walked?</vt:lpstr>
      <vt:lpstr>Julie walks 15 miles, Leon walks 9 miles. How much further has Julie walked?</vt:lpstr>
      <vt:lpstr>1000 points</vt:lpstr>
      <vt:lpstr>Question 3</vt:lpstr>
      <vt:lpstr>Which of these words could be used in this sentence: 7 _____ 5 equals 12</vt:lpstr>
      <vt:lpstr>Which of these words could be used in this sentence: 7 _____5 equals 12</vt:lpstr>
      <vt:lpstr>2000 points</vt:lpstr>
      <vt:lpstr>Question 4</vt:lpstr>
      <vt:lpstr>How many grams in a kilogram ?</vt:lpstr>
      <vt:lpstr>How many grams in a kilogram ?</vt:lpstr>
      <vt:lpstr>5000 points</vt:lpstr>
      <vt:lpstr>Question 5</vt:lpstr>
      <vt:lpstr>PowerPoint Presentation</vt:lpstr>
      <vt:lpstr>PowerPoint Presentation</vt:lpstr>
      <vt:lpstr>10 000 points</vt:lpstr>
      <vt:lpstr>Question 6</vt:lpstr>
      <vt:lpstr> Daisy called Childline at 4pm. The call lasted 15 minutes. She then called again for another 25 minutes. How many minutes did both calls last?  </vt:lpstr>
      <vt:lpstr>PowerPoint Presentation</vt:lpstr>
      <vt:lpstr>20 000 points</vt:lpstr>
      <vt:lpstr>Question 7</vt:lpstr>
      <vt:lpstr> If there are 30 minutes in half an hour, how many minutes are in 2 hours 45 minutes?  </vt:lpstr>
      <vt:lpstr>PowerPoint Presentation</vt:lpstr>
      <vt:lpstr>50 000 points</vt:lpstr>
      <vt:lpstr>Question 8</vt:lpstr>
      <vt:lpstr>Which number can be divided by 2 &amp; 3 exactly ?</vt:lpstr>
      <vt:lpstr>Which number can be divided by 2 &amp; 3 exactly ?</vt:lpstr>
      <vt:lpstr>75 000 points</vt:lpstr>
      <vt:lpstr>Question 9</vt:lpstr>
      <vt:lpstr> How many sides does an octagon have?   </vt:lpstr>
      <vt:lpstr> How many sides does an octagon have?   </vt:lpstr>
      <vt:lpstr>150 000 points</vt:lpstr>
      <vt:lpstr>Question 10</vt:lpstr>
      <vt:lpstr>There are 35 red balloons, 22 blue balloons and 7 white balloons. 27 balloons pop. How many balloons are left?</vt:lpstr>
      <vt:lpstr>There are 35 red balloons, 22 blue balloons and 7 white balloons. 27 balloons pop. How many balloons are left?</vt:lpstr>
      <vt:lpstr>250 000 points</vt:lpstr>
      <vt:lpstr>Question 11</vt:lpstr>
      <vt:lpstr> Asif buys a book for £3.50 and a bookmark for 75p. If he pays with a £5 note, how much change will he get back?   </vt:lpstr>
      <vt:lpstr> Asif buys a book for £3.50 and a bookmark for 75p. If he pays with a £5 note, how much change will he get back?   </vt:lpstr>
      <vt:lpstr>500 000 points</vt:lpstr>
      <vt:lpstr>Final Question! Question 12</vt:lpstr>
      <vt:lpstr>PowerPoint Presentation</vt:lpstr>
      <vt:lpstr>PowerPoint Presentation</vt:lpstr>
      <vt:lpstr>1 000 000 points</vt:lpstr>
    </vt:vector>
  </TitlesOfParts>
  <Company>NSPCC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Mathionaire?</dc:title>
  <dc:creator>admin</dc:creator>
  <cp:lastModifiedBy>Coleman, Stephanie</cp:lastModifiedBy>
  <cp:revision>82</cp:revision>
  <dcterms:created xsi:type="dcterms:W3CDTF">2014-09-05T09:12:52Z</dcterms:created>
  <dcterms:modified xsi:type="dcterms:W3CDTF">2023-09-05T11:57:32Z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0x010100E0F2EF9D9B408F409D3A1A63B693EA5F</vt:lpwstr>
  </property>
</Properties>
</file>